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96" r:id="rId1"/>
  </p:sldMasterIdLst>
  <p:notesMasterIdLst>
    <p:notesMasterId r:id="rId115"/>
  </p:notesMasterIdLst>
  <p:handoutMasterIdLst>
    <p:handoutMasterId r:id="rId116"/>
  </p:handoutMasterIdLst>
  <p:sldIdLst>
    <p:sldId id="256" r:id="rId2"/>
    <p:sldId id="263" r:id="rId3"/>
    <p:sldId id="406" r:id="rId4"/>
    <p:sldId id="421" r:id="rId5"/>
    <p:sldId id="407" r:id="rId6"/>
    <p:sldId id="410" r:id="rId7"/>
    <p:sldId id="411" r:id="rId8"/>
    <p:sldId id="412" r:id="rId9"/>
    <p:sldId id="413" r:id="rId10"/>
    <p:sldId id="419" r:id="rId11"/>
    <p:sldId id="414" r:id="rId12"/>
    <p:sldId id="415" r:id="rId13"/>
    <p:sldId id="416" r:id="rId14"/>
    <p:sldId id="417" r:id="rId15"/>
    <p:sldId id="420" r:id="rId16"/>
    <p:sldId id="437" r:id="rId17"/>
    <p:sldId id="438" r:id="rId18"/>
    <p:sldId id="439" r:id="rId19"/>
    <p:sldId id="424" r:id="rId20"/>
    <p:sldId id="425" r:id="rId21"/>
    <p:sldId id="426" r:id="rId22"/>
    <p:sldId id="427" r:id="rId23"/>
    <p:sldId id="428" r:id="rId24"/>
    <p:sldId id="429" r:id="rId25"/>
    <p:sldId id="430" r:id="rId26"/>
    <p:sldId id="431" r:id="rId27"/>
    <p:sldId id="432" r:id="rId28"/>
    <p:sldId id="433" r:id="rId29"/>
    <p:sldId id="434" r:id="rId30"/>
    <p:sldId id="435" r:id="rId31"/>
    <p:sldId id="436" r:id="rId32"/>
    <p:sldId id="440" r:id="rId33"/>
    <p:sldId id="441" r:id="rId34"/>
    <p:sldId id="382" r:id="rId35"/>
    <p:sldId id="384" r:id="rId36"/>
    <p:sldId id="385" r:id="rId37"/>
    <p:sldId id="386" r:id="rId38"/>
    <p:sldId id="387" r:id="rId39"/>
    <p:sldId id="388" r:id="rId40"/>
    <p:sldId id="389" r:id="rId41"/>
    <p:sldId id="390" r:id="rId42"/>
    <p:sldId id="396" r:id="rId43"/>
    <p:sldId id="391" r:id="rId44"/>
    <p:sldId id="319" r:id="rId45"/>
    <p:sldId id="393" r:id="rId46"/>
    <p:sldId id="394" r:id="rId47"/>
    <p:sldId id="395" r:id="rId48"/>
    <p:sldId id="329" r:id="rId49"/>
    <p:sldId id="328" r:id="rId50"/>
    <p:sldId id="377" r:id="rId51"/>
    <p:sldId id="378" r:id="rId52"/>
    <p:sldId id="331" r:id="rId53"/>
    <p:sldId id="337" r:id="rId54"/>
    <p:sldId id="330" r:id="rId55"/>
    <p:sldId id="442" r:id="rId56"/>
    <p:sldId id="448" r:id="rId57"/>
    <p:sldId id="686" r:id="rId58"/>
    <p:sldId id="687" r:id="rId59"/>
    <p:sldId id="651" r:id="rId60"/>
    <p:sldId id="649" r:id="rId61"/>
    <p:sldId id="654" r:id="rId62"/>
    <p:sldId id="650" r:id="rId63"/>
    <p:sldId id="652" r:id="rId64"/>
    <p:sldId id="653" r:id="rId65"/>
    <p:sldId id="655" r:id="rId66"/>
    <p:sldId id="660" r:id="rId67"/>
    <p:sldId id="664" r:id="rId68"/>
    <p:sldId id="665" r:id="rId69"/>
    <p:sldId id="663" r:id="rId70"/>
    <p:sldId id="656" r:id="rId71"/>
    <p:sldId id="661" r:id="rId72"/>
    <p:sldId id="659" r:id="rId73"/>
    <p:sldId id="688" r:id="rId74"/>
    <p:sldId id="666" r:id="rId75"/>
    <p:sldId id="658" r:id="rId76"/>
    <p:sldId id="662" r:id="rId77"/>
    <p:sldId id="657" r:id="rId78"/>
    <p:sldId id="667" r:id="rId79"/>
    <p:sldId id="668" r:id="rId80"/>
    <p:sldId id="669" r:id="rId81"/>
    <p:sldId id="670" r:id="rId82"/>
    <p:sldId id="672" r:id="rId83"/>
    <p:sldId id="673" r:id="rId84"/>
    <p:sldId id="674" r:id="rId85"/>
    <p:sldId id="675" r:id="rId86"/>
    <p:sldId id="676" r:id="rId87"/>
    <p:sldId id="677" r:id="rId88"/>
    <p:sldId id="678" r:id="rId89"/>
    <p:sldId id="679" r:id="rId90"/>
    <p:sldId id="689" r:id="rId91"/>
    <p:sldId id="362" r:id="rId92"/>
    <p:sldId id="365" r:id="rId93"/>
    <p:sldId id="355" r:id="rId94"/>
    <p:sldId id="397" r:id="rId95"/>
    <p:sldId id="398" r:id="rId96"/>
    <p:sldId id="399" r:id="rId97"/>
    <p:sldId id="400" r:id="rId98"/>
    <p:sldId id="401" r:id="rId99"/>
    <p:sldId id="402" r:id="rId100"/>
    <p:sldId id="690" r:id="rId101"/>
    <p:sldId id="403" r:id="rId102"/>
    <p:sldId id="404" r:id="rId103"/>
    <p:sldId id="339" r:id="rId104"/>
    <p:sldId id="405" r:id="rId105"/>
    <p:sldId id="366" r:id="rId106"/>
    <p:sldId id="367" r:id="rId107"/>
    <p:sldId id="368" r:id="rId108"/>
    <p:sldId id="370" r:id="rId109"/>
    <p:sldId id="371" r:id="rId110"/>
    <p:sldId id="372" r:id="rId111"/>
    <p:sldId id="374" r:id="rId112"/>
    <p:sldId id="373" r:id="rId113"/>
    <p:sldId id="266" r:id="rId11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ED3EC320-E681-3D45-BBA6-EC22EC5C6F54}">
          <p14:sldIdLst>
            <p14:sldId id="256"/>
            <p14:sldId id="263"/>
            <p14:sldId id="406"/>
            <p14:sldId id="421"/>
            <p14:sldId id="407"/>
            <p14:sldId id="410"/>
            <p14:sldId id="411"/>
            <p14:sldId id="412"/>
            <p14:sldId id="413"/>
            <p14:sldId id="419"/>
            <p14:sldId id="414"/>
            <p14:sldId id="415"/>
            <p14:sldId id="416"/>
            <p14:sldId id="417"/>
            <p14:sldId id="420"/>
            <p14:sldId id="437"/>
            <p14:sldId id="438"/>
            <p14:sldId id="439"/>
            <p14:sldId id="424"/>
            <p14:sldId id="425"/>
            <p14:sldId id="426"/>
            <p14:sldId id="427"/>
            <p14:sldId id="428"/>
            <p14:sldId id="429"/>
            <p14:sldId id="430"/>
            <p14:sldId id="431"/>
            <p14:sldId id="432"/>
            <p14:sldId id="433"/>
            <p14:sldId id="434"/>
            <p14:sldId id="435"/>
            <p14:sldId id="436"/>
            <p14:sldId id="440"/>
            <p14:sldId id="441"/>
            <p14:sldId id="382"/>
            <p14:sldId id="384"/>
            <p14:sldId id="385"/>
            <p14:sldId id="386"/>
            <p14:sldId id="387"/>
            <p14:sldId id="388"/>
            <p14:sldId id="389"/>
            <p14:sldId id="390"/>
            <p14:sldId id="396"/>
            <p14:sldId id="391"/>
            <p14:sldId id="319"/>
            <p14:sldId id="393"/>
            <p14:sldId id="394"/>
            <p14:sldId id="395"/>
            <p14:sldId id="329"/>
            <p14:sldId id="328"/>
            <p14:sldId id="377"/>
            <p14:sldId id="378"/>
            <p14:sldId id="331"/>
            <p14:sldId id="337"/>
            <p14:sldId id="330"/>
            <p14:sldId id="442"/>
            <p14:sldId id="448"/>
            <p14:sldId id="686"/>
            <p14:sldId id="687"/>
            <p14:sldId id="651"/>
            <p14:sldId id="649"/>
            <p14:sldId id="654"/>
            <p14:sldId id="650"/>
            <p14:sldId id="652"/>
            <p14:sldId id="653"/>
            <p14:sldId id="655"/>
            <p14:sldId id="660"/>
            <p14:sldId id="664"/>
            <p14:sldId id="665"/>
            <p14:sldId id="663"/>
            <p14:sldId id="656"/>
            <p14:sldId id="661"/>
            <p14:sldId id="659"/>
            <p14:sldId id="688"/>
            <p14:sldId id="666"/>
            <p14:sldId id="658"/>
            <p14:sldId id="662"/>
            <p14:sldId id="657"/>
            <p14:sldId id="667"/>
            <p14:sldId id="668"/>
            <p14:sldId id="669"/>
            <p14:sldId id="670"/>
            <p14:sldId id="672"/>
            <p14:sldId id="673"/>
            <p14:sldId id="674"/>
            <p14:sldId id="675"/>
            <p14:sldId id="676"/>
            <p14:sldId id="677"/>
            <p14:sldId id="678"/>
            <p14:sldId id="679"/>
            <p14:sldId id="689"/>
            <p14:sldId id="362"/>
            <p14:sldId id="365"/>
            <p14:sldId id="355"/>
            <p14:sldId id="397"/>
            <p14:sldId id="398"/>
            <p14:sldId id="399"/>
            <p14:sldId id="400"/>
            <p14:sldId id="401"/>
            <p14:sldId id="402"/>
            <p14:sldId id="690"/>
            <p14:sldId id="403"/>
            <p14:sldId id="404"/>
            <p14:sldId id="339"/>
            <p14:sldId id="405"/>
            <p14:sldId id="366"/>
            <p14:sldId id="367"/>
            <p14:sldId id="368"/>
            <p14:sldId id="370"/>
            <p14:sldId id="371"/>
            <p14:sldId id="372"/>
            <p14:sldId id="374"/>
            <p14:sldId id="373"/>
          </p14:sldIdLst>
        </p14:section>
        <p14:section name="Sezione senza titolo" id="{8A8725C5-37EA-7347-8162-B9A49968E2BD}">
          <p14:sldIdLst>
            <p14:sldId id="266"/>
          </p14:sldIdLst>
        </p14:section>
      </p14:sectionLst>
    </p:ext>
    <p:ext uri="{EFAFB233-063F-42B5-8137-9DF3F51BA10A}">
      <p15:sldGuideLst xmlns:p15="http://schemas.microsoft.com/office/powerpoint/2012/main">
        <p15:guide id="1" orient="horz" pos="4147">
          <p15:clr>
            <a:srgbClr val="A4A3A4"/>
          </p15:clr>
        </p15:guide>
        <p15:guide id="2" pos="26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06" autoAdjust="0"/>
    <p:restoredTop sz="93548" autoAdjust="0"/>
  </p:normalViewPr>
  <p:slideViewPr>
    <p:cSldViewPr snapToGrid="0" snapToObjects="1">
      <p:cViewPr varScale="1">
        <p:scale>
          <a:sx n="82" d="100"/>
          <a:sy n="82" d="100"/>
        </p:scale>
        <p:origin x="942" y="36"/>
      </p:cViewPr>
      <p:guideLst>
        <p:guide orient="horz" pos="4147"/>
        <p:guide pos="26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1DD2B9-88B2-4AC9-AF72-2D5DAE0DF62D}"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it-IT"/>
        </a:p>
      </dgm:t>
    </dgm:pt>
    <dgm:pt modelId="{6DFB70BF-2DFF-4E57-8A76-C794E1446F7B}">
      <dgm:prSet phldrT="[Testo]"/>
      <dgm:spPr/>
      <dgm:t>
        <a:bodyPr/>
        <a:lstStyle/>
        <a:p>
          <a:r>
            <a:rPr lang="it-IT" b="1" dirty="0"/>
            <a:t>Entrate vincolate/destinate agli investimenti</a:t>
          </a:r>
        </a:p>
      </dgm:t>
    </dgm:pt>
    <dgm:pt modelId="{E10621E5-2F7A-4E26-94C9-FA54E2F27FF4}" type="parTrans" cxnId="{E81BBFC6-F23C-4C56-B48F-F0AA284DB036}">
      <dgm:prSet/>
      <dgm:spPr/>
      <dgm:t>
        <a:bodyPr/>
        <a:lstStyle/>
        <a:p>
          <a:endParaRPr lang="it-IT" b="1"/>
        </a:p>
      </dgm:t>
    </dgm:pt>
    <dgm:pt modelId="{9C687B4A-1E65-4DEC-88FE-045D117F13AA}" type="sibTrans" cxnId="{E81BBFC6-F23C-4C56-B48F-F0AA284DB036}">
      <dgm:prSet/>
      <dgm:spPr/>
      <dgm:t>
        <a:bodyPr/>
        <a:lstStyle/>
        <a:p>
          <a:endParaRPr lang="it-IT" b="1"/>
        </a:p>
      </dgm:t>
    </dgm:pt>
    <dgm:pt modelId="{3C1C3628-92B4-43B8-A30E-BB532445DBD8}">
      <dgm:prSet phldrT="[Testo]" custT="1"/>
      <dgm:spPr/>
      <dgm:t>
        <a:bodyPr/>
        <a:lstStyle/>
        <a:p>
          <a:r>
            <a:rPr lang="it-IT" sz="1600" b="1" dirty="0"/>
            <a:t>Accertate e imputate </a:t>
          </a:r>
          <a:br>
            <a:rPr lang="it-IT" sz="1600" b="1" dirty="0"/>
          </a:br>
          <a:r>
            <a:rPr lang="it-IT" sz="1600" b="1" dirty="0"/>
            <a:t>nell’anno X</a:t>
          </a:r>
        </a:p>
      </dgm:t>
    </dgm:pt>
    <dgm:pt modelId="{8341277A-BABC-4D78-B416-8A5F028A1D3F}" type="parTrans" cxnId="{D162479D-E4D6-4F99-A289-258DE1EA82DF}">
      <dgm:prSet/>
      <dgm:spPr/>
      <dgm:t>
        <a:bodyPr/>
        <a:lstStyle/>
        <a:p>
          <a:endParaRPr lang="it-IT" sz="2800" b="1"/>
        </a:p>
      </dgm:t>
    </dgm:pt>
    <dgm:pt modelId="{0CF315B7-A271-4A6A-8E6E-7D8D058B6B04}" type="sibTrans" cxnId="{D162479D-E4D6-4F99-A289-258DE1EA82DF}">
      <dgm:prSet/>
      <dgm:spPr/>
      <dgm:t>
        <a:bodyPr/>
        <a:lstStyle/>
        <a:p>
          <a:endParaRPr lang="it-IT" b="1"/>
        </a:p>
      </dgm:t>
    </dgm:pt>
    <dgm:pt modelId="{4CB38C4A-7640-420D-B827-3B7DEBE23D12}">
      <dgm:prSet phldrT="[Testo]" custT="1"/>
      <dgm:spPr/>
      <dgm:t>
        <a:bodyPr/>
        <a:lstStyle/>
        <a:p>
          <a:r>
            <a:rPr lang="it-IT" sz="1800" b="1" dirty="0"/>
            <a:t>Accantonate al </a:t>
          </a:r>
          <a:r>
            <a:rPr lang="it-IT" sz="1800" b="1" dirty="0" err="1"/>
            <a:t>fpv</a:t>
          </a:r>
          <a:r>
            <a:rPr lang="it-IT" sz="1800" b="1" dirty="0"/>
            <a:t> </a:t>
          </a:r>
        </a:p>
      </dgm:t>
    </dgm:pt>
    <dgm:pt modelId="{44519BCD-30A4-4297-993D-652813165874}" type="parTrans" cxnId="{D52A6631-D78C-4E29-8364-22EEC7E39245}">
      <dgm:prSet/>
      <dgm:spPr/>
      <dgm:t>
        <a:bodyPr/>
        <a:lstStyle/>
        <a:p>
          <a:endParaRPr lang="it-IT" b="1"/>
        </a:p>
      </dgm:t>
    </dgm:pt>
    <dgm:pt modelId="{056587EA-2255-4317-86A2-9B64D2F7DF09}" type="sibTrans" cxnId="{D52A6631-D78C-4E29-8364-22EEC7E39245}">
      <dgm:prSet/>
      <dgm:spPr/>
      <dgm:t>
        <a:bodyPr/>
        <a:lstStyle/>
        <a:p>
          <a:endParaRPr lang="it-IT" b="1"/>
        </a:p>
      </dgm:t>
    </dgm:pt>
    <dgm:pt modelId="{8954C10B-A7A3-4445-BE33-B378427F81F9}">
      <dgm:prSet phldrT="[Testo]"/>
      <dgm:spPr/>
      <dgm:t>
        <a:bodyPr/>
        <a:lstStyle/>
        <a:p>
          <a:r>
            <a:rPr lang="it-IT" b="1" dirty="0"/>
            <a:t>Spesa finanziata con le entrate vincolate/destinate</a:t>
          </a:r>
        </a:p>
      </dgm:t>
    </dgm:pt>
    <dgm:pt modelId="{1497153E-7F1A-45EC-8E29-1525A73C80C6}" type="parTrans" cxnId="{349E8D8E-120A-44F9-B89F-EE55336E0B33}">
      <dgm:prSet/>
      <dgm:spPr/>
      <dgm:t>
        <a:bodyPr/>
        <a:lstStyle/>
        <a:p>
          <a:endParaRPr lang="it-IT" b="1"/>
        </a:p>
      </dgm:t>
    </dgm:pt>
    <dgm:pt modelId="{6C3E1A66-6AFD-4FFC-81A3-87B23F0FD02B}" type="sibTrans" cxnId="{349E8D8E-120A-44F9-B89F-EE55336E0B33}">
      <dgm:prSet/>
      <dgm:spPr/>
      <dgm:t>
        <a:bodyPr/>
        <a:lstStyle/>
        <a:p>
          <a:endParaRPr lang="it-IT" b="1"/>
        </a:p>
      </dgm:t>
    </dgm:pt>
    <dgm:pt modelId="{7E2CBC52-7981-4471-8412-EA7B05D495E7}">
      <dgm:prSet phldrT="[Testo]" custT="1"/>
      <dgm:spPr/>
      <dgm:t>
        <a:bodyPr/>
        <a:lstStyle/>
        <a:p>
          <a:r>
            <a:rPr lang="it-IT" sz="1600" b="1" dirty="0"/>
            <a:t>Imputata secondo esigibilità negli esercizi x, x+1, x+2, …</a:t>
          </a:r>
        </a:p>
      </dgm:t>
    </dgm:pt>
    <dgm:pt modelId="{1C23291D-41FF-4F02-BC79-2603C1FD7B8E}" type="parTrans" cxnId="{DA852DB9-4E53-4864-8445-C689E357CE70}">
      <dgm:prSet/>
      <dgm:spPr/>
      <dgm:t>
        <a:bodyPr/>
        <a:lstStyle/>
        <a:p>
          <a:endParaRPr lang="it-IT" b="1"/>
        </a:p>
      </dgm:t>
    </dgm:pt>
    <dgm:pt modelId="{1ED23D92-1155-45D8-93C6-02B56E27FEFA}" type="sibTrans" cxnId="{DA852DB9-4E53-4864-8445-C689E357CE70}">
      <dgm:prSet/>
      <dgm:spPr/>
      <dgm:t>
        <a:bodyPr/>
        <a:lstStyle/>
        <a:p>
          <a:endParaRPr lang="it-IT" b="1"/>
        </a:p>
      </dgm:t>
    </dgm:pt>
    <dgm:pt modelId="{6F9B862E-2D97-4F26-821F-0C940C2A8C32}">
      <dgm:prSet phldrT="[Testo]" custT="1"/>
      <dgm:spPr/>
      <dgm:t>
        <a:bodyPr/>
        <a:lstStyle/>
        <a:p>
          <a:r>
            <a:rPr lang="it-IT" sz="1800" b="1" dirty="0"/>
            <a:t>Coperte con il </a:t>
          </a:r>
          <a:r>
            <a:rPr lang="it-IT" sz="1800" b="1" dirty="0" err="1"/>
            <a:t>fpv</a:t>
          </a:r>
          <a:endParaRPr lang="it-IT" sz="1800" b="1" dirty="0"/>
        </a:p>
      </dgm:t>
    </dgm:pt>
    <dgm:pt modelId="{2B98D2E1-7A29-4BE4-BE26-89BD95DC5F6F}" type="parTrans" cxnId="{F2C37F60-C17E-44A8-9B02-F136A1C3A45B}">
      <dgm:prSet/>
      <dgm:spPr/>
      <dgm:t>
        <a:bodyPr/>
        <a:lstStyle/>
        <a:p>
          <a:endParaRPr lang="it-IT" b="1"/>
        </a:p>
      </dgm:t>
    </dgm:pt>
    <dgm:pt modelId="{01DFB0AD-EFAE-4ED8-A6C5-3AFFB5790D72}" type="sibTrans" cxnId="{F2C37F60-C17E-44A8-9B02-F136A1C3A45B}">
      <dgm:prSet/>
      <dgm:spPr/>
      <dgm:t>
        <a:bodyPr/>
        <a:lstStyle/>
        <a:p>
          <a:endParaRPr lang="it-IT" b="1"/>
        </a:p>
      </dgm:t>
    </dgm:pt>
    <dgm:pt modelId="{05F98D30-50EF-4F82-A582-CCDEB4259531}" type="pres">
      <dgm:prSet presAssocID="{C71DD2B9-88B2-4AC9-AF72-2D5DAE0DF62D}" presName="Name0" presStyleCnt="0">
        <dgm:presLayoutVars>
          <dgm:dir/>
          <dgm:animLvl val="lvl"/>
          <dgm:resizeHandles val="exact"/>
        </dgm:presLayoutVars>
      </dgm:prSet>
      <dgm:spPr/>
    </dgm:pt>
    <dgm:pt modelId="{E1AA87C6-836B-47DB-9127-06529245AE13}" type="pres">
      <dgm:prSet presAssocID="{6DFB70BF-2DFF-4E57-8A76-C794E1446F7B}" presName="vertFlow" presStyleCnt="0"/>
      <dgm:spPr/>
    </dgm:pt>
    <dgm:pt modelId="{4C1ABEDF-BA89-4799-B0A9-9F54E8B6BF78}" type="pres">
      <dgm:prSet presAssocID="{6DFB70BF-2DFF-4E57-8A76-C794E1446F7B}" presName="header" presStyleLbl="node1" presStyleIdx="0" presStyleCnt="2" custLinFactNeighborX="-101" custLinFactNeighborY="4221"/>
      <dgm:spPr/>
    </dgm:pt>
    <dgm:pt modelId="{9D221BFF-3855-4381-80BC-0C29B98F1C95}" type="pres">
      <dgm:prSet presAssocID="{8341277A-BABC-4D78-B416-8A5F028A1D3F}" presName="parTrans" presStyleLbl="sibTrans2D1" presStyleIdx="0" presStyleCnt="4"/>
      <dgm:spPr/>
    </dgm:pt>
    <dgm:pt modelId="{2E9B2C8E-8C77-4845-BA66-37BCB9FB6FDC}" type="pres">
      <dgm:prSet presAssocID="{3C1C3628-92B4-43B8-A30E-BB532445DBD8}" presName="child" presStyleLbl="alignAccFollowNode1" presStyleIdx="0" presStyleCnt="4" custScaleX="85760">
        <dgm:presLayoutVars>
          <dgm:chMax val="0"/>
          <dgm:bulletEnabled val="1"/>
        </dgm:presLayoutVars>
      </dgm:prSet>
      <dgm:spPr/>
    </dgm:pt>
    <dgm:pt modelId="{1B7EBA66-369B-4907-AD05-2C6A2106DFAA}" type="pres">
      <dgm:prSet presAssocID="{0CF315B7-A271-4A6A-8E6E-7D8D058B6B04}" presName="sibTrans" presStyleLbl="sibTrans2D1" presStyleIdx="1" presStyleCnt="4"/>
      <dgm:spPr/>
    </dgm:pt>
    <dgm:pt modelId="{6A7B257C-F771-48A0-B028-A49BF5F84059}" type="pres">
      <dgm:prSet presAssocID="{4CB38C4A-7640-420D-B827-3B7DEBE23D12}" presName="child" presStyleLbl="alignAccFollowNode1" presStyleIdx="1" presStyleCnt="4">
        <dgm:presLayoutVars>
          <dgm:chMax val="0"/>
          <dgm:bulletEnabled val="1"/>
        </dgm:presLayoutVars>
      </dgm:prSet>
      <dgm:spPr/>
    </dgm:pt>
    <dgm:pt modelId="{9CDE7E0C-CD7B-4C27-9F96-53D02F3321BC}" type="pres">
      <dgm:prSet presAssocID="{6DFB70BF-2DFF-4E57-8A76-C794E1446F7B}" presName="hSp" presStyleCnt="0"/>
      <dgm:spPr/>
    </dgm:pt>
    <dgm:pt modelId="{D8E2917D-79BF-4C51-80C4-9A98E902090A}" type="pres">
      <dgm:prSet presAssocID="{8954C10B-A7A3-4445-BE33-B378427F81F9}" presName="vertFlow" presStyleCnt="0"/>
      <dgm:spPr/>
    </dgm:pt>
    <dgm:pt modelId="{BE77709E-5F31-4D6F-B964-968DC83BBFAB}" type="pres">
      <dgm:prSet presAssocID="{8954C10B-A7A3-4445-BE33-B378427F81F9}" presName="header" presStyleLbl="node1" presStyleIdx="1" presStyleCnt="2"/>
      <dgm:spPr/>
    </dgm:pt>
    <dgm:pt modelId="{3167B8D5-07D4-4AA6-8B28-B4DFED4CC121}" type="pres">
      <dgm:prSet presAssocID="{1C23291D-41FF-4F02-BC79-2603C1FD7B8E}" presName="parTrans" presStyleLbl="sibTrans2D1" presStyleIdx="2" presStyleCnt="4"/>
      <dgm:spPr/>
    </dgm:pt>
    <dgm:pt modelId="{F45E5402-6D43-4510-BC3E-E2E16B0B33C3}" type="pres">
      <dgm:prSet presAssocID="{7E2CBC52-7981-4471-8412-EA7B05D495E7}" presName="child" presStyleLbl="alignAccFollowNode1" presStyleIdx="2" presStyleCnt="4" custScaleX="92204">
        <dgm:presLayoutVars>
          <dgm:chMax val="0"/>
          <dgm:bulletEnabled val="1"/>
        </dgm:presLayoutVars>
      </dgm:prSet>
      <dgm:spPr/>
    </dgm:pt>
    <dgm:pt modelId="{6DFC6EA6-EEC3-44D9-95E7-CA96B0548CDB}" type="pres">
      <dgm:prSet presAssocID="{1ED23D92-1155-45D8-93C6-02B56E27FEFA}" presName="sibTrans" presStyleLbl="sibTrans2D1" presStyleIdx="3" presStyleCnt="4"/>
      <dgm:spPr/>
    </dgm:pt>
    <dgm:pt modelId="{3BE8BCD4-5EE0-49C2-AD81-8ED6C3ED5299}" type="pres">
      <dgm:prSet presAssocID="{6F9B862E-2D97-4F26-821F-0C940C2A8C32}" presName="child" presStyleLbl="alignAccFollowNode1" presStyleIdx="3" presStyleCnt="4">
        <dgm:presLayoutVars>
          <dgm:chMax val="0"/>
          <dgm:bulletEnabled val="1"/>
        </dgm:presLayoutVars>
      </dgm:prSet>
      <dgm:spPr/>
    </dgm:pt>
  </dgm:ptLst>
  <dgm:cxnLst>
    <dgm:cxn modelId="{D52A6631-D78C-4E29-8364-22EEC7E39245}" srcId="{6DFB70BF-2DFF-4E57-8A76-C794E1446F7B}" destId="{4CB38C4A-7640-420D-B827-3B7DEBE23D12}" srcOrd="1" destOrd="0" parTransId="{44519BCD-30A4-4297-993D-652813165874}" sibTransId="{056587EA-2255-4317-86A2-9B64D2F7DF09}"/>
    <dgm:cxn modelId="{F2C37F60-C17E-44A8-9B02-F136A1C3A45B}" srcId="{8954C10B-A7A3-4445-BE33-B378427F81F9}" destId="{6F9B862E-2D97-4F26-821F-0C940C2A8C32}" srcOrd="1" destOrd="0" parTransId="{2B98D2E1-7A29-4BE4-BE26-89BD95DC5F6F}" sibTransId="{01DFB0AD-EFAE-4ED8-A6C5-3AFFB5790D72}"/>
    <dgm:cxn modelId="{04153B44-71D9-4D32-94C1-7009E8EA4DEB}" type="presOf" srcId="{6F9B862E-2D97-4F26-821F-0C940C2A8C32}" destId="{3BE8BCD4-5EE0-49C2-AD81-8ED6C3ED5299}" srcOrd="0" destOrd="0" presId="urn:microsoft.com/office/officeart/2005/8/layout/lProcess1"/>
    <dgm:cxn modelId="{19E4DD45-A3E5-434D-ACFD-4BF9A1247121}" type="presOf" srcId="{7E2CBC52-7981-4471-8412-EA7B05D495E7}" destId="{F45E5402-6D43-4510-BC3E-E2E16B0B33C3}" srcOrd="0" destOrd="0" presId="urn:microsoft.com/office/officeart/2005/8/layout/lProcess1"/>
    <dgm:cxn modelId="{C1E43C4C-DD03-4A08-A3BF-70414C65CACA}" type="presOf" srcId="{3C1C3628-92B4-43B8-A30E-BB532445DBD8}" destId="{2E9B2C8E-8C77-4845-BA66-37BCB9FB6FDC}" srcOrd="0" destOrd="0" presId="urn:microsoft.com/office/officeart/2005/8/layout/lProcess1"/>
    <dgm:cxn modelId="{ED8C4B7A-53BD-4536-BBAA-44A8EE2C9F8F}" type="presOf" srcId="{8954C10B-A7A3-4445-BE33-B378427F81F9}" destId="{BE77709E-5F31-4D6F-B964-968DC83BBFAB}" srcOrd="0" destOrd="0" presId="urn:microsoft.com/office/officeart/2005/8/layout/lProcess1"/>
    <dgm:cxn modelId="{8D17A07D-8301-49E8-A7B4-FA40A4873FFE}" type="presOf" srcId="{C71DD2B9-88B2-4AC9-AF72-2D5DAE0DF62D}" destId="{05F98D30-50EF-4F82-A582-CCDEB4259531}" srcOrd="0" destOrd="0" presId="urn:microsoft.com/office/officeart/2005/8/layout/lProcess1"/>
    <dgm:cxn modelId="{349E8D8E-120A-44F9-B89F-EE55336E0B33}" srcId="{C71DD2B9-88B2-4AC9-AF72-2D5DAE0DF62D}" destId="{8954C10B-A7A3-4445-BE33-B378427F81F9}" srcOrd="1" destOrd="0" parTransId="{1497153E-7F1A-45EC-8E29-1525A73C80C6}" sibTransId="{6C3E1A66-6AFD-4FFC-81A3-87B23F0FD02B}"/>
    <dgm:cxn modelId="{4BB8B590-83F0-487C-98F2-378210C75EA1}" type="presOf" srcId="{1C23291D-41FF-4F02-BC79-2603C1FD7B8E}" destId="{3167B8D5-07D4-4AA6-8B28-B4DFED4CC121}" srcOrd="0" destOrd="0" presId="urn:microsoft.com/office/officeart/2005/8/layout/lProcess1"/>
    <dgm:cxn modelId="{D162479D-E4D6-4F99-A289-258DE1EA82DF}" srcId="{6DFB70BF-2DFF-4E57-8A76-C794E1446F7B}" destId="{3C1C3628-92B4-43B8-A30E-BB532445DBD8}" srcOrd="0" destOrd="0" parTransId="{8341277A-BABC-4D78-B416-8A5F028A1D3F}" sibTransId="{0CF315B7-A271-4A6A-8E6E-7D8D058B6B04}"/>
    <dgm:cxn modelId="{D1F106B7-2A9D-4C48-A785-9B76DA6F277B}" type="presOf" srcId="{8341277A-BABC-4D78-B416-8A5F028A1D3F}" destId="{9D221BFF-3855-4381-80BC-0C29B98F1C95}" srcOrd="0" destOrd="0" presId="urn:microsoft.com/office/officeart/2005/8/layout/lProcess1"/>
    <dgm:cxn modelId="{DA852DB9-4E53-4864-8445-C689E357CE70}" srcId="{8954C10B-A7A3-4445-BE33-B378427F81F9}" destId="{7E2CBC52-7981-4471-8412-EA7B05D495E7}" srcOrd="0" destOrd="0" parTransId="{1C23291D-41FF-4F02-BC79-2603C1FD7B8E}" sibTransId="{1ED23D92-1155-45D8-93C6-02B56E27FEFA}"/>
    <dgm:cxn modelId="{B45DF5C3-F444-4E2E-BD19-AB9DC38B3086}" type="presOf" srcId="{6DFB70BF-2DFF-4E57-8A76-C794E1446F7B}" destId="{4C1ABEDF-BA89-4799-B0A9-9F54E8B6BF78}" srcOrd="0" destOrd="0" presId="urn:microsoft.com/office/officeart/2005/8/layout/lProcess1"/>
    <dgm:cxn modelId="{E81BBFC6-F23C-4C56-B48F-F0AA284DB036}" srcId="{C71DD2B9-88B2-4AC9-AF72-2D5DAE0DF62D}" destId="{6DFB70BF-2DFF-4E57-8A76-C794E1446F7B}" srcOrd="0" destOrd="0" parTransId="{E10621E5-2F7A-4E26-94C9-FA54E2F27FF4}" sibTransId="{9C687B4A-1E65-4DEC-88FE-045D117F13AA}"/>
    <dgm:cxn modelId="{4E47FAC6-A670-4FA5-AF77-FBF9E9B4E2FA}" type="presOf" srcId="{1ED23D92-1155-45D8-93C6-02B56E27FEFA}" destId="{6DFC6EA6-EEC3-44D9-95E7-CA96B0548CDB}" srcOrd="0" destOrd="0" presId="urn:microsoft.com/office/officeart/2005/8/layout/lProcess1"/>
    <dgm:cxn modelId="{791B05CC-AF6B-4422-BF4F-88A64C8DF409}" type="presOf" srcId="{0CF315B7-A271-4A6A-8E6E-7D8D058B6B04}" destId="{1B7EBA66-369B-4907-AD05-2C6A2106DFAA}" srcOrd="0" destOrd="0" presId="urn:microsoft.com/office/officeart/2005/8/layout/lProcess1"/>
    <dgm:cxn modelId="{30AA2AFA-D479-4CF7-AB82-189A2DB2C497}" type="presOf" srcId="{4CB38C4A-7640-420D-B827-3B7DEBE23D12}" destId="{6A7B257C-F771-48A0-B028-A49BF5F84059}" srcOrd="0" destOrd="0" presId="urn:microsoft.com/office/officeart/2005/8/layout/lProcess1"/>
    <dgm:cxn modelId="{8976CB8A-B4FB-43BE-B0E8-EC2E83D948CB}" type="presParOf" srcId="{05F98D30-50EF-4F82-A582-CCDEB4259531}" destId="{E1AA87C6-836B-47DB-9127-06529245AE13}" srcOrd="0" destOrd="0" presId="urn:microsoft.com/office/officeart/2005/8/layout/lProcess1"/>
    <dgm:cxn modelId="{B2AA05FD-705C-40F6-AA35-810BFF62625A}" type="presParOf" srcId="{E1AA87C6-836B-47DB-9127-06529245AE13}" destId="{4C1ABEDF-BA89-4799-B0A9-9F54E8B6BF78}" srcOrd="0" destOrd="0" presId="urn:microsoft.com/office/officeart/2005/8/layout/lProcess1"/>
    <dgm:cxn modelId="{8A6A0F35-FF92-4D1A-8BF0-C0BADAA987A0}" type="presParOf" srcId="{E1AA87C6-836B-47DB-9127-06529245AE13}" destId="{9D221BFF-3855-4381-80BC-0C29B98F1C95}" srcOrd="1" destOrd="0" presId="urn:microsoft.com/office/officeart/2005/8/layout/lProcess1"/>
    <dgm:cxn modelId="{843D9672-261C-4857-924A-0E7DF26BD454}" type="presParOf" srcId="{E1AA87C6-836B-47DB-9127-06529245AE13}" destId="{2E9B2C8E-8C77-4845-BA66-37BCB9FB6FDC}" srcOrd="2" destOrd="0" presId="urn:microsoft.com/office/officeart/2005/8/layout/lProcess1"/>
    <dgm:cxn modelId="{ECE15A81-83CB-4866-962A-23FB501E1657}" type="presParOf" srcId="{E1AA87C6-836B-47DB-9127-06529245AE13}" destId="{1B7EBA66-369B-4907-AD05-2C6A2106DFAA}" srcOrd="3" destOrd="0" presId="urn:microsoft.com/office/officeart/2005/8/layout/lProcess1"/>
    <dgm:cxn modelId="{69F30E0E-C0D6-44BD-99EC-B4C73B388E7C}" type="presParOf" srcId="{E1AA87C6-836B-47DB-9127-06529245AE13}" destId="{6A7B257C-F771-48A0-B028-A49BF5F84059}" srcOrd="4" destOrd="0" presId="urn:microsoft.com/office/officeart/2005/8/layout/lProcess1"/>
    <dgm:cxn modelId="{BB8E84E2-9876-4B04-8B8C-E01EA17AE0E2}" type="presParOf" srcId="{05F98D30-50EF-4F82-A582-CCDEB4259531}" destId="{9CDE7E0C-CD7B-4C27-9F96-53D02F3321BC}" srcOrd="1" destOrd="0" presId="urn:microsoft.com/office/officeart/2005/8/layout/lProcess1"/>
    <dgm:cxn modelId="{F3E54AC0-E3E6-40EE-B98E-376D0462B255}" type="presParOf" srcId="{05F98D30-50EF-4F82-A582-CCDEB4259531}" destId="{D8E2917D-79BF-4C51-80C4-9A98E902090A}" srcOrd="2" destOrd="0" presId="urn:microsoft.com/office/officeart/2005/8/layout/lProcess1"/>
    <dgm:cxn modelId="{090DD8FB-8BCC-40D6-A512-D2EA4B662454}" type="presParOf" srcId="{D8E2917D-79BF-4C51-80C4-9A98E902090A}" destId="{BE77709E-5F31-4D6F-B964-968DC83BBFAB}" srcOrd="0" destOrd="0" presId="urn:microsoft.com/office/officeart/2005/8/layout/lProcess1"/>
    <dgm:cxn modelId="{E39794EB-3457-4123-BA21-9E28C6699ECE}" type="presParOf" srcId="{D8E2917D-79BF-4C51-80C4-9A98E902090A}" destId="{3167B8D5-07D4-4AA6-8B28-B4DFED4CC121}" srcOrd="1" destOrd="0" presId="urn:microsoft.com/office/officeart/2005/8/layout/lProcess1"/>
    <dgm:cxn modelId="{0F5DDFAA-6F1E-4AB1-AC8D-02E855EEAA06}" type="presParOf" srcId="{D8E2917D-79BF-4C51-80C4-9A98E902090A}" destId="{F45E5402-6D43-4510-BC3E-E2E16B0B33C3}" srcOrd="2" destOrd="0" presId="urn:microsoft.com/office/officeart/2005/8/layout/lProcess1"/>
    <dgm:cxn modelId="{9622DCDE-FC4C-4EAE-9BAE-7F16038EF91D}" type="presParOf" srcId="{D8E2917D-79BF-4C51-80C4-9A98E902090A}" destId="{6DFC6EA6-EEC3-44D9-95E7-CA96B0548CDB}" srcOrd="3" destOrd="0" presId="urn:microsoft.com/office/officeart/2005/8/layout/lProcess1"/>
    <dgm:cxn modelId="{83BAC375-BDFB-45DD-B40F-2E514D44D1DB}" type="presParOf" srcId="{D8E2917D-79BF-4C51-80C4-9A98E902090A}" destId="{3BE8BCD4-5EE0-49C2-AD81-8ED6C3ED5299}"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DE58F7-22CD-4833-9018-EAE4D11291DE}"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it-IT"/>
        </a:p>
      </dgm:t>
    </dgm:pt>
    <dgm:pt modelId="{FF93BEDD-A511-42D0-B0D7-470202E8370B}">
      <dgm:prSet phldrT="[Testo]"/>
      <dgm:spPr/>
      <dgm:t>
        <a:bodyPr/>
        <a:lstStyle/>
        <a:p>
          <a:r>
            <a:rPr lang="it-IT" dirty="0"/>
            <a:t>FONDO PLURIENNALE VINCOLATO</a:t>
          </a:r>
        </a:p>
      </dgm:t>
    </dgm:pt>
    <dgm:pt modelId="{944DFAA0-E9F6-4344-9226-93F6160F6E39}" type="parTrans" cxnId="{38864525-4948-45A5-8062-8CE9ADA7FCBD}">
      <dgm:prSet/>
      <dgm:spPr/>
      <dgm:t>
        <a:bodyPr/>
        <a:lstStyle/>
        <a:p>
          <a:endParaRPr lang="it-IT"/>
        </a:p>
      </dgm:t>
    </dgm:pt>
    <dgm:pt modelId="{285FF60A-8833-497F-B281-0F3E247BE46F}" type="sibTrans" cxnId="{38864525-4948-45A5-8062-8CE9ADA7FCBD}">
      <dgm:prSet/>
      <dgm:spPr/>
      <dgm:t>
        <a:bodyPr/>
        <a:lstStyle/>
        <a:p>
          <a:endParaRPr lang="it-IT"/>
        </a:p>
      </dgm:t>
    </dgm:pt>
    <dgm:pt modelId="{4D37470E-8718-4E43-B903-AF25669C21A0}">
      <dgm:prSet phldrT="[Testo]"/>
      <dgm:spPr/>
      <dgm:t>
        <a:bodyPr/>
        <a:lstStyle/>
        <a:p>
          <a:r>
            <a:rPr lang="it-IT" dirty="0"/>
            <a:t>Accertamento di entrata vincolata imputata all’esercizio</a:t>
          </a:r>
        </a:p>
      </dgm:t>
    </dgm:pt>
    <dgm:pt modelId="{95A62057-AF46-4E5D-B554-E9977223ABBE}" type="parTrans" cxnId="{47085363-4BF0-4FF1-BBF0-2DA245A3D88F}">
      <dgm:prSet/>
      <dgm:spPr/>
      <dgm:t>
        <a:bodyPr/>
        <a:lstStyle/>
        <a:p>
          <a:endParaRPr lang="it-IT"/>
        </a:p>
      </dgm:t>
    </dgm:pt>
    <dgm:pt modelId="{7AACC2FE-CD9E-467D-9DB1-ECAF2037DF04}" type="sibTrans" cxnId="{47085363-4BF0-4FF1-BBF0-2DA245A3D88F}">
      <dgm:prSet/>
      <dgm:spPr/>
      <dgm:t>
        <a:bodyPr/>
        <a:lstStyle/>
        <a:p>
          <a:endParaRPr lang="it-IT"/>
        </a:p>
      </dgm:t>
    </dgm:pt>
    <dgm:pt modelId="{1F41783F-407C-4036-952E-32232E3CABF8}">
      <dgm:prSet phldrT="[Testo]"/>
      <dgm:spPr/>
      <dgm:t>
        <a:bodyPr/>
        <a:lstStyle/>
        <a:p>
          <a:r>
            <a:rPr lang="it-IT" dirty="0"/>
            <a:t>Esigibilità della correlata spesa negli esercizi successivi</a:t>
          </a:r>
        </a:p>
      </dgm:t>
    </dgm:pt>
    <dgm:pt modelId="{D7F63595-92DC-491E-8355-9C32EB78E0AD}" type="parTrans" cxnId="{EBA6F9CF-3319-4FA3-8E65-96F905203B22}">
      <dgm:prSet/>
      <dgm:spPr/>
      <dgm:t>
        <a:bodyPr/>
        <a:lstStyle/>
        <a:p>
          <a:endParaRPr lang="it-IT"/>
        </a:p>
      </dgm:t>
    </dgm:pt>
    <dgm:pt modelId="{BB979B23-EB52-4EC5-B952-58271A3F8661}" type="sibTrans" cxnId="{EBA6F9CF-3319-4FA3-8E65-96F905203B22}">
      <dgm:prSet/>
      <dgm:spPr/>
      <dgm:t>
        <a:bodyPr/>
        <a:lstStyle/>
        <a:p>
          <a:endParaRPr lang="it-IT"/>
        </a:p>
      </dgm:t>
    </dgm:pt>
    <dgm:pt modelId="{6DC6D197-2C17-49BB-B520-229A743584A0}" type="pres">
      <dgm:prSet presAssocID="{74DE58F7-22CD-4833-9018-EAE4D11291DE}" presName="cycle" presStyleCnt="0">
        <dgm:presLayoutVars>
          <dgm:chMax val="1"/>
          <dgm:dir/>
          <dgm:animLvl val="ctr"/>
          <dgm:resizeHandles val="exact"/>
        </dgm:presLayoutVars>
      </dgm:prSet>
      <dgm:spPr/>
    </dgm:pt>
    <dgm:pt modelId="{A577CC6E-3ECC-4F8C-9469-A6BA2E7EB332}" type="pres">
      <dgm:prSet presAssocID="{FF93BEDD-A511-42D0-B0D7-470202E8370B}" presName="centerShape" presStyleLbl="node0" presStyleIdx="0" presStyleCnt="1"/>
      <dgm:spPr/>
    </dgm:pt>
    <dgm:pt modelId="{E9C7567F-9E8F-49ED-977F-BA8B8767D91D}" type="pres">
      <dgm:prSet presAssocID="{95A62057-AF46-4E5D-B554-E9977223ABBE}" presName="parTrans" presStyleLbl="bgSibTrans2D1" presStyleIdx="0" presStyleCnt="2"/>
      <dgm:spPr/>
    </dgm:pt>
    <dgm:pt modelId="{8646E5F1-DFD4-4E8B-9D14-7498789BC680}" type="pres">
      <dgm:prSet presAssocID="{4D37470E-8718-4E43-B903-AF25669C21A0}" presName="node" presStyleLbl="node1" presStyleIdx="0" presStyleCnt="2">
        <dgm:presLayoutVars>
          <dgm:bulletEnabled val="1"/>
        </dgm:presLayoutVars>
      </dgm:prSet>
      <dgm:spPr/>
    </dgm:pt>
    <dgm:pt modelId="{226A5323-19DB-4121-AFAC-61D737055979}" type="pres">
      <dgm:prSet presAssocID="{D7F63595-92DC-491E-8355-9C32EB78E0AD}" presName="parTrans" presStyleLbl="bgSibTrans2D1" presStyleIdx="1" presStyleCnt="2"/>
      <dgm:spPr/>
    </dgm:pt>
    <dgm:pt modelId="{7A653A5E-D24A-40DC-A4DB-DB66B9E67F89}" type="pres">
      <dgm:prSet presAssocID="{1F41783F-407C-4036-952E-32232E3CABF8}" presName="node" presStyleLbl="node1" presStyleIdx="1" presStyleCnt="2">
        <dgm:presLayoutVars>
          <dgm:bulletEnabled val="1"/>
        </dgm:presLayoutVars>
      </dgm:prSet>
      <dgm:spPr/>
    </dgm:pt>
  </dgm:ptLst>
  <dgm:cxnLst>
    <dgm:cxn modelId="{38864525-4948-45A5-8062-8CE9ADA7FCBD}" srcId="{74DE58F7-22CD-4833-9018-EAE4D11291DE}" destId="{FF93BEDD-A511-42D0-B0D7-470202E8370B}" srcOrd="0" destOrd="0" parTransId="{944DFAA0-E9F6-4344-9226-93F6160F6E39}" sibTransId="{285FF60A-8833-497F-B281-0F3E247BE46F}"/>
    <dgm:cxn modelId="{E76F0533-1641-4E76-8F26-B32CC329C9B8}" type="presOf" srcId="{1F41783F-407C-4036-952E-32232E3CABF8}" destId="{7A653A5E-D24A-40DC-A4DB-DB66B9E67F89}" srcOrd="0" destOrd="0" presId="urn:microsoft.com/office/officeart/2005/8/layout/radial4"/>
    <dgm:cxn modelId="{47085363-4BF0-4FF1-BBF0-2DA245A3D88F}" srcId="{FF93BEDD-A511-42D0-B0D7-470202E8370B}" destId="{4D37470E-8718-4E43-B903-AF25669C21A0}" srcOrd="0" destOrd="0" parTransId="{95A62057-AF46-4E5D-B554-E9977223ABBE}" sibTransId="{7AACC2FE-CD9E-467D-9DB1-ECAF2037DF04}"/>
    <dgm:cxn modelId="{5CF04A78-1445-4D32-A0D3-179730E0B0FF}" type="presOf" srcId="{95A62057-AF46-4E5D-B554-E9977223ABBE}" destId="{E9C7567F-9E8F-49ED-977F-BA8B8767D91D}" srcOrd="0" destOrd="0" presId="urn:microsoft.com/office/officeart/2005/8/layout/radial4"/>
    <dgm:cxn modelId="{BFA5DE8B-0956-485A-9307-DF60DCD96AAA}" type="presOf" srcId="{FF93BEDD-A511-42D0-B0D7-470202E8370B}" destId="{A577CC6E-3ECC-4F8C-9469-A6BA2E7EB332}" srcOrd="0" destOrd="0" presId="urn:microsoft.com/office/officeart/2005/8/layout/radial4"/>
    <dgm:cxn modelId="{EBA6F9CF-3319-4FA3-8E65-96F905203B22}" srcId="{FF93BEDD-A511-42D0-B0D7-470202E8370B}" destId="{1F41783F-407C-4036-952E-32232E3CABF8}" srcOrd="1" destOrd="0" parTransId="{D7F63595-92DC-491E-8355-9C32EB78E0AD}" sibTransId="{BB979B23-EB52-4EC5-B952-58271A3F8661}"/>
    <dgm:cxn modelId="{E3FC6BD5-6400-492B-8405-467058ED638D}" type="presOf" srcId="{74DE58F7-22CD-4833-9018-EAE4D11291DE}" destId="{6DC6D197-2C17-49BB-B520-229A743584A0}" srcOrd="0" destOrd="0" presId="urn:microsoft.com/office/officeart/2005/8/layout/radial4"/>
    <dgm:cxn modelId="{5250AEF7-C1FE-4567-9CEA-AC48FA6EC553}" type="presOf" srcId="{D7F63595-92DC-491E-8355-9C32EB78E0AD}" destId="{226A5323-19DB-4121-AFAC-61D737055979}" srcOrd="0" destOrd="0" presId="urn:microsoft.com/office/officeart/2005/8/layout/radial4"/>
    <dgm:cxn modelId="{365A86FC-1965-4B7B-BB01-FF5B4DC5C7D6}" type="presOf" srcId="{4D37470E-8718-4E43-B903-AF25669C21A0}" destId="{8646E5F1-DFD4-4E8B-9D14-7498789BC680}" srcOrd="0" destOrd="0" presId="urn:microsoft.com/office/officeart/2005/8/layout/radial4"/>
    <dgm:cxn modelId="{74FB7217-C439-4052-A54F-2A34989B6D6A}" type="presParOf" srcId="{6DC6D197-2C17-49BB-B520-229A743584A0}" destId="{A577CC6E-3ECC-4F8C-9469-A6BA2E7EB332}" srcOrd="0" destOrd="0" presId="urn:microsoft.com/office/officeart/2005/8/layout/radial4"/>
    <dgm:cxn modelId="{81F11E8B-E8CF-46FD-B403-2124AD1846C0}" type="presParOf" srcId="{6DC6D197-2C17-49BB-B520-229A743584A0}" destId="{E9C7567F-9E8F-49ED-977F-BA8B8767D91D}" srcOrd="1" destOrd="0" presId="urn:microsoft.com/office/officeart/2005/8/layout/radial4"/>
    <dgm:cxn modelId="{F9A74FF8-6E1C-428B-8F08-C3F93CD6F0E3}" type="presParOf" srcId="{6DC6D197-2C17-49BB-B520-229A743584A0}" destId="{8646E5F1-DFD4-4E8B-9D14-7498789BC680}" srcOrd="2" destOrd="0" presId="urn:microsoft.com/office/officeart/2005/8/layout/radial4"/>
    <dgm:cxn modelId="{C8944388-54FE-4F6E-AF5E-2348FC26C339}" type="presParOf" srcId="{6DC6D197-2C17-49BB-B520-229A743584A0}" destId="{226A5323-19DB-4121-AFAC-61D737055979}" srcOrd="3" destOrd="0" presId="urn:microsoft.com/office/officeart/2005/8/layout/radial4"/>
    <dgm:cxn modelId="{9A74C98B-E1EC-44A8-9343-5247AD5A716B}" type="presParOf" srcId="{6DC6D197-2C17-49BB-B520-229A743584A0}" destId="{7A653A5E-D24A-40DC-A4DB-DB66B9E67F89}"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852754-4F28-44B4-928C-1C1384A91EA4}" type="doc">
      <dgm:prSet loTypeId="urn:microsoft.com/office/officeart/2005/8/layout/hierarchy2" loCatId="hierarchy" qsTypeId="urn:microsoft.com/office/officeart/2005/8/quickstyle/3d3" qsCatId="3D" csTypeId="urn:microsoft.com/office/officeart/2005/8/colors/accent0_3" csCatId="mainScheme" phldr="1"/>
      <dgm:spPr/>
      <dgm:t>
        <a:bodyPr/>
        <a:lstStyle/>
        <a:p>
          <a:endParaRPr lang="it-IT"/>
        </a:p>
      </dgm:t>
    </dgm:pt>
    <dgm:pt modelId="{549C9801-D0C6-4AF9-8A9A-C1D6587CF35B}">
      <dgm:prSet phldrT="[Testo]" custT="1"/>
      <dgm:spPr/>
      <dgm:t>
        <a:bodyPr/>
        <a:lstStyle/>
        <a:p>
          <a:r>
            <a:rPr lang="it-IT" sz="1800" b="1" dirty="0"/>
            <a:t>PRENOTAZIONE </a:t>
          </a:r>
          <a:r>
            <a:rPr lang="it-IT" sz="1800" b="1" dirty="0" err="1"/>
            <a:t>DI</a:t>
          </a:r>
          <a:br>
            <a:rPr lang="it-IT" sz="1800" b="1" dirty="0"/>
          </a:br>
          <a:r>
            <a:rPr lang="it-IT" sz="1800" b="1" dirty="0"/>
            <a:t> IMPEGNO</a:t>
          </a:r>
        </a:p>
      </dgm:t>
    </dgm:pt>
    <dgm:pt modelId="{7FEBAC8B-C82B-4D06-9988-DDD9DA324E6B}" type="parTrans" cxnId="{6F061F49-2190-4AE3-9D00-C51EF3A28FDA}">
      <dgm:prSet/>
      <dgm:spPr/>
      <dgm:t>
        <a:bodyPr/>
        <a:lstStyle/>
        <a:p>
          <a:endParaRPr lang="it-IT" sz="1800">
            <a:solidFill>
              <a:schemeClr val="tx1"/>
            </a:solidFill>
          </a:endParaRPr>
        </a:p>
      </dgm:t>
    </dgm:pt>
    <dgm:pt modelId="{44EBC32D-632F-49DD-B122-5607290D0F2A}" type="sibTrans" cxnId="{6F061F49-2190-4AE3-9D00-C51EF3A28FDA}">
      <dgm:prSet/>
      <dgm:spPr/>
      <dgm:t>
        <a:bodyPr/>
        <a:lstStyle/>
        <a:p>
          <a:endParaRPr lang="it-IT" sz="1800">
            <a:solidFill>
              <a:schemeClr val="tx1"/>
            </a:solidFill>
          </a:endParaRPr>
        </a:p>
      </dgm:t>
    </dgm:pt>
    <dgm:pt modelId="{DA564F6E-D350-406A-8510-C624CB7D5757}">
      <dgm:prSet phldrT="[Testo]" custT="1"/>
      <dgm:spPr/>
      <dgm:t>
        <a:bodyPr/>
        <a:lstStyle/>
        <a:p>
          <a:r>
            <a:rPr lang="it-IT" sz="1800" dirty="0"/>
            <a:t>Al 31/12:</a:t>
          </a:r>
        </a:p>
        <a:p>
          <a:r>
            <a:rPr lang="it-IT" sz="1800" dirty="0"/>
            <a:t>Perfezionamento obbligazione giuridica </a:t>
          </a:r>
          <a:r>
            <a:rPr lang="it-IT" sz="1800" b="1" dirty="0"/>
            <a:t>avvenuto</a:t>
          </a:r>
        </a:p>
      </dgm:t>
    </dgm:pt>
    <dgm:pt modelId="{CCC0D778-ACCB-492E-9FEF-2EA6B9E9D34B}" type="parTrans" cxnId="{7FFD3207-0709-46D8-B9B7-576C45F5720D}">
      <dgm:prSet custT="1"/>
      <dgm:spPr/>
      <dgm:t>
        <a:bodyPr/>
        <a:lstStyle/>
        <a:p>
          <a:endParaRPr lang="it-IT" sz="1800">
            <a:solidFill>
              <a:schemeClr val="tx1"/>
            </a:solidFill>
          </a:endParaRPr>
        </a:p>
      </dgm:t>
    </dgm:pt>
    <dgm:pt modelId="{4726DD4F-CADF-4C59-9ADD-E6FE76934ADE}" type="sibTrans" cxnId="{7FFD3207-0709-46D8-B9B7-576C45F5720D}">
      <dgm:prSet/>
      <dgm:spPr/>
      <dgm:t>
        <a:bodyPr/>
        <a:lstStyle/>
        <a:p>
          <a:endParaRPr lang="it-IT" sz="1800">
            <a:solidFill>
              <a:schemeClr val="tx1"/>
            </a:solidFill>
          </a:endParaRPr>
        </a:p>
      </dgm:t>
    </dgm:pt>
    <dgm:pt modelId="{DAE7301D-00FC-4754-8AF8-5EDAB76C3065}">
      <dgm:prSet phldrT="[Testo]" custT="1"/>
      <dgm:spPr/>
      <dgm:t>
        <a:bodyPr/>
        <a:lstStyle/>
        <a:p>
          <a:r>
            <a:rPr lang="it-IT" sz="1800"/>
            <a:t>Registrazione impegno</a:t>
          </a:r>
          <a:endParaRPr lang="it-IT" sz="1800" dirty="0"/>
        </a:p>
      </dgm:t>
    </dgm:pt>
    <dgm:pt modelId="{3725B054-7F69-40CC-AF3B-FAE2B7C92E46}" type="parTrans" cxnId="{4050F4EA-6010-4CB2-997F-629BF26DE3B6}">
      <dgm:prSet custT="1"/>
      <dgm:spPr/>
      <dgm:t>
        <a:bodyPr/>
        <a:lstStyle/>
        <a:p>
          <a:endParaRPr lang="it-IT" sz="1800">
            <a:solidFill>
              <a:schemeClr val="tx1"/>
            </a:solidFill>
          </a:endParaRPr>
        </a:p>
      </dgm:t>
    </dgm:pt>
    <dgm:pt modelId="{9E24F85E-3E95-43F6-B10E-90A3E5D0F244}" type="sibTrans" cxnId="{4050F4EA-6010-4CB2-997F-629BF26DE3B6}">
      <dgm:prSet/>
      <dgm:spPr/>
      <dgm:t>
        <a:bodyPr/>
        <a:lstStyle/>
        <a:p>
          <a:endParaRPr lang="it-IT" sz="1800">
            <a:solidFill>
              <a:schemeClr val="tx1"/>
            </a:solidFill>
          </a:endParaRPr>
        </a:p>
      </dgm:t>
    </dgm:pt>
    <dgm:pt modelId="{B22A65B2-5C1E-4280-9190-5880D508EB2E}">
      <dgm:prSet phldrT="[Testo]" custT="1"/>
      <dgm:spPr/>
      <dgm:t>
        <a:bodyPr/>
        <a:lstStyle/>
        <a:p>
          <a:r>
            <a:rPr lang="it-IT" sz="1800" dirty="0">
              <a:solidFill>
                <a:srgbClr val="FFFF00"/>
              </a:solidFill>
            </a:rPr>
            <a:t>Al 31/12:</a:t>
          </a:r>
        </a:p>
        <a:p>
          <a:r>
            <a:rPr lang="it-IT" sz="1800" dirty="0">
              <a:solidFill>
                <a:srgbClr val="FFFF00"/>
              </a:solidFill>
            </a:rPr>
            <a:t>Perfezionamento obbligazione giuridica </a:t>
          </a:r>
          <a:br>
            <a:rPr lang="it-IT" sz="1800" dirty="0">
              <a:solidFill>
                <a:srgbClr val="FFFF00"/>
              </a:solidFill>
            </a:rPr>
          </a:br>
          <a:r>
            <a:rPr lang="it-IT" sz="1800" b="1" dirty="0">
              <a:solidFill>
                <a:srgbClr val="FFFF00"/>
              </a:solidFill>
            </a:rPr>
            <a:t>non avvenuto</a:t>
          </a:r>
        </a:p>
      </dgm:t>
    </dgm:pt>
    <dgm:pt modelId="{83FAA68D-E2A8-4FDF-93D4-9B8C9DA3C11F}" type="parTrans" cxnId="{79DB685D-AFBD-496F-A207-34982DC6992D}">
      <dgm:prSet custT="1"/>
      <dgm:spPr/>
      <dgm:t>
        <a:bodyPr/>
        <a:lstStyle/>
        <a:p>
          <a:endParaRPr lang="it-IT" sz="1800">
            <a:solidFill>
              <a:schemeClr val="tx1"/>
            </a:solidFill>
          </a:endParaRPr>
        </a:p>
      </dgm:t>
    </dgm:pt>
    <dgm:pt modelId="{4FD38307-8D33-49B0-8A63-C7799DB924BF}" type="sibTrans" cxnId="{79DB685D-AFBD-496F-A207-34982DC6992D}">
      <dgm:prSet/>
      <dgm:spPr/>
      <dgm:t>
        <a:bodyPr/>
        <a:lstStyle/>
        <a:p>
          <a:endParaRPr lang="it-IT" sz="1800">
            <a:solidFill>
              <a:schemeClr val="tx1"/>
            </a:solidFill>
          </a:endParaRPr>
        </a:p>
      </dgm:t>
    </dgm:pt>
    <dgm:pt modelId="{272BFA5E-B3BD-4649-9094-7BFFD55A7F26}">
      <dgm:prSet phldrT="[Testo]" custT="1"/>
      <dgm:spPr/>
      <dgm:t>
        <a:bodyPr/>
        <a:lstStyle/>
        <a:p>
          <a:r>
            <a:rPr lang="it-IT" sz="1800" dirty="0">
              <a:solidFill>
                <a:srgbClr val="FFFF00"/>
              </a:solidFill>
            </a:rPr>
            <a:t>Prenotazione  cancellata</a:t>
          </a:r>
        </a:p>
      </dgm:t>
    </dgm:pt>
    <dgm:pt modelId="{95113E6A-31AB-41CD-9CA5-DC9D5F3962A7}" type="parTrans" cxnId="{12D31CE8-EA45-49BA-9993-E640087C83FE}">
      <dgm:prSet custT="1"/>
      <dgm:spPr/>
      <dgm:t>
        <a:bodyPr/>
        <a:lstStyle/>
        <a:p>
          <a:endParaRPr lang="it-IT" sz="1800">
            <a:solidFill>
              <a:schemeClr val="tx1"/>
            </a:solidFill>
          </a:endParaRPr>
        </a:p>
      </dgm:t>
    </dgm:pt>
    <dgm:pt modelId="{2D2ACAD6-2ECF-4775-8798-855371739DE7}" type="sibTrans" cxnId="{12D31CE8-EA45-49BA-9993-E640087C83FE}">
      <dgm:prSet/>
      <dgm:spPr/>
      <dgm:t>
        <a:bodyPr/>
        <a:lstStyle/>
        <a:p>
          <a:endParaRPr lang="it-IT" sz="1800">
            <a:solidFill>
              <a:schemeClr val="tx1"/>
            </a:solidFill>
          </a:endParaRPr>
        </a:p>
      </dgm:t>
    </dgm:pt>
    <dgm:pt modelId="{D95472E1-1318-4B08-9647-60F6A9C36AD8}">
      <dgm:prSet phldrT="[Testo]" custT="1"/>
      <dgm:spPr/>
      <dgm:t>
        <a:bodyPr/>
        <a:lstStyle/>
        <a:p>
          <a:r>
            <a:rPr lang="it-IT" sz="1800" dirty="0"/>
            <a:t>Imputazione secondo esigibilità</a:t>
          </a:r>
        </a:p>
      </dgm:t>
    </dgm:pt>
    <dgm:pt modelId="{C1FC9A5D-EBDA-48B5-8364-B7EF5414422A}" type="parTrans" cxnId="{166321E3-BC0C-4DBF-848E-B32AA4996B18}">
      <dgm:prSet custT="1"/>
      <dgm:spPr/>
      <dgm:t>
        <a:bodyPr/>
        <a:lstStyle/>
        <a:p>
          <a:endParaRPr lang="it-IT" sz="1800">
            <a:solidFill>
              <a:schemeClr val="tx1"/>
            </a:solidFill>
          </a:endParaRPr>
        </a:p>
      </dgm:t>
    </dgm:pt>
    <dgm:pt modelId="{B354C69E-7926-4281-AAC1-5B62AEBBAB83}" type="sibTrans" cxnId="{166321E3-BC0C-4DBF-848E-B32AA4996B18}">
      <dgm:prSet/>
      <dgm:spPr/>
      <dgm:t>
        <a:bodyPr/>
        <a:lstStyle/>
        <a:p>
          <a:endParaRPr lang="it-IT" sz="1800">
            <a:solidFill>
              <a:schemeClr val="tx1"/>
            </a:solidFill>
          </a:endParaRPr>
        </a:p>
      </dgm:t>
    </dgm:pt>
    <dgm:pt modelId="{818D01A9-B1D7-423E-800F-4DE0CAFDEED3}">
      <dgm:prSet phldrT="[Testo]" custT="1"/>
      <dgm:spPr/>
      <dgm:t>
        <a:bodyPr/>
        <a:lstStyle/>
        <a:p>
          <a:r>
            <a:rPr lang="it-IT" sz="1800" dirty="0">
              <a:solidFill>
                <a:srgbClr val="FFFF00"/>
              </a:solidFill>
            </a:rPr>
            <a:t>Economia di bilancio</a:t>
          </a:r>
        </a:p>
      </dgm:t>
    </dgm:pt>
    <dgm:pt modelId="{7260528C-7597-42ED-8CFF-0C53972BD49A}" type="parTrans" cxnId="{0CB72602-9A30-4E75-9A1A-425C2AC76354}">
      <dgm:prSet custT="1"/>
      <dgm:spPr/>
      <dgm:t>
        <a:bodyPr/>
        <a:lstStyle/>
        <a:p>
          <a:endParaRPr lang="it-IT" sz="1800">
            <a:solidFill>
              <a:schemeClr val="tx1"/>
            </a:solidFill>
          </a:endParaRPr>
        </a:p>
      </dgm:t>
    </dgm:pt>
    <dgm:pt modelId="{7841E1AB-36D1-4794-B8AD-D562909D9DF9}" type="sibTrans" cxnId="{0CB72602-9A30-4E75-9A1A-425C2AC76354}">
      <dgm:prSet/>
      <dgm:spPr/>
      <dgm:t>
        <a:bodyPr/>
        <a:lstStyle/>
        <a:p>
          <a:endParaRPr lang="it-IT" sz="1800">
            <a:solidFill>
              <a:schemeClr val="tx1"/>
            </a:solidFill>
          </a:endParaRPr>
        </a:p>
      </dgm:t>
    </dgm:pt>
    <dgm:pt modelId="{8E9BAB5D-57F7-470F-A3C6-C5072AB1431F}" type="pres">
      <dgm:prSet presAssocID="{DE852754-4F28-44B4-928C-1C1384A91EA4}" presName="diagram" presStyleCnt="0">
        <dgm:presLayoutVars>
          <dgm:chPref val="1"/>
          <dgm:dir/>
          <dgm:animOne val="branch"/>
          <dgm:animLvl val="lvl"/>
          <dgm:resizeHandles val="exact"/>
        </dgm:presLayoutVars>
      </dgm:prSet>
      <dgm:spPr/>
    </dgm:pt>
    <dgm:pt modelId="{B962F4D9-16F2-450B-87CB-FF1BA6959FF6}" type="pres">
      <dgm:prSet presAssocID="{549C9801-D0C6-4AF9-8A9A-C1D6587CF35B}" presName="root1" presStyleCnt="0"/>
      <dgm:spPr/>
    </dgm:pt>
    <dgm:pt modelId="{50555C7E-89D5-4E81-9A1B-84973DE7BE65}" type="pres">
      <dgm:prSet presAssocID="{549C9801-D0C6-4AF9-8A9A-C1D6587CF35B}" presName="LevelOneTextNode" presStyleLbl="node0" presStyleIdx="0" presStyleCnt="1" custScaleX="195008" custScaleY="183824">
        <dgm:presLayoutVars>
          <dgm:chPref val="3"/>
        </dgm:presLayoutVars>
      </dgm:prSet>
      <dgm:spPr/>
    </dgm:pt>
    <dgm:pt modelId="{779AD58A-9A4F-4AF4-8295-DA882A9A958B}" type="pres">
      <dgm:prSet presAssocID="{549C9801-D0C6-4AF9-8A9A-C1D6587CF35B}" presName="level2hierChild" presStyleCnt="0"/>
      <dgm:spPr/>
    </dgm:pt>
    <dgm:pt modelId="{810FDD9E-EE1E-4001-B234-95371DF352FB}" type="pres">
      <dgm:prSet presAssocID="{CCC0D778-ACCB-492E-9FEF-2EA6B9E9D34B}" presName="conn2-1" presStyleLbl="parChTrans1D2" presStyleIdx="0" presStyleCnt="2"/>
      <dgm:spPr/>
    </dgm:pt>
    <dgm:pt modelId="{E7B8FD01-70D2-4B74-8F46-AD0F58F8EB98}" type="pres">
      <dgm:prSet presAssocID="{CCC0D778-ACCB-492E-9FEF-2EA6B9E9D34B}" presName="connTx" presStyleLbl="parChTrans1D2" presStyleIdx="0" presStyleCnt="2"/>
      <dgm:spPr/>
    </dgm:pt>
    <dgm:pt modelId="{2B66E1D9-E5E6-4D99-924E-F3C5C209733E}" type="pres">
      <dgm:prSet presAssocID="{DA564F6E-D350-406A-8510-C624CB7D5757}" presName="root2" presStyleCnt="0"/>
      <dgm:spPr/>
    </dgm:pt>
    <dgm:pt modelId="{6C9B4DBF-8012-4023-85BC-C4A270B874E8}" type="pres">
      <dgm:prSet presAssocID="{DA564F6E-D350-406A-8510-C624CB7D5757}" presName="LevelTwoTextNode" presStyleLbl="node2" presStyleIdx="0" presStyleCnt="2" custScaleX="236526" custScaleY="293547" custLinFactY="-5646" custLinFactNeighborY="-100000">
        <dgm:presLayoutVars>
          <dgm:chPref val="3"/>
        </dgm:presLayoutVars>
      </dgm:prSet>
      <dgm:spPr/>
    </dgm:pt>
    <dgm:pt modelId="{B5ABF159-F5D9-47CD-8101-6EE26B1FCA43}" type="pres">
      <dgm:prSet presAssocID="{DA564F6E-D350-406A-8510-C624CB7D5757}" presName="level3hierChild" presStyleCnt="0"/>
      <dgm:spPr/>
    </dgm:pt>
    <dgm:pt modelId="{69ED6D5C-0254-4081-80F1-FE63EB7CFEC0}" type="pres">
      <dgm:prSet presAssocID="{3725B054-7F69-40CC-AF3B-FAE2B7C92E46}" presName="conn2-1" presStyleLbl="parChTrans1D3" presStyleIdx="0" presStyleCnt="2"/>
      <dgm:spPr/>
    </dgm:pt>
    <dgm:pt modelId="{28DD9006-CDBB-4FF5-A169-5B2C881AB778}" type="pres">
      <dgm:prSet presAssocID="{3725B054-7F69-40CC-AF3B-FAE2B7C92E46}" presName="connTx" presStyleLbl="parChTrans1D3" presStyleIdx="0" presStyleCnt="2"/>
      <dgm:spPr/>
    </dgm:pt>
    <dgm:pt modelId="{C8B0EB3F-E9C6-43B9-88F4-A3CDDD38ABB5}" type="pres">
      <dgm:prSet presAssocID="{DAE7301D-00FC-4754-8AF8-5EDAB76C3065}" presName="root2" presStyleCnt="0"/>
      <dgm:spPr/>
    </dgm:pt>
    <dgm:pt modelId="{DA2F86D8-0F51-4491-80E5-2321D99FF0DC}" type="pres">
      <dgm:prSet presAssocID="{DAE7301D-00FC-4754-8AF8-5EDAB76C3065}" presName="LevelTwoTextNode" presStyleLbl="node3" presStyleIdx="0" presStyleCnt="2" custScaleX="157871" custScaleY="178798" custLinFactNeighborX="7956">
        <dgm:presLayoutVars>
          <dgm:chPref val="3"/>
        </dgm:presLayoutVars>
      </dgm:prSet>
      <dgm:spPr/>
    </dgm:pt>
    <dgm:pt modelId="{936F2AE0-B75A-4404-B02D-EB9F121E3FF5}" type="pres">
      <dgm:prSet presAssocID="{DAE7301D-00FC-4754-8AF8-5EDAB76C3065}" presName="level3hierChild" presStyleCnt="0"/>
      <dgm:spPr/>
    </dgm:pt>
    <dgm:pt modelId="{85BE648B-5A64-44C9-B356-91CB3534B88E}" type="pres">
      <dgm:prSet presAssocID="{C1FC9A5D-EBDA-48B5-8364-B7EF5414422A}" presName="conn2-1" presStyleLbl="parChTrans1D4" presStyleIdx="0" presStyleCnt="2"/>
      <dgm:spPr/>
    </dgm:pt>
    <dgm:pt modelId="{A6779A0A-7C6B-4F3B-8371-DF3C10F803A0}" type="pres">
      <dgm:prSet presAssocID="{C1FC9A5D-EBDA-48B5-8364-B7EF5414422A}" presName="connTx" presStyleLbl="parChTrans1D4" presStyleIdx="0" presStyleCnt="2"/>
      <dgm:spPr/>
    </dgm:pt>
    <dgm:pt modelId="{A632D552-A7E9-4FFB-8117-AB8A1EED6DEA}" type="pres">
      <dgm:prSet presAssocID="{D95472E1-1318-4B08-9647-60F6A9C36AD8}" presName="root2" presStyleCnt="0"/>
      <dgm:spPr/>
    </dgm:pt>
    <dgm:pt modelId="{C33874CF-8A92-4DE7-9167-826125309792}" type="pres">
      <dgm:prSet presAssocID="{D95472E1-1318-4B08-9647-60F6A9C36AD8}" presName="LevelTwoTextNode" presStyleLbl="node4" presStyleIdx="0" presStyleCnt="2" custScaleX="147597" custScaleY="175255">
        <dgm:presLayoutVars>
          <dgm:chPref val="3"/>
        </dgm:presLayoutVars>
      </dgm:prSet>
      <dgm:spPr/>
    </dgm:pt>
    <dgm:pt modelId="{A7332C56-7260-42E7-AA9D-A474F9F319C6}" type="pres">
      <dgm:prSet presAssocID="{D95472E1-1318-4B08-9647-60F6A9C36AD8}" presName="level3hierChild" presStyleCnt="0"/>
      <dgm:spPr/>
    </dgm:pt>
    <dgm:pt modelId="{B6A24197-2AE3-4F4C-B829-ACFF7061A6F5}" type="pres">
      <dgm:prSet presAssocID="{83FAA68D-E2A8-4FDF-93D4-9B8C9DA3C11F}" presName="conn2-1" presStyleLbl="parChTrans1D2" presStyleIdx="1" presStyleCnt="2"/>
      <dgm:spPr/>
    </dgm:pt>
    <dgm:pt modelId="{06CB9630-B493-425D-BC06-3215B98F9F4E}" type="pres">
      <dgm:prSet presAssocID="{83FAA68D-E2A8-4FDF-93D4-9B8C9DA3C11F}" presName="connTx" presStyleLbl="parChTrans1D2" presStyleIdx="1" presStyleCnt="2"/>
      <dgm:spPr/>
    </dgm:pt>
    <dgm:pt modelId="{5033B03A-E599-462B-9AC7-F8650787E4B7}" type="pres">
      <dgm:prSet presAssocID="{B22A65B2-5C1E-4280-9190-5880D508EB2E}" presName="root2" presStyleCnt="0"/>
      <dgm:spPr/>
    </dgm:pt>
    <dgm:pt modelId="{FE138C20-8626-4F33-B802-5D24CAD764E2}" type="pres">
      <dgm:prSet presAssocID="{B22A65B2-5C1E-4280-9190-5880D508EB2E}" presName="LevelTwoTextNode" presStyleLbl="node2" presStyleIdx="1" presStyleCnt="2" custScaleX="251651" custScaleY="290805" custLinFactY="3533" custLinFactNeighborX="-3169" custLinFactNeighborY="100000">
        <dgm:presLayoutVars>
          <dgm:chPref val="3"/>
        </dgm:presLayoutVars>
      </dgm:prSet>
      <dgm:spPr/>
    </dgm:pt>
    <dgm:pt modelId="{63FCC09C-21B9-4BA2-96F4-B26218232744}" type="pres">
      <dgm:prSet presAssocID="{B22A65B2-5C1E-4280-9190-5880D508EB2E}" presName="level3hierChild" presStyleCnt="0"/>
      <dgm:spPr/>
    </dgm:pt>
    <dgm:pt modelId="{35C1E416-9579-49CF-A05B-212AFC761BC0}" type="pres">
      <dgm:prSet presAssocID="{95113E6A-31AB-41CD-9CA5-DC9D5F3962A7}" presName="conn2-1" presStyleLbl="parChTrans1D3" presStyleIdx="1" presStyleCnt="2"/>
      <dgm:spPr/>
    </dgm:pt>
    <dgm:pt modelId="{2C7131EC-9BAC-4867-BEE6-3279AEFBBFB8}" type="pres">
      <dgm:prSet presAssocID="{95113E6A-31AB-41CD-9CA5-DC9D5F3962A7}" presName="connTx" presStyleLbl="parChTrans1D3" presStyleIdx="1" presStyleCnt="2"/>
      <dgm:spPr/>
    </dgm:pt>
    <dgm:pt modelId="{C72618E9-C122-4C8A-A44F-627A626CBB72}" type="pres">
      <dgm:prSet presAssocID="{272BFA5E-B3BD-4649-9094-7BFFD55A7F26}" presName="root2" presStyleCnt="0"/>
      <dgm:spPr/>
    </dgm:pt>
    <dgm:pt modelId="{5F9971B9-1CB0-4695-9DE1-32948EB2DC9B}" type="pres">
      <dgm:prSet presAssocID="{272BFA5E-B3BD-4649-9094-7BFFD55A7F26}" presName="LevelTwoTextNode" presStyleLbl="node3" presStyleIdx="1" presStyleCnt="2" custScaleX="149239" custScaleY="163296">
        <dgm:presLayoutVars>
          <dgm:chPref val="3"/>
        </dgm:presLayoutVars>
      </dgm:prSet>
      <dgm:spPr/>
    </dgm:pt>
    <dgm:pt modelId="{6F97B87A-E7D3-4810-9185-224F4F43CC3E}" type="pres">
      <dgm:prSet presAssocID="{272BFA5E-B3BD-4649-9094-7BFFD55A7F26}" presName="level3hierChild" presStyleCnt="0"/>
      <dgm:spPr/>
    </dgm:pt>
    <dgm:pt modelId="{375F5059-F2B5-48C3-B632-CB99D1F262FA}" type="pres">
      <dgm:prSet presAssocID="{7260528C-7597-42ED-8CFF-0C53972BD49A}" presName="conn2-1" presStyleLbl="parChTrans1D4" presStyleIdx="1" presStyleCnt="2"/>
      <dgm:spPr/>
    </dgm:pt>
    <dgm:pt modelId="{A1610067-EB24-4AD3-8583-04A366B11A60}" type="pres">
      <dgm:prSet presAssocID="{7260528C-7597-42ED-8CFF-0C53972BD49A}" presName="connTx" presStyleLbl="parChTrans1D4" presStyleIdx="1" presStyleCnt="2"/>
      <dgm:spPr/>
    </dgm:pt>
    <dgm:pt modelId="{59DE2306-DFB5-414D-BCA4-9C3ADF3668A3}" type="pres">
      <dgm:prSet presAssocID="{818D01A9-B1D7-423E-800F-4DE0CAFDEED3}" presName="root2" presStyleCnt="0"/>
      <dgm:spPr/>
    </dgm:pt>
    <dgm:pt modelId="{755B2D21-8EBE-406E-BA77-78EC05590CC8}" type="pres">
      <dgm:prSet presAssocID="{818D01A9-B1D7-423E-800F-4DE0CAFDEED3}" presName="LevelTwoTextNode" presStyleLbl="node4" presStyleIdx="1" presStyleCnt="2" custScaleX="152334" custScaleY="155793">
        <dgm:presLayoutVars>
          <dgm:chPref val="3"/>
        </dgm:presLayoutVars>
      </dgm:prSet>
      <dgm:spPr/>
    </dgm:pt>
    <dgm:pt modelId="{17801C41-AA72-4FEA-AAB8-19F75F3318DF}" type="pres">
      <dgm:prSet presAssocID="{818D01A9-B1D7-423E-800F-4DE0CAFDEED3}" presName="level3hierChild" presStyleCnt="0"/>
      <dgm:spPr/>
    </dgm:pt>
  </dgm:ptLst>
  <dgm:cxnLst>
    <dgm:cxn modelId="{0CB72602-9A30-4E75-9A1A-425C2AC76354}" srcId="{272BFA5E-B3BD-4649-9094-7BFFD55A7F26}" destId="{818D01A9-B1D7-423E-800F-4DE0CAFDEED3}" srcOrd="0" destOrd="0" parTransId="{7260528C-7597-42ED-8CFF-0C53972BD49A}" sibTransId="{7841E1AB-36D1-4794-B8AD-D562909D9DF9}"/>
    <dgm:cxn modelId="{7FFD3207-0709-46D8-B9B7-576C45F5720D}" srcId="{549C9801-D0C6-4AF9-8A9A-C1D6587CF35B}" destId="{DA564F6E-D350-406A-8510-C624CB7D5757}" srcOrd="0" destOrd="0" parTransId="{CCC0D778-ACCB-492E-9FEF-2EA6B9E9D34B}" sibTransId="{4726DD4F-CADF-4C59-9ADD-E6FE76934ADE}"/>
    <dgm:cxn modelId="{CB0A470D-D00A-4B90-B4B6-B5AEEA64ECF4}" type="presOf" srcId="{C1FC9A5D-EBDA-48B5-8364-B7EF5414422A}" destId="{85BE648B-5A64-44C9-B356-91CB3534B88E}" srcOrd="0" destOrd="0" presId="urn:microsoft.com/office/officeart/2005/8/layout/hierarchy2"/>
    <dgm:cxn modelId="{4FB1A411-635E-418B-925B-D85E5F06D590}" type="presOf" srcId="{818D01A9-B1D7-423E-800F-4DE0CAFDEED3}" destId="{755B2D21-8EBE-406E-BA77-78EC05590CC8}" srcOrd="0" destOrd="0" presId="urn:microsoft.com/office/officeart/2005/8/layout/hierarchy2"/>
    <dgm:cxn modelId="{AAB3EC15-42FF-4F13-AE40-783DD9EF9851}" type="presOf" srcId="{83FAA68D-E2A8-4FDF-93D4-9B8C9DA3C11F}" destId="{B6A24197-2AE3-4F4C-B829-ACFF7061A6F5}" srcOrd="0" destOrd="0" presId="urn:microsoft.com/office/officeart/2005/8/layout/hierarchy2"/>
    <dgm:cxn modelId="{70C6A518-34EB-496E-9A40-1A4B647E54BD}" type="presOf" srcId="{7260528C-7597-42ED-8CFF-0C53972BD49A}" destId="{375F5059-F2B5-48C3-B632-CB99D1F262FA}" srcOrd="0" destOrd="0" presId="urn:microsoft.com/office/officeart/2005/8/layout/hierarchy2"/>
    <dgm:cxn modelId="{BDD96A19-8137-4679-A8E2-56503008D478}" type="presOf" srcId="{7260528C-7597-42ED-8CFF-0C53972BD49A}" destId="{A1610067-EB24-4AD3-8583-04A366B11A60}" srcOrd="1" destOrd="0" presId="urn:microsoft.com/office/officeart/2005/8/layout/hierarchy2"/>
    <dgm:cxn modelId="{D3947919-0E78-4CF7-A020-F46D5931E795}" type="presOf" srcId="{272BFA5E-B3BD-4649-9094-7BFFD55A7F26}" destId="{5F9971B9-1CB0-4695-9DE1-32948EB2DC9B}" srcOrd="0" destOrd="0" presId="urn:microsoft.com/office/officeart/2005/8/layout/hierarchy2"/>
    <dgm:cxn modelId="{4B4EAA1A-614D-4D45-8C15-ABB43C1DDCE6}" type="presOf" srcId="{CCC0D778-ACCB-492E-9FEF-2EA6B9E9D34B}" destId="{E7B8FD01-70D2-4B74-8F46-AD0F58F8EB98}" srcOrd="1" destOrd="0" presId="urn:microsoft.com/office/officeart/2005/8/layout/hierarchy2"/>
    <dgm:cxn modelId="{7E1AEA31-3C1F-4FB5-B7A6-037B5B576D86}" type="presOf" srcId="{DAE7301D-00FC-4754-8AF8-5EDAB76C3065}" destId="{DA2F86D8-0F51-4491-80E5-2321D99FF0DC}" srcOrd="0" destOrd="0" presId="urn:microsoft.com/office/officeart/2005/8/layout/hierarchy2"/>
    <dgm:cxn modelId="{79DB685D-AFBD-496F-A207-34982DC6992D}" srcId="{549C9801-D0C6-4AF9-8A9A-C1D6587CF35B}" destId="{B22A65B2-5C1E-4280-9190-5880D508EB2E}" srcOrd="1" destOrd="0" parTransId="{83FAA68D-E2A8-4FDF-93D4-9B8C9DA3C11F}" sibTransId="{4FD38307-8D33-49B0-8A63-C7799DB924BF}"/>
    <dgm:cxn modelId="{8FBA6241-14C8-4B96-B34A-FD938D8EE2E5}" type="presOf" srcId="{3725B054-7F69-40CC-AF3B-FAE2B7C92E46}" destId="{69ED6D5C-0254-4081-80F1-FE63EB7CFEC0}" srcOrd="0" destOrd="0" presId="urn:microsoft.com/office/officeart/2005/8/layout/hierarchy2"/>
    <dgm:cxn modelId="{6F061F49-2190-4AE3-9D00-C51EF3A28FDA}" srcId="{DE852754-4F28-44B4-928C-1C1384A91EA4}" destId="{549C9801-D0C6-4AF9-8A9A-C1D6587CF35B}" srcOrd="0" destOrd="0" parTransId="{7FEBAC8B-C82B-4D06-9988-DDD9DA324E6B}" sibTransId="{44EBC32D-632F-49DD-B122-5607290D0F2A}"/>
    <dgm:cxn modelId="{BC029450-E2FA-4009-A5D2-8D93F4A9DAA6}" type="presOf" srcId="{83FAA68D-E2A8-4FDF-93D4-9B8C9DA3C11F}" destId="{06CB9630-B493-425D-BC06-3215B98F9F4E}" srcOrd="1" destOrd="0" presId="urn:microsoft.com/office/officeart/2005/8/layout/hierarchy2"/>
    <dgm:cxn modelId="{935FBD72-02A4-4735-B5AD-4E9F60B3946B}" type="presOf" srcId="{B22A65B2-5C1E-4280-9190-5880D508EB2E}" destId="{FE138C20-8626-4F33-B802-5D24CAD764E2}" srcOrd="0" destOrd="0" presId="urn:microsoft.com/office/officeart/2005/8/layout/hierarchy2"/>
    <dgm:cxn modelId="{0953F878-FA33-4607-A951-F16F62F30E46}" type="presOf" srcId="{549C9801-D0C6-4AF9-8A9A-C1D6587CF35B}" destId="{50555C7E-89D5-4E81-9A1B-84973DE7BE65}" srcOrd="0" destOrd="0" presId="urn:microsoft.com/office/officeart/2005/8/layout/hierarchy2"/>
    <dgm:cxn modelId="{242A2291-A89C-470F-B46A-0C4A9DCF8900}" type="presOf" srcId="{95113E6A-31AB-41CD-9CA5-DC9D5F3962A7}" destId="{2C7131EC-9BAC-4867-BEE6-3279AEFBBFB8}" srcOrd="1" destOrd="0" presId="urn:microsoft.com/office/officeart/2005/8/layout/hierarchy2"/>
    <dgm:cxn modelId="{C3BA339A-9D3A-44AD-BBA6-2509ACD52F64}" type="presOf" srcId="{CCC0D778-ACCB-492E-9FEF-2EA6B9E9D34B}" destId="{810FDD9E-EE1E-4001-B234-95371DF352FB}" srcOrd="0" destOrd="0" presId="urn:microsoft.com/office/officeart/2005/8/layout/hierarchy2"/>
    <dgm:cxn modelId="{2C241BA2-DF75-4D73-A8FB-3F8C1D2954A5}" type="presOf" srcId="{3725B054-7F69-40CC-AF3B-FAE2B7C92E46}" destId="{28DD9006-CDBB-4FF5-A169-5B2C881AB778}" srcOrd="1" destOrd="0" presId="urn:microsoft.com/office/officeart/2005/8/layout/hierarchy2"/>
    <dgm:cxn modelId="{B76835AA-D9CD-434B-B729-80AB401E1A8D}" type="presOf" srcId="{95113E6A-31AB-41CD-9CA5-DC9D5F3962A7}" destId="{35C1E416-9579-49CF-A05B-212AFC761BC0}" srcOrd="0" destOrd="0" presId="urn:microsoft.com/office/officeart/2005/8/layout/hierarchy2"/>
    <dgm:cxn modelId="{0199CBDF-AB6A-4C8D-9EAA-D75F04C7F76D}" type="presOf" srcId="{D95472E1-1318-4B08-9647-60F6A9C36AD8}" destId="{C33874CF-8A92-4DE7-9167-826125309792}" srcOrd="0" destOrd="0" presId="urn:microsoft.com/office/officeart/2005/8/layout/hierarchy2"/>
    <dgm:cxn modelId="{166321E3-BC0C-4DBF-848E-B32AA4996B18}" srcId="{DAE7301D-00FC-4754-8AF8-5EDAB76C3065}" destId="{D95472E1-1318-4B08-9647-60F6A9C36AD8}" srcOrd="0" destOrd="0" parTransId="{C1FC9A5D-EBDA-48B5-8364-B7EF5414422A}" sibTransId="{B354C69E-7926-4281-AAC1-5B62AEBBAB83}"/>
    <dgm:cxn modelId="{67079CE6-5AB8-481D-9791-E7AA05A99843}" type="presOf" srcId="{C1FC9A5D-EBDA-48B5-8364-B7EF5414422A}" destId="{A6779A0A-7C6B-4F3B-8371-DF3C10F803A0}" srcOrd="1" destOrd="0" presId="urn:microsoft.com/office/officeart/2005/8/layout/hierarchy2"/>
    <dgm:cxn modelId="{12D31CE8-EA45-49BA-9993-E640087C83FE}" srcId="{B22A65B2-5C1E-4280-9190-5880D508EB2E}" destId="{272BFA5E-B3BD-4649-9094-7BFFD55A7F26}" srcOrd="0" destOrd="0" parTransId="{95113E6A-31AB-41CD-9CA5-DC9D5F3962A7}" sibTransId="{2D2ACAD6-2ECF-4775-8798-855371739DE7}"/>
    <dgm:cxn modelId="{4050F4EA-6010-4CB2-997F-629BF26DE3B6}" srcId="{DA564F6E-D350-406A-8510-C624CB7D5757}" destId="{DAE7301D-00FC-4754-8AF8-5EDAB76C3065}" srcOrd="0" destOrd="0" parTransId="{3725B054-7F69-40CC-AF3B-FAE2B7C92E46}" sibTransId="{9E24F85E-3E95-43F6-B10E-90A3E5D0F244}"/>
    <dgm:cxn modelId="{76572AF3-B8F1-41E4-B086-3DF9E43AA582}" type="presOf" srcId="{DE852754-4F28-44B4-928C-1C1384A91EA4}" destId="{8E9BAB5D-57F7-470F-A3C6-C5072AB1431F}" srcOrd="0" destOrd="0" presId="urn:microsoft.com/office/officeart/2005/8/layout/hierarchy2"/>
    <dgm:cxn modelId="{6128B4F6-42C4-4863-8CCC-30A6C650BA08}" type="presOf" srcId="{DA564F6E-D350-406A-8510-C624CB7D5757}" destId="{6C9B4DBF-8012-4023-85BC-C4A270B874E8}" srcOrd="0" destOrd="0" presId="urn:microsoft.com/office/officeart/2005/8/layout/hierarchy2"/>
    <dgm:cxn modelId="{09DA6D1F-A0E2-4FA6-BE3C-B5043FE74B65}" type="presParOf" srcId="{8E9BAB5D-57F7-470F-A3C6-C5072AB1431F}" destId="{B962F4D9-16F2-450B-87CB-FF1BA6959FF6}" srcOrd="0" destOrd="0" presId="urn:microsoft.com/office/officeart/2005/8/layout/hierarchy2"/>
    <dgm:cxn modelId="{13F6A85E-7036-45FD-A815-2E39BA83496F}" type="presParOf" srcId="{B962F4D9-16F2-450B-87CB-FF1BA6959FF6}" destId="{50555C7E-89D5-4E81-9A1B-84973DE7BE65}" srcOrd="0" destOrd="0" presId="urn:microsoft.com/office/officeart/2005/8/layout/hierarchy2"/>
    <dgm:cxn modelId="{4499E87A-B012-41A5-9AE5-9E63E2D7FB86}" type="presParOf" srcId="{B962F4D9-16F2-450B-87CB-FF1BA6959FF6}" destId="{779AD58A-9A4F-4AF4-8295-DA882A9A958B}" srcOrd="1" destOrd="0" presId="urn:microsoft.com/office/officeart/2005/8/layout/hierarchy2"/>
    <dgm:cxn modelId="{5CB8DB24-C20F-459A-830D-6470B77E9866}" type="presParOf" srcId="{779AD58A-9A4F-4AF4-8295-DA882A9A958B}" destId="{810FDD9E-EE1E-4001-B234-95371DF352FB}" srcOrd="0" destOrd="0" presId="urn:microsoft.com/office/officeart/2005/8/layout/hierarchy2"/>
    <dgm:cxn modelId="{9FE78998-7A1F-4588-AC1A-5D07913FC076}" type="presParOf" srcId="{810FDD9E-EE1E-4001-B234-95371DF352FB}" destId="{E7B8FD01-70D2-4B74-8F46-AD0F58F8EB98}" srcOrd="0" destOrd="0" presId="urn:microsoft.com/office/officeart/2005/8/layout/hierarchy2"/>
    <dgm:cxn modelId="{2EB4DCBB-344B-4403-BA54-1E89B33FBB2D}" type="presParOf" srcId="{779AD58A-9A4F-4AF4-8295-DA882A9A958B}" destId="{2B66E1D9-E5E6-4D99-924E-F3C5C209733E}" srcOrd="1" destOrd="0" presId="urn:microsoft.com/office/officeart/2005/8/layout/hierarchy2"/>
    <dgm:cxn modelId="{63F5B062-106A-48F4-9623-F1A767BA78BC}" type="presParOf" srcId="{2B66E1D9-E5E6-4D99-924E-F3C5C209733E}" destId="{6C9B4DBF-8012-4023-85BC-C4A270B874E8}" srcOrd="0" destOrd="0" presId="urn:microsoft.com/office/officeart/2005/8/layout/hierarchy2"/>
    <dgm:cxn modelId="{1C9196FC-A2A7-4089-A1BC-29D79F6078CC}" type="presParOf" srcId="{2B66E1D9-E5E6-4D99-924E-F3C5C209733E}" destId="{B5ABF159-F5D9-47CD-8101-6EE26B1FCA43}" srcOrd="1" destOrd="0" presId="urn:microsoft.com/office/officeart/2005/8/layout/hierarchy2"/>
    <dgm:cxn modelId="{B68E8436-05CF-4BB7-BCFD-BD7F6FC1502E}" type="presParOf" srcId="{B5ABF159-F5D9-47CD-8101-6EE26B1FCA43}" destId="{69ED6D5C-0254-4081-80F1-FE63EB7CFEC0}" srcOrd="0" destOrd="0" presId="urn:microsoft.com/office/officeart/2005/8/layout/hierarchy2"/>
    <dgm:cxn modelId="{94556D68-9DC2-417E-9E83-3EF1F0FDC39C}" type="presParOf" srcId="{69ED6D5C-0254-4081-80F1-FE63EB7CFEC0}" destId="{28DD9006-CDBB-4FF5-A169-5B2C881AB778}" srcOrd="0" destOrd="0" presId="urn:microsoft.com/office/officeart/2005/8/layout/hierarchy2"/>
    <dgm:cxn modelId="{91980F2F-04C5-437E-8845-6D8868DEB01C}" type="presParOf" srcId="{B5ABF159-F5D9-47CD-8101-6EE26B1FCA43}" destId="{C8B0EB3F-E9C6-43B9-88F4-A3CDDD38ABB5}" srcOrd="1" destOrd="0" presId="urn:microsoft.com/office/officeart/2005/8/layout/hierarchy2"/>
    <dgm:cxn modelId="{82EB4C4F-3140-4BB3-8400-F553867733B3}" type="presParOf" srcId="{C8B0EB3F-E9C6-43B9-88F4-A3CDDD38ABB5}" destId="{DA2F86D8-0F51-4491-80E5-2321D99FF0DC}" srcOrd="0" destOrd="0" presId="urn:microsoft.com/office/officeart/2005/8/layout/hierarchy2"/>
    <dgm:cxn modelId="{76513412-1352-4797-B3BB-EF4B7587A48A}" type="presParOf" srcId="{C8B0EB3F-E9C6-43B9-88F4-A3CDDD38ABB5}" destId="{936F2AE0-B75A-4404-B02D-EB9F121E3FF5}" srcOrd="1" destOrd="0" presId="urn:microsoft.com/office/officeart/2005/8/layout/hierarchy2"/>
    <dgm:cxn modelId="{8D51AB30-76FF-40F4-92A6-7110086C8CA8}" type="presParOf" srcId="{936F2AE0-B75A-4404-B02D-EB9F121E3FF5}" destId="{85BE648B-5A64-44C9-B356-91CB3534B88E}" srcOrd="0" destOrd="0" presId="urn:microsoft.com/office/officeart/2005/8/layout/hierarchy2"/>
    <dgm:cxn modelId="{FC548709-C009-48D4-AE92-0B0ABCE4F636}" type="presParOf" srcId="{85BE648B-5A64-44C9-B356-91CB3534B88E}" destId="{A6779A0A-7C6B-4F3B-8371-DF3C10F803A0}" srcOrd="0" destOrd="0" presId="urn:microsoft.com/office/officeart/2005/8/layout/hierarchy2"/>
    <dgm:cxn modelId="{55D50832-0B83-49A9-881A-2B0BD48AB005}" type="presParOf" srcId="{936F2AE0-B75A-4404-B02D-EB9F121E3FF5}" destId="{A632D552-A7E9-4FFB-8117-AB8A1EED6DEA}" srcOrd="1" destOrd="0" presId="urn:microsoft.com/office/officeart/2005/8/layout/hierarchy2"/>
    <dgm:cxn modelId="{46C13E45-C4F5-4EE5-842E-4968956EE22E}" type="presParOf" srcId="{A632D552-A7E9-4FFB-8117-AB8A1EED6DEA}" destId="{C33874CF-8A92-4DE7-9167-826125309792}" srcOrd="0" destOrd="0" presId="urn:microsoft.com/office/officeart/2005/8/layout/hierarchy2"/>
    <dgm:cxn modelId="{BDFC27C7-359D-4830-A8F4-FBBD485AF20B}" type="presParOf" srcId="{A632D552-A7E9-4FFB-8117-AB8A1EED6DEA}" destId="{A7332C56-7260-42E7-AA9D-A474F9F319C6}" srcOrd="1" destOrd="0" presId="urn:microsoft.com/office/officeart/2005/8/layout/hierarchy2"/>
    <dgm:cxn modelId="{A5D57455-435E-4DC6-97ED-E5560AFF5282}" type="presParOf" srcId="{779AD58A-9A4F-4AF4-8295-DA882A9A958B}" destId="{B6A24197-2AE3-4F4C-B829-ACFF7061A6F5}" srcOrd="2" destOrd="0" presId="urn:microsoft.com/office/officeart/2005/8/layout/hierarchy2"/>
    <dgm:cxn modelId="{08165EE7-F0C3-46FC-A835-EC0E3BC2C73C}" type="presParOf" srcId="{B6A24197-2AE3-4F4C-B829-ACFF7061A6F5}" destId="{06CB9630-B493-425D-BC06-3215B98F9F4E}" srcOrd="0" destOrd="0" presId="urn:microsoft.com/office/officeart/2005/8/layout/hierarchy2"/>
    <dgm:cxn modelId="{9E502524-A044-4FDE-BD17-10372463488A}" type="presParOf" srcId="{779AD58A-9A4F-4AF4-8295-DA882A9A958B}" destId="{5033B03A-E599-462B-9AC7-F8650787E4B7}" srcOrd="3" destOrd="0" presId="urn:microsoft.com/office/officeart/2005/8/layout/hierarchy2"/>
    <dgm:cxn modelId="{BC14739D-BA21-4678-B237-B8FD0F3AE3E8}" type="presParOf" srcId="{5033B03A-E599-462B-9AC7-F8650787E4B7}" destId="{FE138C20-8626-4F33-B802-5D24CAD764E2}" srcOrd="0" destOrd="0" presId="urn:microsoft.com/office/officeart/2005/8/layout/hierarchy2"/>
    <dgm:cxn modelId="{13A1911E-FA48-460F-920B-91271A0229FA}" type="presParOf" srcId="{5033B03A-E599-462B-9AC7-F8650787E4B7}" destId="{63FCC09C-21B9-4BA2-96F4-B26218232744}" srcOrd="1" destOrd="0" presId="urn:microsoft.com/office/officeart/2005/8/layout/hierarchy2"/>
    <dgm:cxn modelId="{40D9B412-6B68-412E-8D6B-0887FA387F26}" type="presParOf" srcId="{63FCC09C-21B9-4BA2-96F4-B26218232744}" destId="{35C1E416-9579-49CF-A05B-212AFC761BC0}" srcOrd="0" destOrd="0" presId="urn:microsoft.com/office/officeart/2005/8/layout/hierarchy2"/>
    <dgm:cxn modelId="{6F1E566B-A897-463A-8C47-2A4B6A6CEAD8}" type="presParOf" srcId="{35C1E416-9579-49CF-A05B-212AFC761BC0}" destId="{2C7131EC-9BAC-4867-BEE6-3279AEFBBFB8}" srcOrd="0" destOrd="0" presId="urn:microsoft.com/office/officeart/2005/8/layout/hierarchy2"/>
    <dgm:cxn modelId="{3FADB174-2F9D-4970-BC0A-87113E2CEB86}" type="presParOf" srcId="{63FCC09C-21B9-4BA2-96F4-B26218232744}" destId="{C72618E9-C122-4C8A-A44F-627A626CBB72}" srcOrd="1" destOrd="0" presId="urn:microsoft.com/office/officeart/2005/8/layout/hierarchy2"/>
    <dgm:cxn modelId="{F2BB41AB-9C46-4695-AE10-20664418A50B}" type="presParOf" srcId="{C72618E9-C122-4C8A-A44F-627A626CBB72}" destId="{5F9971B9-1CB0-4695-9DE1-32948EB2DC9B}" srcOrd="0" destOrd="0" presId="urn:microsoft.com/office/officeart/2005/8/layout/hierarchy2"/>
    <dgm:cxn modelId="{3B3D942A-750C-4EB5-A9A6-166F7F1ACD04}" type="presParOf" srcId="{C72618E9-C122-4C8A-A44F-627A626CBB72}" destId="{6F97B87A-E7D3-4810-9185-224F4F43CC3E}" srcOrd="1" destOrd="0" presId="urn:microsoft.com/office/officeart/2005/8/layout/hierarchy2"/>
    <dgm:cxn modelId="{68FDE80F-B7AB-470E-A848-BE55B733705A}" type="presParOf" srcId="{6F97B87A-E7D3-4810-9185-224F4F43CC3E}" destId="{375F5059-F2B5-48C3-B632-CB99D1F262FA}" srcOrd="0" destOrd="0" presId="urn:microsoft.com/office/officeart/2005/8/layout/hierarchy2"/>
    <dgm:cxn modelId="{47620F78-52BA-401F-B555-E0A21FF427A3}" type="presParOf" srcId="{375F5059-F2B5-48C3-B632-CB99D1F262FA}" destId="{A1610067-EB24-4AD3-8583-04A366B11A60}" srcOrd="0" destOrd="0" presId="urn:microsoft.com/office/officeart/2005/8/layout/hierarchy2"/>
    <dgm:cxn modelId="{D72A71F6-F02B-4E21-9948-713D2D29F40F}" type="presParOf" srcId="{6F97B87A-E7D3-4810-9185-224F4F43CC3E}" destId="{59DE2306-DFB5-414D-BCA4-9C3ADF3668A3}" srcOrd="1" destOrd="0" presId="urn:microsoft.com/office/officeart/2005/8/layout/hierarchy2"/>
    <dgm:cxn modelId="{204377B1-315F-443B-AAB3-E109FF13ECE3}" type="presParOf" srcId="{59DE2306-DFB5-414D-BCA4-9C3ADF3668A3}" destId="{755B2D21-8EBE-406E-BA77-78EC05590CC8}" srcOrd="0" destOrd="0" presId="urn:microsoft.com/office/officeart/2005/8/layout/hierarchy2"/>
    <dgm:cxn modelId="{5469AF33-3A6B-4BD5-AF4A-48EEFC05318F}" type="presParOf" srcId="{59DE2306-DFB5-414D-BCA4-9C3ADF3668A3}" destId="{17801C41-AA72-4FEA-AAB8-19F75F3318DF}"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43D75F-0E69-4765-8942-513D7A288700}" type="doc">
      <dgm:prSet loTypeId="urn:microsoft.com/office/officeart/2005/8/layout/chevron2" loCatId="list" qsTypeId="urn:microsoft.com/office/officeart/2005/8/quickstyle/3d1" qsCatId="3D" csTypeId="urn:microsoft.com/office/officeart/2005/8/colors/accent1_2" csCatId="accent1" phldr="1"/>
      <dgm:spPr/>
      <dgm:t>
        <a:bodyPr/>
        <a:lstStyle/>
        <a:p>
          <a:endParaRPr lang="it-IT"/>
        </a:p>
      </dgm:t>
    </dgm:pt>
    <dgm:pt modelId="{6C7306EA-C897-4106-A2BA-F5CF2ECAB407}">
      <dgm:prSet phldrT="[Testo]" custT="1"/>
      <dgm:spPr/>
      <dgm:t>
        <a:bodyPr/>
        <a:lstStyle/>
        <a:p>
          <a:pPr algn="l"/>
          <a:r>
            <a:rPr lang="it-IT" sz="2400" b="0" dirty="0">
              <a:latin typeface="Arial" pitchFamily="34" charset="0"/>
              <a:cs typeface="Arial" pitchFamily="34" charset="0"/>
            </a:rPr>
            <a:t>Indicata nel DUP/DEFR</a:t>
          </a:r>
          <a:endParaRPr lang="it-IT" sz="2400" dirty="0">
            <a:latin typeface="Arial" pitchFamily="34" charset="0"/>
            <a:cs typeface="Arial" pitchFamily="34" charset="0"/>
          </a:endParaRPr>
        </a:p>
      </dgm:t>
    </dgm:pt>
    <dgm:pt modelId="{BFF83FCF-0241-4553-B2B6-AC1C8C2A2681}" type="parTrans" cxnId="{8A7B629C-2885-4F93-9996-494E1058407A}">
      <dgm:prSet/>
      <dgm:spPr/>
      <dgm:t>
        <a:bodyPr/>
        <a:lstStyle/>
        <a:p>
          <a:pPr algn="l"/>
          <a:endParaRPr lang="it-IT" sz="2400">
            <a:latin typeface="Arial" pitchFamily="34" charset="0"/>
            <a:cs typeface="Arial" pitchFamily="34" charset="0"/>
          </a:endParaRPr>
        </a:p>
      </dgm:t>
    </dgm:pt>
    <dgm:pt modelId="{1FD40CD4-84E3-4CD3-9FF6-4586F681D095}" type="sibTrans" cxnId="{8A7B629C-2885-4F93-9996-494E1058407A}">
      <dgm:prSet/>
      <dgm:spPr/>
      <dgm:t>
        <a:bodyPr/>
        <a:lstStyle/>
        <a:p>
          <a:pPr algn="l"/>
          <a:endParaRPr lang="it-IT" sz="2400">
            <a:latin typeface="Arial" pitchFamily="34" charset="0"/>
            <a:cs typeface="Arial" pitchFamily="34" charset="0"/>
          </a:endParaRPr>
        </a:p>
      </dgm:t>
    </dgm:pt>
    <dgm:pt modelId="{F8E262B8-988D-4AB7-A8E1-B018626E9A83}">
      <dgm:prSet phldrT="[Testo]" custT="1"/>
      <dgm:spPr/>
      <dgm:t>
        <a:bodyPr/>
        <a:lstStyle/>
        <a:p>
          <a:pPr algn="l"/>
          <a:r>
            <a:rPr lang="it-IT" sz="2400" dirty="0">
              <a:latin typeface="Arial" pitchFamily="34" charset="0"/>
              <a:cs typeface="Arial" pitchFamily="34" charset="0"/>
            </a:rPr>
            <a:t>Inserita nel bilancio di previsione</a:t>
          </a:r>
        </a:p>
      </dgm:t>
    </dgm:pt>
    <dgm:pt modelId="{D5334435-2A93-4AE7-B49B-878A6C4DF138}" type="parTrans" cxnId="{7ABD8A68-1FEF-4332-BA28-5F64921B3A75}">
      <dgm:prSet/>
      <dgm:spPr/>
      <dgm:t>
        <a:bodyPr/>
        <a:lstStyle/>
        <a:p>
          <a:pPr algn="l"/>
          <a:endParaRPr lang="it-IT" sz="2400">
            <a:latin typeface="Arial" pitchFamily="34" charset="0"/>
            <a:cs typeface="Arial" pitchFamily="34" charset="0"/>
          </a:endParaRPr>
        </a:p>
      </dgm:t>
    </dgm:pt>
    <dgm:pt modelId="{2EDBA8AF-1298-462C-A2BC-69623CA1C87E}" type="sibTrans" cxnId="{7ABD8A68-1FEF-4332-BA28-5F64921B3A75}">
      <dgm:prSet/>
      <dgm:spPr/>
      <dgm:t>
        <a:bodyPr/>
        <a:lstStyle/>
        <a:p>
          <a:pPr algn="l"/>
          <a:endParaRPr lang="it-IT" sz="2400">
            <a:latin typeface="Arial" pitchFamily="34" charset="0"/>
            <a:cs typeface="Arial" pitchFamily="34" charset="0"/>
          </a:endParaRPr>
        </a:p>
      </dgm:t>
    </dgm:pt>
    <dgm:pt modelId="{4D842B72-714D-4499-82EF-9D4124CBDF10}">
      <dgm:prSet phldrT="[Testo]" custT="1"/>
      <dgm:spPr/>
      <dgm:t>
        <a:bodyPr/>
        <a:lstStyle/>
        <a:p>
          <a:pPr algn="ctr"/>
          <a:r>
            <a:rPr lang="it-IT" sz="2400" dirty="0">
              <a:latin typeface="Arial" pitchFamily="34" charset="0"/>
              <a:cs typeface="Arial" pitchFamily="34" charset="0"/>
            </a:rPr>
            <a:t>2</a:t>
          </a:r>
        </a:p>
      </dgm:t>
    </dgm:pt>
    <dgm:pt modelId="{128298E3-EE2A-4B0D-9DC6-3931E35EA84D}" type="parTrans" cxnId="{D4EECD73-8CB5-4C27-986B-F93841B779D4}">
      <dgm:prSet/>
      <dgm:spPr/>
      <dgm:t>
        <a:bodyPr/>
        <a:lstStyle/>
        <a:p>
          <a:pPr algn="l"/>
          <a:endParaRPr lang="it-IT" sz="2400">
            <a:latin typeface="Arial" pitchFamily="34" charset="0"/>
            <a:cs typeface="Arial" pitchFamily="34" charset="0"/>
          </a:endParaRPr>
        </a:p>
      </dgm:t>
    </dgm:pt>
    <dgm:pt modelId="{80F45E06-B6A2-4938-8694-BF8C8950945B}" type="sibTrans" cxnId="{D4EECD73-8CB5-4C27-986B-F93841B779D4}">
      <dgm:prSet/>
      <dgm:spPr/>
      <dgm:t>
        <a:bodyPr/>
        <a:lstStyle/>
        <a:p>
          <a:pPr algn="l"/>
          <a:endParaRPr lang="it-IT" sz="2400">
            <a:latin typeface="Arial" pitchFamily="34" charset="0"/>
            <a:cs typeface="Arial" pitchFamily="34" charset="0"/>
          </a:endParaRPr>
        </a:p>
      </dgm:t>
    </dgm:pt>
    <dgm:pt modelId="{42B397A2-BD10-4B4E-B13F-15AC5D8732F5}">
      <dgm:prSet phldrT="[Testo]" custT="1"/>
      <dgm:spPr/>
      <dgm:t>
        <a:bodyPr/>
        <a:lstStyle/>
        <a:p>
          <a:pPr algn="l"/>
          <a:r>
            <a:rPr lang="it-IT" sz="2200" dirty="0">
              <a:latin typeface="Arial" pitchFamily="34" charset="0"/>
              <a:cs typeface="Arial" pitchFamily="34" charset="0"/>
            </a:rPr>
            <a:t>Titolo II -   voce  U.2.02.03.05.001</a:t>
          </a:r>
          <a:br>
            <a:rPr lang="it-IT" sz="2200" dirty="0">
              <a:latin typeface="Arial" pitchFamily="34" charset="0"/>
              <a:cs typeface="Arial" pitchFamily="34" charset="0"/>
            </a:rPr>
          </a:br>
          <a:r>
            <a:rPr lang="it-IT" sz="2200" dirty="0">
              <a:latin typeface="Arial" pitchFamily="34" charset="0"/>
              <a:cs typeface="Arial" pitchFamily="34" charset="0"/>
            </a:rPr>
            <a:t> “Incarichi professionali per la realizzazione di  investimenti” </a:t>
          </a:r>
        </a:p>
      </dgm:t>
    </dgm:pt>
    <dgm:pt modelId="{E909DAF5-E738-4296-A906-FEA1A8A6FEA9}" type="parTrans" cxnId="{CC36FA04-DD18-42D2-8A6B-A89A6B544716}">
      <dgm:prSet/>
      <dgm:spPr/>
      <dgm:t>
        <a:bodyPr/>
        <a:lstStyle/>
        <a:p>
          <a:pPr algn="l"/>
          <a:endParaRPr lang="it-IT" sz="2400">
            <a:latin typeface="Arial" pitchFamily="34" charset="0"/>
            <a:cs typeface="Arial" pitchFamily="34" charset="0"/>
          </a:endParaRPr>
        </a:p>
      </dgm:t>
    </dgm:pt>
    <dgm:pt modelId="{4D41629F-E097-468E-BDE8-C95D96B350A7}" type="sibTrans" cxnId="{CC36FA04-DD18-42D2-8A6B-A89A6B544716}">
      <dgm:prSet/>
      <dgm:spPr/>
      <dgm:t>
        <a:bodyPr/>
        <a:lstStyle/>
        <a:p>
          <a:pPr algn="l"/>
          <a:endParaRPr lang="it-IT" sz="2400">
            <a:latin typeface="Arial" pitchFamily="34" charset="0"/>
            <a:cs typeface="Arial" pitchFamily="34" charset="0"/>
          </a:endParaRPr>
        </a:p>
      </dgm:t>
    </dgm:pt>
    <dgm:pt modelId="{1A2D5245-11C6-4B95-9E10-A126D892751C}">
      <dgm:prSet phldrT="[Testo]" custT="1"/>
      <dgm:spPr/>
      <dgm:t>
        <a:bodyPr/>
        <a:lstStyle/>
        <a:p>
          <a:pPr algn="ctr"/>
          <a:r>
            <a:rPr lang="it-IT" sz="2400" dirty="0">
              <a:latin typeface="Arial" pitchFamily="34" charset="0"/>
              <a:cs typeface="Arial" pitchFamily="34" charset="0"/>
            </a:rPr>
            <a:t>1</a:t>
          </a:r>
        </a:p>
      </dgm:t>
    </dgm:pt>
    <dgm:pt modelId="{A077B44A-F4F2-49FB-A614-56D598753CF9}" type="parTrans" cxnId="{8A25E049-C90A-40C2-A319-2DA7B2587142}">
      <dgm:prSet/>
      <dgm:spPr/>
      <dgm:t>
        <a:bodyPr/>
        <a:lstStyle/>
        <a:p>
          <a:pPr algn="l"/>
          <a:endParaRPr lang="it-IT" sz="2400">
            <a:latin typeface="Arial" pitchFamily="34" charset="0"/>
            <a:cs typeface="Arial" pitchFamily="34" charset="0"/>
          </a:endParaRPr>
        </a:p>
      </dgm:t>
    </dgm:pt>
    <dgm:pt modelId="{68800783-6601-43FE-8B17-35B8DA66A114}" type="sibTrans" cxnId="{8A25E049-C90A-40C2-A319-2DA7B2587142}">
      <dgm:prSet/>
      <dgm:spPr/>
      <dgm:t>
        <a:bodyPr/>
        <a:lstStyle/>
        <a:p>
          <a:pPr algn="l"/>
          <a:endParaRPr lang="it-IT" sz="2400">
            <a:latin typeface="Arial" pitchFamily="34" charset="0"/>
            <a:cs typeface="Arial" pitchFamily="34" charset="0"/>
          </a:endParaRPr>
        </a:p>
      </dgm:t>
    </dgm:pt>
    <dgm:pt modelId="{1B0B01EC-CA70-4DA1-9662-8BB09AFA2CC9}">
      <dgm:prSet phldrT="[Testo]" custT="1"/>
      <dgm:spPr/>
      <dgm:t>
        <a:bodyPr/>
        <a:lstStyle/>
        <a:p>
          <a:pPr algn="l"/>
          <a:r>
            <a:rPr lang="it-IT" sz="2400" dirty="0">
              <a:latin typeface="Arial" pitchFamily="34" charset="0"/>
              <a:cs typeface="Arial" pitchFamily="34" charset="0"/>
            </a:rPr>
            <a:t>Allocata tra la spesa per investimenti</a:t>
          </a:r>
        </a:p>
      </dgm:t>
    </dgm:pt>
    <dgm:pt modelId="{BC03188C-C08E-4236-B0FE-64903616026A}" type="parTrans" cxnId="{27716172-A629-4C8E-BED7-5513895A25EA}">
      <dgm:prSet/>
      <dgm:spPr/>
      <dgm:t>
        <a:bodyPr/>
        <a:lstStyle/>
        <a:p>
          <a:endParaRPr lang="it-IT"/>
        </a:p>
      </dgm:t>
    </dgm:pt>
    <dgm:pt modelId="{688DFBE2-4D54-4B8B-9D5E-6A59E5C30167}" type="sibTrans" cxnId="{27716172-A629-4C8E-BED7-5513895A25EA}">
      <dgm:prSet/>
      <dgm:spPr/>
      <dgm:t>
        <a:bodyPr/>
        <a:lstStyle/>
        <a:p>
          <a:endParaRPr lang="it-IT"/>
        </a:p>
      </dgm:t>
    </dgm:pt>
    <dgm:pt modelId="{6F7FEDCE-5CF9-490E-89D5-6E18FDB38ED9}">
      <dgm:prSet phldrT="[Testo]" custT="1"/>
      <dgm:spPr/>
      <dgm:t>
        <a:bodyPr/>
        <a:lstStyle/>
        <a:p>
          <a:pPr algn="ctr"/>
          <a:r>
            <a:rPr lang="it-IT" sz="2400" dirty="0">
              <a:latin typeface="Arial" pitchFamily="34" charset="0"/>
              <a:cs typeface="Arial" pitchFamily="34" charset="0"/>
            </a:rPr>
            <a:t>3</a:t>
          </a:r>
        </a:p>
      </dgm:t>
    </dgm:pt>
    <dgm:pt modelId="{1979D822-DBBC-41BA-9C7F-614C15DCFC11}" type="parTrans" cxnId="{E8A051BF-693B-4E04-8737-51B58C8DD7FE}">
      <dgm:prSet/>
      <dgm:spPr/>
      <dgm:t>
        <a:bodyPr/>
        <a:lstStyle/>
        <a:p>
          <a:endParaRPr lang="it-IT"/>
        </a:p>
      </dgm:t>
    </dgm:pt>
    <dgm:pt modelId="{BDDCBB0F-302F-46A9-88DE-E77CE7988F58}" type="sibTrans" cxnId="{E8A051BF-693B-4E04-8737-51B58C8DD7FE}">
      <dgm:prSet/>
      <dgm:spPr/>
      <dgm:t>
        <a:bodyPr/>
        <a:lstStyle/>
        <a:p>
          <a:endParaRPr lang="it-IT"/>
        </a:p>
      </dgm:t>
    </dgm:pt>
    <dgm:pt modelId="{E139D0F2-7B25-4720-AF4C-36EF890FDA92}">
      <dgm:prSet phldrT="[Testo]" custT="1"/>
      <dgm:spPr/>
      <dgm:t>
        <a:bodyPr/>
        <a:lstStyle/>
        <a:p>
          <a:pPr algn="ctr"/>
          <a:r>
            <a:rPr lang="it-IT" sz="2400" dirty="0">
              <a:latin typeface="Arial" pitchFamily="34" charset="0"/>
              <a:cs typeface="Arial" pitchFamily="34" charset="0"/>
            </a:rPr>
            <a:t>4</a:t>
          </a:r>
        </a:p>
      </dgm:t>
    </dgm:pt>
    <dgm:pt modelId="{B627CFE0-217D-4268-A34A-778786D854B7}" type="parTrans" cxnId="{0D2A88FC-1D07-4024-91E9-0DCE80EF549F}">
      <dgm:prSet/>
      <dgm:spPr/>
      <dgm:t>
        <a:bodyPr/>
        <a:lstStyle/>
        <a:p>
          <a:endParaRPr lang="it-IT"/>
        </a:p>
      </dgm:t>
    </dgm:pt>
    <dgm:pt modelId="{BB8B8EA2-459A-43BB-8E37-2315089B2146}" type="sibTrans" cxnId="{0D2A88FC-1D07-4024-91E9-0DCE80EF549F}">
      <dgm:prSet/>
      <dgm:spPr/>
      <dgm:t>
        <a:bodyPr/>
        <a:lstStyle/>
        <a:p>
          <a:endParaRPr lang="it-IT"/>
        </a:p>
      </dgm:t>
    </dgm:pt>
    <dgm:pt modelId="{138AAB0D-B97E-4996-8752-DF3D65A7F153}" type="pres">
      <dgm:prSet presAssocID="{2443D75F-0E69-4765-8942-513D7A288700}" presName="linearFlow" presStyleCnt="0">
        <dgm:presLayoutVars>
          <dgm:dir/>
          <dgm:animLvl val="lvl"/>
          <dgm:resizeHandles val="exact"/>
        </dgm:presLayoutVars>
      </dgm:prSet>
      <dgm:spPr/>
    </dgm:pt>
    <dgm:pt modelId="{74B992A6-41B7-46F5-AD60-579E8CCA7C0E}" type="pres">
      <dgm:prSet presAssocID="{1A2D5245-11C6-4B95-9E10-A126D892751C}" presName="composite" presStyleCnt="0"/>
      <dgm:spPr/>
    </dgm:pt>
    <dgm:pt modelId="{2B81EDB4-3DF0-4BD8-A8C8-DD8B5E0AFD26}" type="pres">
      <dgm:prSet presAssocID="{1A2D5245-11C6-4B95-9E10-A126D892751C}" presName="parentText" presStyleLbl="alignNode1" presStyleIdx="0" presStyleCnt="4">
        <dgm:presLayoutVars>
          <dgm:chMax val="1"/>
          <dgm:bulletEnabled val="1"/>
        </dgm:presLayoutVars>
      </dgm:prSet>
      <dgm:spPr/>
    </dgm:pt>
    <dgm:pt modelId="{3ECCBEB0-DF90-4868-858C-710AC652FAA9}" type="pres">
      <dgm:prSet presAssocID="{1A2D5245-11C6-4B95-9E10-A126D892751C}" presName="descendantText" presStyleLbl="alignAcc1" presStyleIdx="0" presStyleCnt="4">
        <dgm:presLayoutVars>
          <dgm:bulletEnabled val="1"/>
        </dgm:presLayoutVars>
      </dgm:prSet>
      <dgm:spPr/>
    </dgm:pt>
    <dgm:pt modelId="{837EB26C-CBDA-4E76-ADB5-92595884807F}" type="pres">
      <dgm:prSet presAssocID="{68800783-6601-43FE-8B17-35B8DA66A114}" presName="sp" presStyleCnt="0"/>
      <dgm:spPr/>
    </dgm:pt>
    <dgm:pt modelId="{9CB94EF3-5354-460F-B440-73108E2C9756}" type="pres">
      <dgm:prSet presAssocID="{4D842B72-714D-4499-82EF-9D4124CBDF10}" presName="composite" presStyleCnt="0"/>
      <dgm:spPr/>
    </dgm:pt>
    <dgm:pt modelId="{6A2C69A8-3BF6-4C47-8B23-8F0E3F546E07}" type="pres">
      <dgm:prSet presAssocID="{4D842B72-714D-4499-82EF-9D4124CBDF10}" presName="parentText" presStyleLbl="alignNode1" presStyleIdx="1" presStyleCnt="4">
        <dgm:presLayoutVars>
          <dgm:chMax val="1"/>
          <dgm:bulletEnabled val="1"/>
        </dgm:presLayoutVars>
      </dgm:prSet>
      <dgm:spPr/>
    </dgm:pt>
    <dgm:pt modelId="{B2491B1C-168C-4002-BEE4-2AD09826B0D3}" type="pres">
      <dgm:prSet presAssocID="{4D842B72-714D-4499-82EF-9D4124CBDF10}" presName="descendantText" presStyleLbl="alignAcc1" presStyleIdx="1" presStyleCnt="4">
        <dgm:presLayoutVars>
          <dgm:bulletEnabled val="1"/>
        </dgm:presLayoutVars>
      </dgm:prSet>
      <dgm:spPr/>
    </dgm:pt>
    <dgm:pt modelId="{64628EBE-C01E-436E-897D-829BD2E08727}" type="pres">
      <dgm:prSet presAssocID="{80F45E06-B6A2-4938-8694-BF8C8950945B}" presName="sp" presStyleCnt="0"/>
      <dgm:spPr/>
    </dgm:pt>
    <dgm:pt modelId="{E2B341CF-DA7B-41DB-B524-FD5D55A75427}" type="pres">
      <dgm:prSet presAssocID="{6F7FEDCE-5CF9-490E-89D5-6E18FDB38ED9}" presName="composite" presStyleCnt="0"/>
      <dgm:spPr/>
    </dgm:pt>
    <dgm:pt modelId="{EB58563B-4DA3-4071-BD21-E3B8E571F163}" type="pres">
      <dgm:prSet presAssocID="{6F7FEDCE-5CF9-490E-89D5-6E18FDB38ED9}" presName="parentText" presStyleLbl="alignNode1" presStyleIdx="2" presStyleCnt="4">
        <dgm:presLayoutVars>
          <dgm:chMax val="1"/>
          <dgm:bulletEnabled val="1"/>
        </dgm:presLayoutVars>
      </dgm:prSet>
      <dgm:spPr/>
    </dgm:pt>
    <dgm:pt modelId="{0FD4D0A4-C5F6-42BB-B69A-2A1A0EC72993}" type="pres">
      <dgm:prSet presAssocID="{6F7FEDCE-5CF9-490E-89D5-6E18FDB38ED9}" presName="descendantText" presStyleLbl="alignAcc1" presStyleIdx="2" presStyleCnt="4" custLinFactNeighborX="0" custLinFactNeighborY="-5602">
        <dgm:presLayoutVars>
          <dgm:bulletEnabled val="1"/>
        </dgm:presLayoutVars>
      </dgm:prSet>
      <dgm:spPr/>
    </dgm:pt>
    <dgm:pt modelId="{F42B1E1F-062A-4083-8DC6-D338DB1BDAC1}" type="pres">
      <dgm:prSet presAssocID="{BDDCBB0F-302F-46A9-88DE-E77CE7988F58}" presName="sp" presStyleCnt="0"/>
      <dgm:spPr/>
    </dgm:pt>
    <dgm:pt modelId="{BB17A77E-3C2E-4174-9ADF-64166BD7BA5E}" type="pres">
      <dgm:prSet presAssocID="{E139D0F2-7B25-4720-AF4C-36EF890FDA92}" presName="composite" presStyleCnt="0"/>
      <dgm:spPr/>
    </dgm:pt>
    <dgm:pt modelId="{744336B6-256E-4625-B265-0E8EAA7FFEE1}" type="pres">
      <dgm:prSet presAssocID="{E139D0F2-7B25-4720-AF4C-36EF890FDA92}" presName="parentText" presStyleLbl="alignNode1" presStyleIdx="3" presStyleCnt="4">
        <dgm:presLayoutVars>
          <dgm:chMax val="1"/>
          <dgm:bulletEnabled val="1"/>
        </dgm:presLayoutVars>
      </dgm:prSet>
      <dgm:spPr/>
    </dgm:pt>
    <dgm:pt modelId="{86F7F65E-D081-4D7C-A4B5-7048B17FAEAC}" type="pres">
      <dgm:prSet presAssocID="{E139D0F2-7B25-4720-AF4C-36EF890FDA92}" presName="descendantText" presStyleLbl="alignAcc1" presStyleIdx="3" presStyleCnt="4" custScaleY="125425">
        <dgm:presLayoutVars>
          <dgm:bulletEnabled val="1"/>
        </dgm:presLayoutVars>
      </dgm:prSet>
      <dgm:spPr/>
    </dgm:pt>
  </dgm:ptLst>
  <dgm:cxnLst>
    <dgm:cxn modelId="{EBED0904-96EA-4992-B8D7-7485E38510F8}" type="presOf" srcId="{6F7FEDCE-5CF9-490E-89D5-6E18FDB38ED9}" destId="{EB58563B-4DA3-4071-BD21-E3B8E571F163}" srcOrd="0" destOrd="0" presId="urn:microsoft.com/office/officeart/2005/8/layout/chevron2"/>
    <dgm:cxn modelId="{CC36FA04-DD18-42D2-8A6B-A89A6B544716}" srcId="{E139D0F2-7B25-4720-AF4C-36EF890FDA92}" destId="{42B397A2-BD10-4B4E-B13F-15AC5D8732F5}" srcOrd="0" destOrd="0" parTransId="{E909DAF5-E738-4296-A906-FEA1A8A6FEA9}" sibTransId="{4D41629F-E097-468E-BDE8-C95D96B350A7}"/>
    <dgm:cxn modelId="{3886CC09-F038-47B9-81C4-FFB17A3CC8FC}" type="presOf" srcId="{1B0B01EC-CA70-4DA1-9662-8BB09AFA2CC9}" destId="{0FD4D0A4-C5F6-42BB-B69A-2A1A0EC72993}" srcOrd="0" destOrd="0" presId="urn:microsoft.com/office/officeart/2005/8/layout/chevron2"/>
    <dgm:cxn modelId="{1C88B928-876C-492C-AE17-2F0C4623284E}" type="presOf" srcId="{42B397A2-BD10-4B4E-B13F-15AC5D8732F5}" destId="{86F7F65E-D081-4D7C-A4B5-7048B17FAEAC}" srcOrd="0" destOrd="0" presId="urn:microsoft.com/office/officeart/2005/8/layout/chevron2"/>
    <dgm:cxn modelId="{7ABD8A68-1FEF-4332-BA28-5F64921B3A75}" srcId="{4D842B72-714D-4499-82EF-9D4124CBDF10}" destId="{F8E262B8-988D-4AB7-A8E1-B018626E9A83}" srcOrd="0" destOrd="0" parTransId="{D5334435-2A93-4AE7-B49B-878A6C4DF138}" sibTransId="{2EDBA8AF-1298-462C-A2BC-69623CA1C87E}"/>
    <dgm:cxn modelId="{8A25E049-C90A-40C2-A319-2DA7B2587142}" srcId="{2443D75F-0E69-4765-8942-513D7A288700}" destId="{1A2D5245-11C6-4B95-9E10-A126D892751C}" srcOrd="0" destOrd="0" parTransId="{A077B44A-F4F2-49FB-A614-56D598753CF9}" sibTransId="{68800783-6601-43FE-8B17-35B8DA66A114}"/>
    <dgm:cxn modelId="{B31C2751-AD05-482D-9896-41FBBE54D4C5}" type="presOf" srcId="{1A2D5245-11C6-4B95-9E10-A126D892751C}" destId="{2B81EDB4-3DF0-4BD8-A8C8-DD8B5E0AFD26}" srcOrd="0" destOrd="0" presId="urn:microsoft.com/office/officeart/2005/8/layout/chevron2"/>
    <dgm:cxn modelId="{27716172-A629-4C8E-BED7-5513895A25EA}" srcId="{6F7FEDCE-5CF9-490E-89D5-6E18FDB38ED9}" destId="{1B0B01EC-CA70-4DA1-9662-8BB09AFA2CC9}" srcOrd="0" destOrd="0" parTransId="{BC03188C-C08E-4236-B0FE-64903616026A}" sibTransId="{688DFBE2-4D54-4B8B-9D5E-6A59E5C30167}"/>
    <dgm:cxn modelId="{D4EECD73-8CB5-4C27-986B-F93841B779D4}" srcId="{2443D75F-0E69-4765-8942-513D7A288700}" destId="{4D842B72-714D-4499-82EF-9D4124CBDF10}" srcOrd="1" destOrd="0" parTransId="{128298E3-EE2A-4B0D-9DC6-3931E35EA84D}" sibTransId="{80F45E06-B6A2-4938-8694-BF8C8950945B}"/>
    <dgm:cxn modelId="{B5390F7B-3C90-4016-AF39-477451CCBF58}" type="presOf" srcId="{4D842B72-714D-4499-82EF-9D4124CBDF10}" destId="{6A2C69A8-3BF6-4C47-8B23-8F0E3F546E07}" srcOrd="0" destOrd="0" presId="urn:microsoft.com/office/officeart/2005/8/layout/chevron2"/>
    <dgm:cxn modelId="{14601D7B-FCC9-415F-93AE-6A88217D0FA2}" type="presOf" srcId="{6C7306EA-C897-4106-A2BA-F5CF2ECAB407}" destId="{3ECCBEB0-DF90-4868-858C-710AC652FAA9}" srcOrd="0" destOrd="0" presId="urn:microsoft.com/office/officeart/2005/8/layout/chevron2"/>
    <dgm:cxn modelId="{2E4CD47E-9E93-4300-ABCD-F337594AEE7D}" type="presOf" srcId="{E139D0F2-7B25-4720-AF4C-36EF890FDA92}" destId="{744336B6-256E-4625-B265-0E8EAA7FFEE1}" srcOrd="0" destOrd="0" presId="urn:microsoft.com/office/officeart/2005/8/layout/chevron2"/>
    <dgm:cxn modelId="{8A7B629C-2885-4F93-9996-494E1058407A}" srcId="{1A2D5245-11C6-4B95-9E10-A126D892751C}" destId="{6C7306EA-C897-4106-A2BA-F5CF2ECAB407}" srcOrd="0" destOrd="0" parTransId="{BFF83FCF-0241-4553-B2B6-AC1C8C2A2681}" sibTransId="{1FD40CD4-84E3-4CD3-9FF6-4586F681D095}"/>
    <dgm:cxn modelId="{E8A051BF-693B-4E04-8737-51B58C8DD7FE}" srcId="{2443D75F-0E69-4765-8942-513D7A288700}" destId="{6F7FEDCE-5CF9-490E-89D5-6E18FDB38ED9}" srcOrd="2" destOrd="0" parTransId="{1979D822-DBBC-41BA-9C7F-614C15DCFC11}" sibTransId="{BDDCBB0F-302F-46A9-88DE-E77CE7988F58}"/>
    <dgm:cxn modelId="{DAA612E9-EABF-4485-9706-247CA0192E45}" type="presOf" srcId="{F8E262B8-988D-4AB7-A8E1-B018626E9A83}" destId="{B2491B1C-168C-4002-BEE4-2AD09826B0D3}" srcOrd="0" destOrd="0" presId="urn:microsoft.com/office/officeart/2005/8/layout/chevron2"/>
    <dgm:cxn modelId="{20312DFA-F845-4027-9D76-D91F1FB0831A}" type="presOf" srcId="{2443D75F-0E69-4765-8942-513D7A288700}" destId="{138AAB0D-B97E-4996-8752-DF3D65A7F153}" srcOrd="0" destOrd="0" presId="urn:microsoft.com/office/officeart/2005/8/layout/chevron2"/>
    <dgm:cxn modelId="{0D2A88FC-1D07-4024-91E9-0DCE80EF549F}" srcId="{2443D75F-0E69-4765-8942-513D7A288700}" destId="{E139D0F2-7B25-4720-AF4C-36EF890FDA92}" srcOrd="3" destOrd="0" parTransId="{B627CFE0-217D-4268-A34A-778786D854B7}" sibTransId="{BB8B8EA2-459A-43BB-8E37-2315089B2146}"/>
    <dgm:cxn modelId="{04296804-DBF4-4E20-968D-2D010348CE0D}" type="presParOf" srcId="{138AAB0D-B97E-4996-8752-DF3D65A7F153}" destId="{74B992A6-41B7-46F5-AD60-579E8CCA7C0E}" srcOrd="0" destOrd="0" presId="urn:microsoft.com/office/officeart/2005/8/layout/chevron2"/>
    <dgm:cxn modelId="{40471404-A610-484F-B5DE-DAD9C5B44D98}" type="presParOf" srcId="{74B992A6-41B7-46F5-AD60-579E8CCA7C0E}" destId="{2B81EDB4-3DF0-4BD8-A8C8-DD8B5E0AFD26}" srcOrd="0" destOrd="0" presId="urn:microsoft.com/office/officeart/2005/8/layout/chevron2"/>
    <dgm:cxn modelId="{B23F6E36-B32A-4FFC-8582-FBE778B16239}" type="presParOf" srcId="{74B992A6-41B7-46F5-AD60-579E8CCA7C0E}" destId="{3ECCBEB0-DF90-4868-858C-710AC652FAA9}" srcOrd="1" destOrd="0" presId="urn:microsoft.com/office/officeart/2005/8/layout/chevron2"/>
    <dgm:cxn modelId="{FE07E7F0-89B7-432D-A281-33AD822D5674}" type="presParOf" srcId="{138AAB0D-B97E-4996-8752-DF3D65A7F153}" destId="{837EB26C-CBDA-4E76-ADB5-92595884807F}" srcOrd="1" destOrd="0" presId="urn:microsoft.com/office/officeart/2005/8/layout/chevron2"/>
    <dgm:cxn modelId="{C9422EA4-00FB-4E98-8E8D-60F3F3B107C9}" type="presParOf" srcId="{138AAB0D-B97E-4996-8752-DF3D65A7F153}" destId="{9CB94EF3-5354-460F-B440-73108E2C9756}" srcOrd="2" destOrd="0" presId="urn:microsoft.com/office/officeart/2005/8/layout/chevron2"/>
    <dgm:cxn modelId="{52EA893F-CD2C-47BE-9719-BB4D6C7EAC52}" type="presParOf" srcId="{9CB94EF3-5354-460F-B440-73108E2C9756}" destId="{6A2C69A8-3BF6-4C47-8B23-8F0E3F546E07}" srcOrd="0" destOrd="0" presId="urn:microsoft.com/office/officeart/2005/8/layout/chevron2"/>
    <dgm:cxn modelId="{95680282-801E-4E27-A78C-FFE03E025041}" type="presParOf" srcId="{9CB94EF3-5354-460F-B440-73108E2C9756}" destId="{B2491B1C-168C-4002-BEE4-2AD09826B0D3}" srcOrd="1" destOrd="0" presId="urn:microsoft.com/office/officeart/2005/8/layout/chevron2"/>
    <dgm:cxn modelId="{F43865A6-10C6-4121-B110-23A86878515E}" type="presParOf" srcId="{138AAB0D-B97E-4996-8752-DF3D65A7F153}" destId="{64628EBE-C01E-436E-897D-829BD2E08727}" srcOrd="3" destOrd="0" presId="urn:microsoft.com/office/officeart/2005/8/layout/chevron2"/>
    <dgm:cxn modelId="{5003B890-A528-4057-886B-4AAB5B5BCC32}" type="presParOf" srcId="{138AAB0D-B97E-4996-8752-DF3D65A7F153}" destId="{E2B341CF-DA7B-41DB-B524-FD5D55A75427}" srcOrd="4" destOrd="0" presId="urn:microsoft.com/office/officeart/2005/8/layout/chevron2"/>
    <dgm:cxn modelId="{9A26E172-5B31-4EEE-9256-F608D6F477ED}" type="presParOf" srcId="{E2B341CF-DA7B-41DB-B524-FD5D55A75427}" destId="{EB58563B-4DA3-4071-BD21-E3B8E571F163}" srcOrd="0" destOrd="0" presId="urn:microsoft.com/office/officeart/2005/8/layout/chevron2"/>
    <dgm:cxn modelId="{6F4F63B8-C4AB-4E13-B7F4-FD1F3F190C8C}" type="presParOf" srcId="{E2B341CF-DA7B-41DB-B524-FD5D55A75427}" destId="{0FD4D0A4-C5F6-42BB-B69A-2A1A0EC72993}" srcOrd="1" destOrd="0" presId="urn:microsoft.com/office/officeart/2005/8/layout/chevron2"/>
    <dgm:cxn modelId="{A6A9AFD1-E313-41FC-8ACB-260FD9A41838}" type="presParOf" srcId="{138AAB0D-B97E-4996-8752-DF3D65A7F153}" destId="{F42B1E1F-062A-4083-8DC6-D338DB1BDAC1}" srcOrd="5" destOrd="0" presId="urn:microsoft.com/office/officeart/2005/8/layout/chevron2"/>
    <dgm:cxn modelId="{10877E60-2CAC-4474-8FE9-F71EFEF5BD4F}" type="presParOf" srcId="{138AAB0D-B97E-4996-8752-DF3D65A7F153}" destId="{BB17A77E-3C2E-4174-9ADF-64166BD7BA5E}" srcOrd="6" destOrd="0" presId="urn:microsoft.com/office/officeart/2005/8/layout/chevron2"/>
    <dgm:cxn modelId="{EA76A438-ECB8-41E2-932E-2CBD118A566D}" type="presParOf" srcId="{BB17A77E-3C2E-4174-9ADF-64166BD7BA5E}" destId="{744336B6-256E-4625-B265-0E8EAA7FFEE1}" srcOrd="0" destOrd="0" presId="urn:microsoft.com/office/officeart/2005/8/layout/chevron2"/>
    <dgm:cxn modelId="{EF4671F7-E7AB-471E-AB26-25398A9A334C}" type="presParOf" srcId="{BB17A77E-3C2E-4174-9ADF-64166BD7BA5E}" destId="{86F7F65E-D081-4D7C-A4B5-7048B17FAEA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018509-CBD2-427B-9DE3-914D790245A5}" type="doc">
      <dgm:prSet loTypeId="urn:microsoft.com/office/officeart/2005/8/layout/chevron1" loCatId="process" qsTypeId="urn:microsoft.com/office/officeart/2005/8/quickstyle/simple2" qsCatId="simple" csTypeId="urn:microsoft.com/office/officeart/2005/8/colors/accent1_2" csCatId="accent1" phldr="1"/>
      <dgm:spPr/>
    </dgm:pt>
    <dgm:pt modelId="{9ABFF59D-87AC-4C4A-A184-07E8E66B1ECA}">
      <dgm:prSet phldrT="[Testo]" custT="1"/>
      <dgm:spPr/>
      <dgm:t>
        <a:bodyPr/>
        <a:lstStyle/>
        <a:p>
          <a:r>
            <a:rPr lang="it-IT" sz="2000" b="1" dirty="0"/>
            <a:t>Siano state interamente accertate le entrate che costituiscono la copertura delle spese di investimento</a:t>
          </a:r>
        </a:p>
      </dgm:t>
    </dgm:pt>
    <dgm:pt modelId="{3776F98E-9ABE-48DA-9E7D-8BA746D42B75}" type="parTrans" cxnId="{849738A8-2F3B-4A73-90E2-B2E35B8FE1C7}">
      <dgm:prSet/>
      <dgm:spPr/>
      <dgm:t>
        <a:bodyPr/>
        <a:lstStyle/>
        <a:p>
          <a:endParaRPr lang="it-IT" sz="2000"/>
        </a:p>
      </dgm:t>
    </dgm:pt>
    <dgm:pt modelId="{22037562-F49A-4DA0-A269-8CA510878509}" type="sibTrans" cxnId="{849738A8-2F3B-4A73-90E2-B2E35B8FE1C7}">
      <dgm:prSet/>
      <dgm:spPr/>
      <dgm:t>
        <a:bodyPr/>
        <a:lstStyle/>
        <a:p>
          <a:endParaRPr lang="it-IT" sz="2000"/>
        </a:p>
      </dgm:t>
    </dgm:pt>
    <dgm:pt modelId="{DB25DE77-2F64-4EE0-AA39-98A8F73FA4CB}">
      <dgm:prSet phldrT="[Testo]" custT="1"/>
      <dgm:spPr/>
      <dgm:t>
        <a:bodyPr/>
        <a:lstStyle/>
        <a:p>
          <a:r>
            <a:rPr lang="it-IT" sz="2000" b="1" dirty="0"/>
            <a:t>L’intervento cui il fondo si riferisce risulti inserito nell’ultimo programma triennale dei lavori pubblici </a:t>
          </a:r>
        </a:p>
      </dgm:t>
    </dgm:pt>
    <dgm:pt modelId="{8DCC51FD-3225-4F66-A2F9-F8AF5C82C55D}" type="parTrans" cxnId="{BCA7BC2C-CFF1-49B4-8564-A28725897F6D}">
      <dgm:prSet/>
      <dgm:spPr/>
      <dgm:t>
        <a:bodyPr/>
        <a:lstStyle/>
        <a:p>
          <a:endParaRPr lang="it-IT" sz="2000"/>
        </a:p>
      </dgm:t>
    </dgm:pt>
    <dgm:pt modelId="{B7FEA51D-9E6B-43A9-B117-1CBF2362E9A9}" type="sibTrans" cxnId="{BCA7BC2C-CFF1-49B4-8564-A28725897F6D}">
      <dgm:prSet/>
      <dgm:spPr/>
      <dgm:t>
        <a:bodyPr/>
        <a:lstStyle/>
        <a:p>
          <a:endParaRPr lang="it-IT" sz="2000"/>
        </a:p>
      </dgm:t>
    </dgm:pt>
    <dgm:pt modelId="{D9FAB250-A1FF-4210-85F8-A41DE00B4F99}" type="pres">
      <dgm:prSet presAssocID="{26018509-CBD2-427B-9DE3-914D790245A5}" presName="Name0" presStyleCnt="0">
        <dgm:presLayoutVars>
          <dgm:dir/>
          <dgm:animLvl val="lvl"/>
          <dgm:resizeHandles val="exact"/>
        </dgm:presLayoutVars>
      </dgm:prSet>
      <dgm:spPr/>
    </dgm:pt>
    <dgm:pt modelId="{35A11632-15EB-485C-BDD2-72DEA7DD055D}" type="pres">
      <dgm:prSet presAssocID="{9ABFF59D-87AC-4C4A-A184-07E8E66B1ECA}" presName="parTxOnly" presStyleLbl="node1" presStyleIdx="0" presStyleCnt="2">
        <dgm:presLayoutVars>
          <dgm:chMax val="0"/>
          <dgm:chPref val="0"/>
          <dgm:bulletEnabled val="1"/>
        </dgm:presLayoutVars>
      </dgm:prSet>
      <dgm:spPr/>
    </dgm:pt>
    <dgm:pt modelId="{1D382ED6-D461-466B-A3DC-19F360686B59}" type="pres">
      <dgm:prSet presAssocID="{22037562-F49A-4DA0-A269-8CA510878509}" presName="parTxOnlySpace" presStyleCnt="0"/>
      <dgm:spPr/>
    </dgm:pt>
    <dgm:pt modelId="{82126958-CB51-4A1E-AA5D-A0A9F94C5C41}" type="pres">
      <dgm:prSet presAssocID="{DB25DE77-2F64-4EE0-AA39-98A8F73FA4CB}" presName="parTxOnly" presStyleLbl="node1" presStyleIdx="1" presStyleCnt="2">
        <dgm:presLayoutVars>
          <dgm:chMax val="0"/>
          <dgm:chPref val="0"/>
          <dgm:bulletEnabled val="1"/>
        </dgm:presLayoutVars>
      </dgm:prSet>
      <dgm:spPr/>
    </dgm:pt>
  </dgm:ptLst>
  <dgm:cxnLst>
    <dgm:cxn modelId="{BCA7BC2C-CFF1-49B4-8564-A28725897F6D}" srcId="{26018509-CBD2-427B-9DE3-914D790245A5}" destId="{DB25DE77-2F64-4EE0-AA39-98A8F73FA4CB}" srcOrd="1" destOrd="0" parTransId="{8DCC51FD-3225-4F66-A2F9-F8AF5C82C55D}" sibTransId="{B7FEA51D-9E6B-43A9-B117-1CBF2362E9A9}"/>
    <dgm:cxn modelId="{1D1D8F3B-A336-40E7-811D-E0ACC88DB0E8}" type="presOf" srcId="{9ABFF59D-87AC-4C4A-A184-07E8E66B1ECA}" destId="{35A11632-15EB-485C-BDD2-72DEA7DD055D}" srcOrd="0" destOrd="0" presId="urn:microsoft.com/office/officeart/2005/8/layout/chevron1"/>
    <dgm:cxn modelId="{934DAC84-537C-425B-B949-B9B3E88A1C5C}" type="presOf" srcId="{26018509-CBD2-427B-9DE3-914D790245A5}" destId="{D9FAB250-A1FF-4210-85F8-A41DE00B4F99}" srcOrd="0" destOrd="0" presId="urn:microsoft.com/office/officeart/2005/8/layout/chevron1"/>
    <dgm:cxn modelId="{849738A8-2F3B-4A73-90E2-B2E35B8FE1C7}" srcId="{26018509-CBD2-427B-9DE3-914D790245A5}" destId="{9ABFF59D-87AC-4C4A-A184-07E8E66B1ECA}" srcOrd="0" destOrd="0" parTransId="{3776F98E-9ABE-48DA-9E7D-8BA746D42B75}" sibTransId="{22037562-F49A-4DA0-A269-8CA510878509}"/>
    <dgm:cxn modelId="{B0295DD3-586C-4372-BB9C-0C67674EF9FC}" type="presOf" srcId="{DB25DE77-2F64-4EE0-AA39-98A8F73FA4CB}" destId="{82126958-CB51-4A1E-AA5D-A0A9F94C5C41}" srcOrd="0" destOrd="0" presId="urn:microsoft.com/office/officeart/2005/8/layout/chevron1"/>
    <dgm:cxn modelId="{9BACFD13-A500-400F-97E9-87B3C9178371}" type="presParOf" srcId="{D9FAB250-A1FF-4210-85F8-A41DE00B4F99}" destId="{35A11632-15EB-485C-BDD2-72DEA7DD055D}" srcOrd="0" destOrd="0" presId="urn:microsoft.com/office/officeart/2005/8/layout/chevron1"/>
    <dgm:cxn modelId="{9F4713DC-A244-4831-87E3-5EAC37531B1D}" type="presParOf" srcId="{D9FAB250-A1FF-4210-85F8-A41DE00B4F99}" destId="{1D382ED6-D461-466B-A3DC-19F360686B59}" srcOrd="1" destOrd="0" presId="urn:microsoft.com/office/officeart/2005/8/layout/chevron1"/>
    <dgm:cxn modelId="{AD2E25D4-10A7-47D9-9B5D-ECF4C19B6EEE}" type="presParOf" srcId="{D9FAB250-A1FF-4210-85F8-A41DE00B4F99}" destId="{82126958-CB51-4A1E-AA5D-A0A9F94C5C41}"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CD9555-A16A-4CD0-9ABD-5F1F0FB9772B}" type="doc">
      <dgm:prSet loTypeId="urn:microsoft.com/office/officeart/2005/8/layout/process4" loCatId="process" qsTypeId="urn:microsoft.com/office/officeart/2005/8/quickstyle/3d1" qsCatId="3D" csTypeId="urn:microsoft.com/office/officeart/2005/8/colors/accent1_2" csCatId="accent1" phldr="1"/>
      <dgm:spPr/>
      <dgm:t>
        <a:bodyPr/>
        <a:lstStyle/>
        <a:p>
          <a:endParaRPr lang="it-IT"/>
        </a:p>
      </dgm:t>
    </dgm:pt>
    <dgm:pt modelId="{11DFF129-C4CD-4D91-9E75-38766A1C7D14}">
      <dgm:prSet phldrT="[Testo]" custT="1"/>
      <dgm:spPr/>
      <dgm:t>
        <a:bodyPr/>
        <a:lstStyle/>
        <a:p>
          <a:r>
            <a:rPr lang="it-IT" sz="2000" b="1" dirty="0"/>
            <a:t>Nascita dell’obbligazione giuridica perfezionata:</a:t>
          </a:r>
        </a:p>
      </dgm:t>
    </dgm:pt>
    <dgm:pt modelId="{0643AF03-AC73-43A2-B9D5-95ED1FEDD2CD}" type="parTrans" cxnId="{AB7CCACD-16C5-45DE-932F-C95B61EEC94E}">
      <dgm:prSet/>
      <dgm:spPr/>
      <dgm:t>
        <a:bodyPr/>
        <a:lstStyle/>
        <a:p>
          <a:endParaRPr lang="it-IT" sz="2000" b="1"/>
        </a:p>
      </dgm:t>
    </dgm:pt>
    <dgm:pt modelId="{985A1CB8-DDB3-477A-B075-81EF89045094}" type="sibTrans" cxnId="{AB7CCACD-16C5-45DE-932F-C95B61EEC94E}">
      <dgm:prSet/>
      <dgm:spPr/>
      <dgm:t>
        <a:bodyPr/>
        <a:lstStyle/>
        <a:p>
          <a:endParaRPr lang="it-IT" sz="2000" b="1"/>
        </a:p>
      </dgm:t>
    </dgm:pt>
    <dgm:pt modelId="{5825B7DB-4639-4EF9-B5BF-0884DFACDC1D}">
      <dgm:prSet phldrT="[Testo]" custT="1"/>
      <dgm:spPr/>
      <dgm:t>
        <a:bodyPr/>
        <a:lstStyle/>
        <a:p>
          <a:r>
            <a:rPr lang="it-IT" sz="2000" b="1" dirty="0"/>
            <a:t>Sottoscrizione della contrattazione integrativa</a:t>
          </a:r>
        </a:p>
      </dgm:t>
    </dgm:pt>
    <dgm:pt modelId="{2F7A6587-26B1-4842-910B-5C5D1EB99EDF}" type="parTrans" cxnId="{1E9CF3A8-F848-4CBD-AA03-6149D6D60386}">
      <dgm:prSet/>
      <dgm:spPr/>
      <dgm:t>
        <a:bodyPr/>
        <a:lstStyle/>
        <a:p>
          <a:endParaRPr lang="it-IT" sz="2000" b="1"/>
        </a:p>
      </dgm:t>
    </dgm:pt>
    <dgm:pt modelId="{2E22EF8A-C6E4-4BF5-9CD0-D9879E700036}" type="sibTrans" cxnId="{1E9CF3A8-F848-4CBD-AA03-6149D6D60386}">
      <dgm:prSet/>
      <dgm:spPr/>
      <dgm:t>
        <a:bodyPr/>
        <a:lstStyle/>
        <a:p>
          <a:endParaRPr lang="it-IT" sz="2000" b="1"/>
        </a:p>
      </dgm:t>
    </dgm:pt>
    <dgm:pt modelId="{13D9006A-9664-4BFC-8DDC-37B4FDEE66FF}">
      <dgm:prSet phldrT="[Testo]" custT="1"/>
      <dgm:spPr/>
      <dgm:t>
        <a:bodyPr/>
        <a:lstStyle/>
        <a:p>
          <a:r>
            <a:rPr lang="it-IT" sz="2000" b="1" dirty="0"/>
            <a:t>Registrazione dell’impegno:</a:t>
          </a:r>
        </a:p>
      </dgm:t>
    </dgm:pt>
    <dgm:pt modelId="{ADA065F1-9C94-4988-92A3-06BCFFA80512}" type="parTrans" cxnId="{9DA8429E-9353-4E8D-BECB-6D13283B1076}">
      <dgm:prSet/>
      <dgm:spPr/>
      <dgm:t>
        <a:bodyPr/>
        <a:lstStyle/>
        <a:p>
          <a:endParaRPr lang="it-IT" sz="2000" b="1"/>
        </a:p>
      </dgm:t>
    </dgm:pt>
    <dgm:pt modelId="{0501DD8C-7304-43DF-989E-224DF9E21226}" type="sibTrans" cxnId="{9DA8429E-9353-4E8D-BECB-6D13283B1076}">
      <dgm:prSet/>
      <dgm:spPr/>
      <dgm:t>
        <a:bodyPr/>
        <a:lstStyle/>
        <a:p>
          <a:endParaRPr lang="it-IT" sz="2000" b="1"/>
        </a:p>
      </dgm:t>
    </dgm:pt>
    <dgm:pt modelId="{0F6BA3AD-4420-4DA7-8500-56BFE335AF96}">
      <dgm:prSet phldrT="[Testo]" custT="1"/>
      <dgm:spPr/>
      <dgm:t>
        <a:bodyPr/>
        <a:lstStyle/>
        <a:p>
          <a:r>
            <a:rPr lang="it-IT" sz="2000" b="1" dirty="0"/>
            <a:t>Imputazione dell’impegno:</a:t>
          </a:r>
        </a:p>
      </dgm:t>
    </dgm:pt>
    <dgm:pt modelId="{70691097-B347-47E4-AE5D-9C3544295A43}" type="parTrans" cxnId="{D33434CE-1B4D-4B12-9C9A-BA9A49FC7D66}">
      <dgm:prSet/>
      <dgm:spPr/>
      <dgm:t>
        <a:bodyPr/>
        <a:lstStyle/>
        <a:p>
          <a:endParaRPr lang="it-IT" sz="2000" b="1"/>
        </a:p>
      </dgm:t>
    </dgm:pt>
    <dgm:pt modelId="{95AC289A-CAA6-4BC1-8F7A-B28CE970AFF2}" type="sibTrans" cxnId="{D33434CE-1B4D-4B12-9C9A-BA9A49FC7D66}">
      <dgm:prSet/>
      <dgm:spPr/>
      <dgm:t>
        <a:bodyPr/>
        <a:lstStyle/>
        <a:p>
          <a:endParaRPr lang="it-IT" sz="2000" b="1"/>
        </a:p>
      </dgm:t>
    </dgm:pt>
    <dgm:pt modelId="{D9D6100D-EF40-47C6-B2F6-8BA36123B8F7}">
      <dgm:prSet phldrT="[Testo]" custT="1"/>
      <dgm:spPr/>
      <dgm:t>
        <a:bodyPr/>
        <a:lstStyle/>
        <a:p>
          <a:r>
            <a:rPr lang="it-IT" sz="2000" b="1" dirty="0"/>
            <a:t>agli esercizi del bilancio di previsione in cui tali obbligazioni scadono o diventano esigibili.</a:t>
          </a:r>
        </a:p>
      </dgm:t>
    </dgm:pt>
    <dgm:pt modelId="{46C49931-ED80-464D-9D5E-28F0CA38FA20}" type="parTrans" cxnId="{E5ABBAD2-0DE3-4DBF-B5F3-3D07542A0A52}">
      <dgm:prSet/>
      <dgm:spPr/>
      <dgm:t>
        <a:bodyPr/>
        <a:lstStyle/>
        <a:p>
          <a:endParaRPr lang="it-IT" sz="2000" b="1"/>
        </a:p>
      </dgm:t>
    </dgm:pt>
    <dgm:pt modelId="{8AE7F41B-6DD8-42EB-B115-9B1B267FC0D2}" type="sibTrans" cxnId="{E5ABBAD2-0DE3-4DBF-B5F3-3D07542A0A52}">
      <dgm:prSet/>
      <dgm:spPr/>
      <dgm:t>
        <a:bodyPr/>
        <a:lstStyle/>
        <a:p>
          <a:endParaRPr lang="it-IT" sz="2000" b="1"/>
        </a:p>
      </dgm:t>
    </dgm:pt>
    <dgm:pt modelId="{5257BD17-FC96-46CA-924A-3E2DE39E7DD9}">
      <dgm:prSet custT="1"/>
      <dgm:spPr/>
      <dgm:t>
        <a:bodyPr/>
        <a:lstStyle/>
        <a:p>
          <a:r>
            <a:rPr lang="it-IT" sz="2000" b="1" dirty="0"/>
            <a:t>Alla sottoscrizione della contrattazione integrativa</a:t>
          </a:r>
        </a:p>
      </dgm:t>
    </dgm:pt>
    <dgm:pt modelId="{4DFBEF8E-A44A-4657-BBC3-C52750C698CD}" type="parTrans" cxnId="{717C8040-0A3A-4BFF-98A4-3BBEE9E1C030}">
      <dgm:prSet/>
      <dgm:spPr/>
      <dgm:t>
        <a:bodyPr/>
        <a:lstStyle/>
        <a:p>
          <a:endParaRPr lang="it-IT" sz="2000" b="1"/>
        </a:p>
      </dgm:t>
    </dgm:pt>
    <dgm:pt modelId="{70EEF935-5E09-4D92-9288-1254BF75C71F}" type="sibTrans" cxnId="{717C8040-0A3A-4BFF-98A4-3BBEE9E1C030}">
      <dgm:prSet/>
      <dgm:spPr/>
      <dgm:t>
        <a:bodyPr/>
        <a:lstStyle/>
        <a:p>
          <a:endParaRPr lang="it-IT" sz="2000" b="1"/>
        </a:p>
      </dgm:t>
    </dgm:pt>
    <dgm:pt modelId="{319C2F89-BDE6-456A-8A34-CE98422FC0C4}" type="pres">
      <dgm:prSet presAssocID="{5CCD9555-A16A-4CD0-9ABD-5F1F0FB9772B}" presName="Name0" presStyleCnt="0">
        <dgm:presLayoutVars>
          <dgm:dir/>
          <dgm:animLvl val="lvl"/>
          <dgm:resizeHandles val="exact"/>
        </dgm:presLayoutVars>
      </dgm:prSet>
      <dgm:spPr/>
    </dgm:pt>
    <dgm:pt modelId="{E8DE327C-F419-435C-AC1E-A9B01875FD00}" type="pres">
      <dgm:prSet presAssocID="{0F6BA3AD-4420-4DA7-8500-56BFE335AF96}" presName="boxAndChildren" presStyleCnt="0"/>
      <dgm:spPr/>
    </dgm:pt>
    <dgm:pt modelId="{143762E5-01E7-4A87-9CA8-493B8DB8026F}" type="pres">
      <dgm:prSet presAssocID="{0F6BA3AD-4420-4DA7-8500-56BFE335AF96}" presName="parentTextBox" presStyleLbl="node1" presStyleIdx="0" presStyleCnt="3"/>
      <dgm:spPr/>
    </dgm:pt>
    <dgm:pt modelId="{72173EF3-BB34-487E-BB52-D1E535B9C337}" type="pres">
      <dgm:prSet presAssocID="{0F6BA3AD-4420-4DA7-8500-56BFE335AF96}" presName="entireBox" presStyleLbl="node1" presStyleIdx="0" presStyleCnt="3"/>
      <dgm:spPr/>
    </dgm:pt>
    <dgm:pt modelId="{F8820AD2-868F-4386-BEB6-60EC370D2868}" type="pres">
      <dgm:prSet presAssocID="{0F6BA3AD-4420-4DA7-8500-56BFE335AF96}" presName="descendantBox" presStyleCnt="0"/>
      <dgm:spPr/>
    </dgm:pt>
    <dgm:pt modelId="{F2EFF21A-D78C-4DF6-B59A-6E60D54FD8A9}" type="pres">
      <dgm:prSet presAssocID="{D9D6100D-EF40-47C6-B2F6-8BA36123B8F7}" presName="childTextBox" presStyleLbl="fgAccFollowNode1" presStyleIdx="0" presStyleCnt="3">
        <dgm:presLayoutVars>
          <dgm:bulletEnabled val="1"/>
        </dgm:presLayoutVars>
      </dgm:prSet>
      <dgm:spPr/>
    </dgm:pt>
    <dgm:pt modelId="{B1F01AFF-4C5F-4C75-8575-ADC8D5026834}" type="pres">
      <dgm:prSet presAssocID="{0501DD8C-7304-43DF-989E-224DF9E21226}" presName="sp" presStyleCnt="0"/>
      <dgm:spPr/>
    </dgm:pt>
    <dgm:pt modelId="{5864931E-F92E-422E-9FD6-C86EAAA7AD40}" type="pres">
      <dgm:prSet presAssocID="{13D9006A-9664-4BFC-8DDC-37B4FDEE66FF}" presName="arrowAndChildren" presStyleCnt="0"/>
      <dgm:spPr/>
    </dgm:pt>
    <dgm:pt modelId="{FB5A35FD-EF89-4FDC-A5F6-960D6972FBC2}" type="pres">
      <dgm:prSet presAssocID="{13D9006A-9664-4BFC-8DDC-37B4FDEE66FF}" presName="parentTextArrow" presStyleLbl="node1" presStyleIdx="0" presStyleCnt="3"/>
      <dgm:spPr/>
    </dgm:pt>
    <dgm:pt modelId="{F32A65F7-014D-4357-8B45-2D4EACE17E8A}" type="pres">
      <dgm:prSet presAssocID="{13D9006A-9664-4BFC-8DDC-37B4FDEE66FF}" presName="arrow" presStyleLbl="node1" presStyleIdx="1" presStyleCnt="3"/>
      <dgm:spPr/>
    </dgm:pt>
    <dgm:pt modelId="{887126FA-0CF5-4104-B58F-AF481C4CC2B6}" type="pres">
      <dgm:prSet presAssocID="{13D9006A-9664-4BFC-8DDC-37B4FDEE66FF}" presName="descendantArrow" presStyleCnt="0"/>
      <dgm:spPr/>
    </dgm:pt>
    <dgm:pt modelId="{777BCC6C-AF58-436E-A152-6D959CD29C7B}" type="pres">
      <dgm:prSet presAssocID="{5257BD17-FC96-46CA-924A-3E2DE39E7DD9}" presName="childTextArrow" presStyleLbl="fgAccFollowNode1" presStyleIdx="1" presStyleCnt="3">
        <dgm:presLayoutVars>
          <dgm:bulletEnabled val="1"/>
        </dgm:presLayoutVars>
      </dgm:prSet>
      <dgm:spPr/>
    </dgm:pt>
    <dgm:pt modelId="{2B7A20F9-33A7-4723-BA12-6C964E298CCF}" type="pres">
      <dgm:prSet presAssocID="{985A1CB8-DDB3-477A-B075-81EF89045094}" presName="sp" presStyleCnt="0"/>
      <dgm:spPr/>
    </dgm:pt>
    <dgm:pt modelId="{681CF6EE-9C96-4314-9283-849595D4CB7D}" type="pres">
      <dgm:prSet presAssocID="{11DFF129-C4CD-4D91-9E75-38766A1C7D14}" presName="arrowAndChildren" presStyleCnt="0"/>
      <dgm:spPr/>
    </dgm:pt>
    <dgm:pt modelId="{D9E8913E-CEF0-45A8-8F65-E67F43C8A626}" type="pres">
      <dgm:prSet presAssocID="{11DFF129-C4CD-4D91-9E75-38766A1C7D14}" presName="parentTextArrow" presStyleLbl="node1" presStyleIdx="1" presStyleCnt="3"/>
      <dgm:spPr/>
    </dgm:pt>
    <dgm:pt modelId="{E1C25DCD-2ABC-480E-A125-DCBD2948ED98}" type="pres">
      <dgm:prSet presAssocID="{11DFF129-C4CD-4D91-9E75-38766A1C7D14}" presName="arrow" presStyleLbl="node1" presStyleIdx="2" presStyleCnt="3"/>
      <dgm:spPr/>
    </dgm:pt>
    <dgm:pt modelId="{5F236A92-4E89-4962-AB9E-E73DE62A41B4}" type="pres">
      <dgm:prSet presAssocID="{11DFF129-C4CD-4D91-9E75-38766A1C7D14}" presName="descendantArrow" presStyleCnt="0"/>
      <dgm:spPr/>
    </dgm:pt>
    <dgm:pt modelId="{400498E7-D7F1-4EDE-9243-679A24AEAA93}" type="pres">
      <dgm:prSet presAssocID="{5825B7DB-4639-4EF9-B5BF-0884DFACDC1D}" presName="childTextArrow" presStyleLbl="fgAccFollowNode1" presStyleIdx="2" presStyleCnt="3">
        <dgm:presLayoutVars>
          <dgm:bulletEnabled val="1"/>
        </dgm:presLayoutVars>
      </dgm:prSet>
      <dgm:spPr/>
    </dgm:pt>
  </dgm:ptLst>
  <dgm:cxnLst>
    <dgm:cxn modelId="{E02B8712-255B-4F8C-89D9-E357DD71135A}" type="presOf" srcId="{5825B7DB-4639-4EF9-B5BF-0884DFACDC1D}" destId="{400498E7-D7F1-4EDE-9243-679A24AEAA93}" srcOrd="0" destOrd="0" presId="urn:microsoft.com/office/officeart/2005/8/layout/process4"/>
    <dgm:cxn modelId="{CF119B15-02E8-40F2-AA23-FA5E29288D08}" type="presOf" srcId="{11DFF129-C4CD-4D91-9E75-38766A1C7D14}" destId="{D9E8913E-CEF0-45A8-8F65-E67F43C8A626}" srcOrd="0" destOrd="0" presId="urn:microsoft.com/office/officeart/2005/8/layout/process4"/>
    <dgm:cxn modelId="{F070CA2F-19F0-42A7-9CAE-458BA1B502A2}" type="presOf" srcId="{13D9006A-9664-4BFC-8DDC-37B4FDEE66FF}" destId="{F32A65F7-014D-4357-8B45-2D4EACE17E8A}" srcOrd="1" destOrd="0" presId="urn:microsoft.com/office/officeart/2005/8/layout/process4"/>
    <dgm:cxn modelId="{717C8040-0A3A-4BFF-98A4-3BBEE9E1C030}" srcId="{13D9006A-9664-4BFC-8DDC-37B4FDEE66FF}" destId="{5257BD17-FC96-46CA-924A-3E2DE39E7DD9}" srcOrd="0" destOrd="0" parTransId="{4DFBEF8E-A44A-4657-BBC3-C52750C698CD}" sibTransId="{70EEF935-5E09-4D92-9288-1254BF75C71F}"/>
    <dgm:cxn modelId="{2C9FDA67-EA56-4CF4-9A7E-049626D42971}" type="presOf" srcId="{11DFF129-C4CD-4D91-9E75-38766A1C7D14}" destId="{E1C25DCD-2ABC-480E-A125-DCBD2948ED98}" srcOrd="1" destOrd="0" presId="urn:microsoft.com/office/officeart/2005/8/layout/process4"/>
    <dgm:cxn modelId="{F6644258-81A3-47DC-ADCD-E668412070FF}" type="presOf" srcId="{13D9006A-9664-4BFC-8DDC-37B4FDEE66FF}" destId="{FB5A35FD-EF89-4FDC-A5F6-960D6972FBC2}" srcOrd="0" destOrd="0" presId="urn:microsoft.com/office/officeart/2005/8/layout/process4"/>
    <dgm:cxn modelId="{1DB0F48D-65FC-4E24-BF1C-E9B66D5AF74C}" type="presOf" srcId="{5CCD9555-A16A-4CD0-9ABD-5F1F0FB9772B}" destId="{319C2F89-BDE6-456A-8A34-CE98422FC0C4}" srcOrd="0" destOrd="0" presId="urn:microsoft.com/office/officeart/2005/8/layout/process4"/>
    <dgm:cxn modelId="{E3DC5893-6CD9-415B-92C3-25FFB3267765}" type="presOf" srcId="{D9D6100D-EF40-47C6-B2F6-8BA36123B8F7}" destId="{F2EFF21A-D78C-4DF6-B59A-6E60D54FD8A9}" srcOrd="0" destOrd="0" presId="urn:microsoft.com/office/officeart/2005/8/layout/process4"/>
    <dgm:cxn modelId="{9DA8429E-9353-4E8D-BECB-6D13283B1076}" srcId="{5CCD9555-A16A-4CD0-9ABD-5F1F0FB9772B}" destId="{13D9006A-9664-4BFC-8DDC-37B4FDEE66FF}" srcOrd="1" destOrd="0" parTransId="{ADA065F1-9C94-4988-92A3-06BCFFA80512}" sibTransId="{0501DD8C-7304-43DF-989E-224DF9E21226}"/>
    <dgm:cxn modelId="{1E9CF3A8-F848-4CBD-AA03-6149D6D60386}" srcId="{11DFF129-C4CD-4D91-9E75-38766A1C7D14}" destId="{5825B7DB-4639-4EF9-B5BF-0884DFACDC1D}" srcOrd="0" destOrd="0" parTransId="{2F7A6587-26B1-4842-910B-5C5D1EB99EDF}" sibTransId="{2E22EF8A-C6E4-4BF5-9CD0-D9879E700036}"/>
    <dgm:cxn modelId="{6BE53FAB-099C-450E-B205-03D2828BA9D1}" type="presOf" srcId="{0F6BA3AD-4420-4DA7-8500-56BFE335AF96}" destId="{72173EF3-BB34-487E-BB52-D1E535B9C337}" srcOrd="1" destOrd="0" presId="urn:microsoft.com/office/officeart/2005/8/layout/process4"/>
    <dgm:cxn modelId="{F9B7B4B5-7EF6-4559-8C81-0A6E9046518E}" type="presOf" srcId="{5257BD17-FC96-46CA-924A-3E2DE39E7DD9}" destId="{777BCC6C-AF58-436E-A152-6D959CD29C7B}" srcOrd="0" destOrd="0" presId="urn:microsoft.com/office/officeart/2005/8/layout/process4"/>
    <dgm:cxn modelId="{454479CA-C1BC-43B9-B3A7-5335FABF00B4}" type="presOf" srcId="{0F6BA3AD-4420-4DA7-8500-56BFE335AF96}" destId="{143762E5-01E7-4A87-9CA8-493B8DB8026F}" srcOrd="0" destOrd="0" presId="urn:microsoft.com/office/officeart/2005/8/layout/process4"/>
    <dgm:cxn modelId="{AB7CCACD-16C5-45DE-932F-C95B61EEC94E}" srcId="{5CCD9555-A16A-4CD0-9ABD-5F1F0FB9772B}" destId="{11DFF129-C4CD-4D91-9E75-38766A1C7D14}" srcOrd="0" destOrd="0" parTransId="{0643AF03-AC73-43A2-B9D5-95ED1FEDD2CD}" sibTransId="{985A1CB8-DDB3-477A-B075-81EF89045094}"/>
    <dgm:cxn modelId="{D33434CE-1B4D-4B12-9C9A-BA9A49FC7D66}" srcId="{5CCD9555-A16A-4CD0-9ABD-5F1F0FB9772B}" destId="{0F6BA3AD-4420-4DA7-8500-56BFE335AF96}" srcOrd="2" destOrd="0" parTransId="{70691097-B347-47E4-AE5D-9C3544295A43}" sibTransId="{95AC289A-CAA6-4BC1-8F7A-B28CE970AFF2}"/>
    <dgm:cxn modelId="{E5ABBAD2-0DE3-4DBF-B5F3-3D07542A0A52}" srcId="{0F6BA3AD-4420-4DA7-8500-56BFE335AF96}" destId="{D9D6100D-EF40-47C6-B2F6-8BA36123B8F7}" srcOrd="0" destOrd="0" parTransId="{46C49931-ED80-464D-9D5E-28F0CA38FA20}" sibTransId="{8AE7F41B-6DD8-42EB-B115-9B1B267FC0D2}"/>
    <dgm:cxn modelId="{83BCEABD-E66F-43D3-9739-7FBDFB5F2347}" type="presParOf" srcId="{319C2F89-BDE6-456A-8A34-CE98422FC0C4}" destId="{E8DE327C-F419-435C-AC1E-A9B01875FD00}" srcOrd="0" destOrd="0" presId="urn:microsoft.com/office/officeart/2005/8/layout/process4"/>
    <dgm:cxn modelId="{234777BA-5CD5-42F6-8AA0-EB9821673B63}" type="presParOf" srcId="{E8DE327C-F419-435C-AC1E-A9B01875FD00}" destId="{143762E5-01E7-4A87-9CA8-493B8DB8026F}" srcOrd="0" destOrd="0" presId="urn:microsoft.com/office/officeart/2005/8/layout/process4"/>
    <dgm:cxn modelId="{293A3DD5-8F5F-4777-AB72-3609F84640B0}" type="presParOf" srcId="{E8DE327C-F419-435C-AC1E-A9B01875FD00}" destId="{72173EF3-BB34-487E-BB52-D1E535B9C337}" srcOrd="1" destOrd="0" presId="urn:microsoft.com/office/officeart/2005/8/layout/process4"/>
    <dgm:cxn modelId="{528EEE0D-C022-42B2-A681-5F83FD4E1C8B}" type="presParOf" srcId="{E8DE327C-F419-435C-AC1E-A9B01875FD00}" destId="{F8820AD2-868F-4386-BEB6-60EC370D2868}" srcOrd="2" destOrd="0" presId="urn:microsoft.com/office/officeart/2005/8/layout/process4"/>
    <dgm:cxn modelId="{92FF6999-902C-45C8-A1BC-B46913B3B9FC}" type="presParOf" srcId="{F8820AD2-868F-4386-BEB6-60EC370D2868}" destId="{F2EFF21A-D78C-4DF6-B59A-6E60D54FD8A9}" srcOrd="0" destOrd="0" presId="urn:microsoft.com/office/officeart/2005/8/layout/process4"/>
    <dgm:cxn modelId="{FC43CFE0-F368-4F80-8A5A-905C5230BD94}" type="presParOf" srcId="{319C2F89-BDE6-456A-8A34-CE98422FC0C4}" destId="{B1F01AFF-4C5F-4C75-8575-ADC8D5026834}" srcOrd="1" destOrd="0" presId="urn:microsoft.com/office/officeart/2005/8/layout/process4"/>
    <dgm:cxn modelId="{54335282-A7A1-4602-811F-BAA8E946FDAD}" type="presParOf" srcId="{319C2F89-BDE6-456A-8A34-CE98422FC0C4}" destId="{5864931E-F92E-422E-9FD6-C86EAAA7AD40}" srcOrd="2" destOrd="0" presId="urn:microsoft.com/office/officeart/2005/8/layout/process4"/>
    <dgm:cxn modelId="{0CF54CF9-E849-4535-BE47-89970C7B7E23}" type="presParOf" srcId="{5864931E-F92E-422E-9FD6-C86EAAA7AD40}" destId="{FB5A35FD-EF89-4FDC-A5F6-960D6972FBC2}" srcOrd="0" destOrd="0" presId="urn:microsoft.com/office/officeart/2005/8/layout/process4"/>
    <dgm:cxn modelId="{FF39A8DA-FD32-4A5B-A92D-C2F28DDB3ADF}" type="presParOf" srcId="{5864931E-F92E-422E-9FD6-C86EAAA7AD40}" destId="{F32A65F7-014D-4357-8B45-2D4EACE17E8A}" srcOrd="1" destOrd="0" presId="urn:microsoft.com/office/officeart/2005/8/layout/process4"/>
    <dgm:cxn modelId="{37E7E2F4-4D8B-49E4-A9B3-49132DDAC15D}" type="presParOf" srcId="{5864931E-F92E-422E-9FD6-C86EAAA7AD40}" destId="{887126FA-0CF5-4104-B58F-AF481C4CC2B6}" srcOrd="2" destOrd="0" presId="urn:microsoft.com/office/officeart/2005/8/layout/process4"/>
    <dgm:cxn modelId="{EFE37F55-9663-4A91-A15B-A75FE8EB7820}" type="presParOf" srcId="{887126FA-0CF5-4104-B58F-AF481C4CC2B6}" destId="{777BCC6C-AF58-436E-A152-6D959CD29C7B}" srcOrd="0" destOrd="0" presId="urn:microsoft.com/office/officeart/2005/8/layout/process4"/>
    <dgm:cxn modelId="{EDD1D9AE-DB2B-4878-9228-010885A0E64A}" type="presParOf" srcId="{319C2F89-BDE6-456A-8A34-CE98422FC0C4}" destId="{2B7A20F9-33A7-4723-BA12-6C964E298CCF}" srcOrd="3" destOrd="0" presId="urn:microsoft.com/office/officeart/2005/8/layout/process4"/>
    <dgm:cxn modelId="{B5611013-A112-4E89-93D4-3BE56091C468}" type="presParOf" srcId="{319C2F89-BDE6-456A-8A34-CE98422FC0C4}" destId="{681CF6EE-9C96-4314-9283-849595D4CB7D}" srcOrd="4" destOrd="0" presId="urn:microsoft.com/office/officeart/2005/8/layout/process4"/>
    <dgm:cxn modelId="{9A3AC5FB-3958-4FA9-9DE2-569E72417CEC}" type="presParOf" srcId="{681CF6EE-9C96-4314-9283-849595D4CB7D}" destId="{D9E8913E-CEF0-45A8-8F65-E67F43C8A626}" srcOrd="0" destOrd="0" presId="urn:microsoft.com/office/officeart/2005/8/layout/process4"/>
    <dgm:cxn modelId="{AA852D07-519C-4DCE-A852-C8EFE931E386}" type="presParOf" srcId="{681CF6EE-9C96-4314-9283-849595D4CB7D}" destId="{E1C25DCD-2ABC-480E-A125-DCBD2948ED98}" srcOrd="1" destOrd="0" presId="urn:microsoft.com/office/officeart/2005/8/layout/process4"/>
    <dgm:cxn modelId="{F643660E-D438-4287-8C56-70FED3EA1635}" type="presParOf" srcId="{681CF6EE-9C96-4314-9283-849595D4CB7D}" destId="{5F236A92-4E89-4962-AB9E-E73DE62A41B4}" srcOrd="2" destOrd="0" presId="urn:microsoft.com/office/officeart/2005/8/layout/process4"/>
    <dgm:cxn modelId="{79FA32C8-4A3C-4CFF-B8F9-3BAFC014FEC9}" type="presParOf" srcId="{5F236A92-4E89-4962-AB9E-E73DE62A41B4}" destId="{400498E7-D7F1-4EDE-9243-679A24AEAA9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ABEDF-BA89-4799-B0A9-9F54E8B6BF78}">
      <dsp:nvSpPr>
        <dsp:cNvPr id="0" name=""/>
        <dsp:cNvSpPr/>
      </dsp:nvSpPr>
      <dsp:spPr>
        <a:xfrm>
          <a:off x="0" y="633575"/>
          <a:ext cx="3347030" cy="836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it-IT" sz="2200" b="1" kern="1200" dirty="0"/>
            <a:t>Entrate vincolate/destinate agli investimenti</a:t>
          </a:r>
        </a:p>
      </dsp:txBody>
      <dsp:txXfrm>
        <a:off x="24508" y="658083"/>
        <a:ext cx="3298014" cy="787741"/>
      </dsp:txXfrm>
    </dsp:sp>
    <dsp:sp modelId="{9D221BFF-3855-4381-80BC-0C29B98F1C95}">
      <dsp:nvSpPr>
        <dsp:cNvPr id="0" name=""/>
        <dsp:cNvSpPr/>
      </dsp:nvSpPr>
      <dsp:spPr>
        <a:xfrm rot="5394111">
          <a:off x="1604346" y="1537368"/>
          <a:ext cx="140251" cy="14643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9B2C8E-8C77-4845-BA66-37BCB9FB6FDC}">
      <dsp:nvSpPr>
        <dsp:cNvPr id="0" name=""/>
        <dsp:cNvSpPr/>
      </dsp:nvSpPr>
      <dsp:spPr>
        <a:xfrm>
          <a:off x="240222" y="1750836"/>
          <a:ext cx="2870413" cy="83675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b="1" kern="1200" dirty="0"/>
            <a:t>Accertate e imputate </a:t>
          </a:r>
          <a:br>
            <a:rPr lang="it-IT" sz="1600" b="1" kern="1200" dirty="0"/>
          </a:br>
          <a:r>
            <a:rPr lang="it-IT" sz="1600" b="1" kern="1200" dirty="0"/>
            <a:t>nell’anno X</a:t>
          </a:r>
        </a:p>
      </dsp:txBody>
      <dsp:txXfrm>
        <a:off x="264730" y="1775344"/>
        <a:ext cx="2821397" cy="787741"/>
      </dsp:txXfrm>
    </dsp:sp>
    <dsp:sp modelId="{1B7EBA66-369B-4907-AD05-2C6A2106DFAA}">
      <dsp:nvSpPr>
        <dsp:cNvPr id="0" name=""/>
        <dsp:cNvSpPr/>
      </dsp:nvSpPr>
      <dsp:spPr>
        <a:xfrm rot="5400000">
          <a:off x="1602213" y="2660810"/>
          <a:ext cx="146432" cy="14643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7B257C-F771-48A0-B028-A49BF5F84059}">
      <dsp:nvSpPr>
        <dsp:cNvPr id="0" name=""/>
        <dsp:cNvSpPr/>
      </dsp:nvSpPr>
      <dsp:spPr>
        <a:xfrm>
          <a:off x="1913" y="2880459"/>
          <a:ext cx="3347030" cy="83675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b="1" kern="1200" dirty="0"/>
            <a:t>Accantonate al </a:t>
          </a:r>
          <a:r>
            <a:rPr lang="it-IT" sz="1800" b="1" kern="1200" dirty="0" err="1"/>
            <a:t>fpv</a:t>
          </a:r>
          <a:r>
            <a:rPr lang="it-IT" sz="1800" b="1" kern="1200" dirty="0"/>
            <a:t> </a:t>
          </a:r>
        </a:p>
      </dsp:txBody>
      <dsp:txXfrm>
        <a:off x="26421" y="2904967"/>
        <a:ext cx="3298014" cy="787741"/>
      </dsp:txXfrm>
    </dsp:sp>
    <dsp:sp modelId="{BE77709E-5F31-4D6F-B964-968DC83BBFAB}">
      <dsp:nvSpPr>
        <dsp:cNvPr id="0" name=""/>
        <dsp:cNvSpPr/>
      </dsp:nvSpPr>
      <dsp:spPr>
        <a:xfrm>
          <a:off x="3817529" y="621213"/>
          <a:ext cx="3347030" cy="836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it-IT" sz="2200" b="1" kern="1200" dirty="0"/>
            <a:t>Spesa finanziata con le entrate vincolate/destinate</a:t>
          </a:r>
        </a:p>
      </dsp:txBody>
      <dsp:txXfrm>
        <a:off x="3842037" y="645721"/>
        <a:ext cx="3298014" cy="787741"/>
      </dsp:txXfrm>
    </dsp:sp>
    <dsp:sp modelId="{3167B8D5-07D4-4AA6-8B28-B4DFED4CC121}">
      <dsp:nvSpPr>
        <dsp:cNvPr id="0" name=""/>
        <dsp:cNvSpPr/>
      </dsp:nvSpPr>
      <dsp:spPr>
        <a:xfrm rot="5400000">
          <a:off x="5417828" y="1531187"/>
          <a:ext cx="146432" cy="14643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45E5402-6D43-4510-BC3E-E2E16B0B33C3}">
      <dsp:nvSpPr>
        <dsp:cNvPr id="0" name=""/>
        <dsp:cNvSpPr/>
      </dsp:nvSpPr>
      <dsp:spPr>
        <a:xfrm>
          <a:off x="3947996" y="1750836"/>
          <a:ext cx="3086096" cy="83675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b="1" kern="1200" dirty="0"/>
            <a:t>Imputata secondo esigibilità negli esercizi x, x+1, x+2, …</a:t>
          </a:r>
        </a:p>
      </dsp:txBody>
      <dsp:txXfrm>
        <a:off x="3972504" y="1775344"/>
        <a:ext cx="3037080" cy="787741"/>
      </dsp:txXfrm>
    </dsp:sp>
    <dsp:sp modelId="{6DFC6EA6-EEC3-44D9-95E7-CA96B0548CDB}">
      <dsp:nvSpPr>
        <dsp:cNvPr id="0" name=""/>
        <dsp:cNvSpPr/>
      </dsp:nvSpPr>
      <dsp:spPr>
        <a:xfrm rot="5400000">
          <a:off x="5417828" y="2660810"/>
          <a:ext cx="146432" cy="14643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E8BCD4-5EE0-49C2-AD81-8ED6C3ED5299}">
      <dsp:nvSpPr>
        <dsp:cNvPr id="0" name=""/>
        <dsp:cNvSpPr/>
      </dsp:nvSpPr>
      <dsp:spPr>
        <a:xfrm>
          <a:off x="3817529" y="2880459"/>
          <a:ext cx="3347030" cy="83675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b="1" kern="1200" dirty="0"/>
            <a:t>Coperte con il </a:t>
          </a:r>
          <a:r>
            <a:rPr lang="it-IT" sz="1800" b="1" kern="1200" dirty="0" err="1"/>
            <a:t>fpv</a:t>
          </a:r>
          <a:endParaRPr lang="it-IT" sz="1800" b="1" kern="1200" dirty="0"/>
        </a:p>
      </dsp:txBody>
      <dsp:txXfrm>
        <a:off x="3842037" y="2904967"/>
        <a:ext cx="3298014" cy="7877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7CC6E-3ECC-4F8C-9469-A6BA2E7EB332}">
      <dsp:nvSpPr>
        <dsp:cNvPr id="0" name=""/>
        <dsp:cNvSpPr/>
      </dsp:nvSpPr>
      <dsp:spPr>
        <a:xfrm>
          <a:off x="2524029" y="1631793"/>
          <a:ext cx="2328100" cy="2328100"/>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dirty="0"/>
            <a:t>FONDO PLURIENNALE VINCOLATO</a:t>
          </a:r>
        </a:p>
      </dsp:txBody>
      <dsp:txXfrm>
        <a:off x="2864971" y="1972735"/>
        <a:ext cx="1646216" cy="1646216"/>
      </dsp:txXfrm>
    </dsp:sp>
    <dsp:sp modelId="{E9C7567F-9E8F-49ED-977F-BA8B8767D91D}">
      <dsp:nvSpPr>
        <dsp:cNvPr id="0" name=""/>
        <dsp:cNvSpPr/>
      </dsp:nvSpPr>
      <dsp:spPr>
        <a:xfrm rot="12900000">
          <a:off x="937586" y="1195390"/>
          <a:ext cx="1877207" cy="663508"/>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646E5F1-DFD4-4E8B-9D14-7498789BC680}">
      <dsp:nvSpPr>
        <dsp:cNvPr id="0" name=""/>
        <dsp:cNvSpPr/>
      </dsp:nvSpPr>
      <dsp:spPr>
        <a:xfrm>
          <a:off x="1483" y="104105"/>
          <a:ext cx="2211695" cy="1769356"/>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it-IT" sz="2300" kern="1200" dirty="0"/>
            <a:t>Accertamento di entrata vincolata imputata all’esercizio</a:t>
          </a:r>
        </a:p>
      </dsp:txBody>
      <dsp:txXfrm>
        <a:off x="53306" y="155928"/>
        <a:ext cx="2108049" cy="1665710"/>
      </dsp:txXfrm>
    </dsp:sp>
    <dsp:sp modelId="{226A5323-19DB-4121-AFAC-61D737055979}">
      <dsp:nvSpPr>
        <dsp:cNvPr id="0" name=""/>
        <dsp:cNvSpPr/>
      </dsp:nvSpPr>
      <dsp:spPr>
        <a:xfrm rot="19500000">
          <a:off x="4561366" y="1195390"/>
          <a:ext cx="1877207" cy="663508"/>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A653A5E-D24A-40DC-A4DB-DB66B9E67F89}">
      <dsp:nvSpPr>
        <dsp:cNvPr id="0" name=""/>
        <dsp:cNvSpPr/>
      </dsp:nvSpPr>
      <dsp:spPr>
        <a:xfrm>
          <a:off x="5162981" y="104105"/>
          <a:ext cx="2211695" cy="1769356"/>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it-IT" sz="2300" kern="1200" dirty="0"/>
            <a:t>Esigibilità della correlata spesa negli esercizi successivi</a:t>
          </a:r>
        </a:p>
      </dsp:txBody>
      <dsp:txXfrm>
        <a:off x="5214804" y="155928"/>
        <a:ext cx="2108049" cy="16657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555C7E-89D5-4E81-9A1B-84973DE7BE65}">
      <dsp:nvSpPr>
        <dsp:cNvPr id="0" name=""/>
        <dsp:cNvSpPr/>
      </dsp:nvSpPr>
      <dsp:spPr>
        <a:xfrm>
          <a:off x="7942" y="1608362"/>
          <a:ext cx="1797648" cy="847275"/>
        </a:xfrm>
        <a:prstGeom prst="roundRect">
          <a:avLst>
            <a:gd name="adj" fmla="val 10000"/>
          </a:avLst>
        </a:prstGeom>
        <a:solidFill>
          <a:schemeClr val="dk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b="1" kern="1200" dirty="0"/>
            <a:t>PRENOTAZIONE </a:t>
          </a:r>
          <a:r>
            <a:rPr lang="it-IT" sz="1800" b="1" kern="1200" dirty="0" err="1"/>
            <a:t>DI</a:t>
          </a:r>
          <a:br>
            <a:rPr lang="it-IT" sz="1800" b="1" kern="1200" dirty="0"/>
          </a:br>
          <a:r>
            <a:rPr lang="it-IT" sz="1800" b="1" kern="1200" dirty="0"/>
            <a:t> IMPEGNO</a:t>
          </a:r>
        </a:p>
      </dsp:txBody>
      <dsp:txXfrm>
        <a:off x="32758" y="1633178"/>
        <a:ext cx="1748016" cy="797643"/>
      </dsp:txXfrm>
    </dsp:sp>
    <dsp:sp modelId="{810FDD9E-EE1E-4001-B234-95371DF352FB}">
      <dsp:nvSpPr>
        <dsp:cNvPr id="0" name=""/>
        <dsp:cNvSpPr/>
      </dsp:nvSpPr>
      <dsp:spPr>
        <a:xfrm rot="17231586">
          <a:off x="1366239" y="1425946"/>
          <a:ext cx="1247435" cy="20414"/>
        </a:xfrm>
        <a:custGeom>
          <a:avLst/>
          <a:gdLst/>
          <a:ahLst/>
          <a:cxnLst/>
          <a:rect l="0" t="0" r="0" b="0"/>
          <a:pathLst>
            <a:path>
              <a:moveTo>
                <a:pt x="0" y="10207"/>
              </a:moveTo>
              <a:lnTo>
                <a:pt x="1247435" y="10207"/>
              </a:lnTo>
            </a:path>
          </a:pathLst>
        </a:custGeom>
        <a:noFill/>
        <a:ln w="25400" cap="flat" cmpd="sng" algn="ctr">
          <a:solidFill>
            <a:schemeClr val="dk2">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it-IT" sz="1800" kern="1200">
            <a:solidFill>
              <a:schemeClr val="tx1"/>
            </a:solidFill>
          </a:endParaRPr>
        </a:p>
      </dsp:txBody>
      <dsp:txXfrm>
        <a:off x="1958771" y="1404967"/>
        <a:ext cx="62371" cy="62371"/>
      </dsp:txXfrm>
    </dsp:sp>
    <dsp:sp modelId="{6C9B4DBF-8012-4023-85BC-C4A270B874E8}">
      <dsp:nvSpPr>
        <dsp:cNvPr id="0" name=""/>
        <dsp:cNvSpPr/>
      </dsp:nvSpPr>
      <dsp:spPr>
        <a:xfrm>
          <a:off x="2174324" y="163803"/>
          <a:ext cx="2180375" cy="1353006"/>
        </a:xfrm>
        <a:prstGeom prst="roundRect">
          <a:avLst>
            <a:gd name="adj" fmla="val 10000"/>
          </a:avLst>
        </a:prstGeom>
        <a:solidFill>
          <a:schemeClr val="dk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t>Al 31/12:</a:t>
          </a:r>
        </a:p>
        <a:p>
          <a:pPr marL="0" lvl="0" indent="0" algn="ctr" defTabSz="800100">
            <a:lnSpc>
              <a:spcPct val="90000"/>
            </a:lnSpc>
            <a:spcBef>
              <a:spcPct val="0"/>
            </a:spcBef>
            <a:spcAft>
              <a:spcPct val="35000"/>
            </a:spcAft>
            <a:buNone/>
          </a:pPr>
          <a:r>
            <a:rPr lang="it-IT" sz="1800" kern="1200" dirty="0"/>
            <a:t>Perfezionamento obbligazione giuridica </a:t>
          </a:r>
          <a:r>
            <a:rPr lang="it-IT" sz="1800" b="1" kern="1200" dirty="0"/>
            <a:t>avvenuto</a:t>
          </a:r>
        </a:p>
      </dsp:txBody>
      <dsp:txXfrm>
        <a:off x="2213952" y="203431"/>
        <a:ext cx="2101119" cy="1273750"/>
      </dsp:txXfrm>
    </dsp:sp>
    <dsp:sp modelId="{69ED6D5C-0254-4081-80F1-FE63EB7CFEC0}">
      <dsp:nvSpPr>
        <dsp:cNvPr id="0" name=""/>
        <dsp:cNvSpPr/>
      </dsp:nvSpPr>
      <dsp:spPr>
        <a:xfrm rot="2865893">
          <a:off x="4246897" y="1073569"/>
          <a:ext cx="657677" cy="20414"/>
        </a:xfrm>
        <a:custGeom>
          <a:avLst/>
          <a:gdLst/>
          <a:ahLst/>
          <a:cxnLst/>
          <a:rect l="0" t="0" r="0" b="0"/>
          <a:pathLst>
            <a:path>
              <a:moveTo>
                <a:pt x="0" y="10207"/>
              </a:moveTo>
              <a:lnTo>
                <a:pt x="657677" y="10207"/>
              </a:lnTo>
            </a:path>
          </a:pathLst>
        </a:custGeom>
        <a:noFill/>
        <a:ln w="25400" cap="flat" cmpd="sng" algn="ctr">
          <a:solidFill>
            <a:schemeClr val="dk2">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it-IT" sz="1800" kern="1200">
            <a:solidFill>
              <a:schemeClr val="tx1"/>
            </a:solidFill>
          </a:endParaRPr>
        </a:p>
      </dsp:txBody>
      <dsp:txXfrm>
        <a:off x="4559294" y="1067335"/>
        <a:ext cx="32883" cy="32883"/>
      </dsp:txXfrm>
    </dsp:sp>
    <dsp:sp modelId="{DA2F86D8-0F51-4491-80E5-2321D99FF0DC}">
      <dsp:nvSpPr>
        <dsp:cNvPr id="0" name=""/>
        <dsp:cNvSpPr/>
      </dsp:nvSpPr>
      <dsp:spPr>
        <a:xfrm>
          <a:off x="4796773" y="915192"/>
          <a:ext cx="1455307" cy="824109"/>
        </a:xfrm>
        <a:prstGeom prst="roundRect">
          <a:avLst>
            <a:gd name="adj" fmla="val 10000"/>
          </a:avLst>
        </a:prstGeom>
        <a:solidFill>
          <a:schemeClr val="dk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a:t>Registrazione impegno</a:t>
          </a:r>
          <a:endParaRPr lang="it-IT" sz="1800" kern="1200" dirty="0"/>
        </a:p>
      </dsp:txBody>
      <dsp:txXfrm>
        <a:off x="4820910" y="939329"/>
        <a:ext cx="1407033" cy="775835"/>
      </dsp:txXfrm>
    </dsp:sp>
    <dsp:sp modelId="{85BE648B-5A64-44C9-B356-91CB3534B88E}">
      <dsp:nvSpPr>
        <dsp:cNvPr id="0" name=""/>
        <dsp:cNvSpPr/>
      </dsp:nvSpPr>
      <dsp:spPr>
        <a:xfrm>
          <a:off x="6252081" y="1317039"/>
          <a:ext cx="295392" cy="20414"/>
        </a:xfrm>
        <a:custGeom>
          <a:avLst/>
          <a:gdLst/>
          <a:ahLst/>
          <a:cxnLst/>
          <a:rect l="0" t="0" r="0" b="0"/>
          <a:pathLst>
            <a:path>
              <a:moveTo>
                <a:pt x="0" y="10207"/>
              </a:moveTo>
              <a:lnTo>
                <a:pt x="295392" y="10207"/>
              </a:lnTo>
            </a:path>
          </a:pathLst>
        </a:custGeom>
        <a:noFill/>
        <a:ln w="25400" cap="flat" cmpd="sng" algn="ctr">
          <a:solidFill>
            <a:schemeClr val="dk2">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it-IT" sz="1800" kern="1200">
            <a:solidFill>
              <a:schemeClr val="tx1"/>
            </a:solidFill>
          </a:endParaRPr>
        </a:p>
      </dsp:txBody>
      <dsp:txXfrm>
        <a:off x="6392392" y="1319862"/>
        <a:ext cx="14769" cy="14769"/>
      </dsp:txXfrm>
    </dsp:sp>
    <dsp:sp modelId="{C33874CF-8A92-4DE7-9167-826125309792}">
      <dsp:nvSpPr>
        <dsp:cNvPr id="0" name=""/>
        <dsp:cNvSpPr/>
      </dsp:nvSpPr>
      <dsp:spPr>
        <a:xfrm>
          <a:off x="6547473" y="923357"/>
          <a:ext cx="1360598" cy="807779"/>
        </a:xfrm>
        <a:prstGeom prst="roundRect">
          <a:avLst>
            <a:gd name="adj" fmla="val 10000"/>
          </a:avLst>
        </a:prstGeom>
        <a:solidFill>
          <a:schemeClr val="dk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t>Imputazione secondo esigibilità</a:t>
          </a:r>
        </a:p>
      </dsp:txBody>
      <dsp:txXfrm>
        <a:off x="6571132" y="947016"/>
        <a:ext cx="1313280" cy="760461"/>
      </dsp:txXfrm>
    </dsp:sp>
    <dsp:sp modelId="{B6A24197-2AE3-4F4C-B829-ACFF7061A6F5}">
      <dsp:nvSpPr>
        <dsp:cNvPr id="0" name=""/>
        <dsp:cNvSpPr/>
      </dsp:nvSpPr>
      <dsp:spPr>
        <a:xfrm rot="4443239">
          <a:off x="1357437" y="2615929"/>
          <a:ext cx="1235826" cy="20414"/>
        </a:xfrm>
        <a:custGeom>
          <a:avLst/>
          <a:gdLst/>
          <a:ahLst/>
          <a:cxnLst/>
          <a:rect l="0" t="0" r="0" b="0"/>
          <a:pathLst>
            <a:path>
              <a:moveTo>
                <a:pt x="0" y="10207"/>
              </a:moveTo>
              <a:lnTo>
                <a:pt x="1235826" y="10207"/>
              </a:lnTo>
            </a:path>
          </a:pathLst>
        </a:custGeom>
        <a:noFill/>
        <a:ln w="25400" cap="flat" cmpd="sng" algn="ctr">
          <a:solidFill>
            <a:schemeClr val="dk2">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it-IT" sz="1800" kern="1200">
            <a:solidFill>
              <a:schemeClr val="tx1"/>
            </a:solidFill>
          </a:endParaRPr>
        </a:p>
      </dsp:txBody>
      <dsp:txXfrm>
        <a:off x="1944455" y="2595240"/>
        <a:ext cx="61791" cy="61791"/>
      </dsp:txXfrm>
    </dsp:sp>
    <dsp:sp modelId="{FE138C20-8626-4F33-B802-5D24CAD764E2}">
      <dsp:nvSpPr>
        <dsp:cNvPr id="0" name=""/>
        <dsp:cNvSpPr/>
      </dsp:nvSpPr>
      <dsp:spPr>
        <a:xfrm>
          <a:off x="2145111" y="2550088"/>
          <a:ext cx="2319802" cy="1340368"/>
        </a:xfrm>
        <a:prstGeom prst="roundRect">
          <a:avLst>
            <a:gd name="adj" fmla="val 10000"/>
          </a:avLst>
        </a:prstGeom>
        <a:solidFill>
          <a:schemeClr val="dk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rgbClr val="FFFF00"/>
              </a:solidFill>
            </a:rPr>
            <a:t>Al 31/12:</a:t>
          </a:r>
        </a:p>
        <a:p>
          <a:pPr marL="0" lvl="0" indent="0" algn="ctr" defTabSz="800100">
            <a:lnSpc>
              <a:spcPct val="90000"/>
            </a:lnSpc>
            <a:spcBef>
              <a:spcPct val="0"/>
            </a:spcBef>
            <a:spcAft>
              <a:spcPct val="35000"/>
            </a:spcAft>
            <a:buNone/>
          </a:pPr>
          <a:r>
            <a:rPr lang="it-IT" sz="1800" kern="1200" dirty="0">
              <a:solidFill>
                <a:srgbClr val="FFFF00"/>
              </a:solidFill>
            </a:rPr>
            <a:t>Perfezionamento obbligazione giuridica </a:t>
          </a:r>
          <a:br>
            <a:rPr lang="it-IT" sz="1800" kern="1200" dirty="0">
              <a:solidFill>
                <a:srgbClr val="FFFF00"/>
              </a:solidFill>
            </a:rPr>
          </a:br>
          <a:r>
            <a:rPr lang="it-IT" sz="1800" b="1" kern="1200" dirty="0">
              <a:solidFill>
                <a:srgbClr val="FFFF00"/>
              </a:solidFill>
            </a:rPr>
            <a:t>non avvenuto</a:t>
          </a:r>
        </a:p>
      </dsp:txBody>
      <dsp:txXfrm>
        <a:off x="2184369" y="2589346"/>
        <a:ext cx="2241286" cy="1261852"/>
      </dsp:txXfrm>
    </dsp:sp>
    <dsp:sp modelId="{35C1E416-9579-49CF-A05B-212AFC761BC0}">
      <dsp:nvSpPr>
        <dsp:cNvPr id="0" name=""/>
        <dsp:cNvSpPr/>
      </dsp:nvSpPr>
      <dsp:spPr>
        <a:xfrm rot="18589519">
          <a:off x="4353209" y="2971465"/>
          <a:ext cx="621354" cy="20414"/>
        </a:xfrm>
        <a:custGeom>
          <a:avLst/>
          <a:gdLst/>
          <a:ahLst/>
          <a:cxnLst/>
          <a:rect l="0" t="0" r="0" b="0"/>
          <a:pathLst>
            <a:path>
              <a:moveTo>
                <a:pt x="0" y="10207"/>
              </a:moveTo>
              <a:lnTo>
                <a:pt x="621354" y="10207"/>
              </a:lnTo>
            </a:path>
          </a:pathLst>
        </a:custGeom>
        <a:noFill/>
        <a:ln w="25400" cap="flat" cmpd="sng" algn="ctr">
          <a:solidFill>
            <a:schemeClr val="dk2">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it-IT" sz="1800" kern="1200">
            <a:solidFill>
              <a:schemeClr val="tx1"/>
            </a:solidFill>
          </a:endParaRPr>
        </a:p>
      </dsp:txBody>
      <dsp:txXfrm>
        <a:off x="4648353" y="2966138"/>
        <a:ext cx="31067" cy="31067"/>
      </dsp:txXfrm>
    </dsp:sp>
    <dsp:sp modelId="{5F9971B9-1CB0-4695-9DE1-32948EB2DC9B}">
      <dsp:nvSpPr>
        <dsp:cNvPr id="0" name=""/>
        <dsp:cNvSpPr/>
      </dsp:nvSpPr>
      <dsp:spPr>
        <a:xfrm>
          <a:off x="4862860" y="2366743"/>
          <a:ext cx="1375734" cy="752658"/>
        </a:xfrm>
        <a:prstGeom prst="roundRect">
          <a:avLst>
            <a:gd name="adj" fmla="val 10000"/>
          </a:avLst>
        </a:prstGeom>
        <a:solidFill>
          <a:schemeClr val="dk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rgbClr val="FFFF00"/>
              </a:solidFill>
            </a:rPr>
            <a:t>Prenotazione  cancellata</a:t>
          </a:r>
        </a:p>
      </dsp:txBody>
      <dsp:txXfrm>
        <a:off x="4884905" y="2388788"/>
        <a:ext cx="1331644" cy="708568"/>
      </dsp:txXfrm>
    </dsp:sp>
    <dsp:sp modelId="{375F5059-F2B5-48C3-B632-CB99D1F262FA}">
      <dsp:nvSpPr>
        <dsp:cNvPr id="0" name=""/>
        <dsp:cNvSpPr/>
      </dsp:nvSpPr>
      <dsp:spPr>
        <a:xfrm>
          <a:off x="6238594" y="2732864"/>
          <a:ext cx="368733" cy="20414"/>
        </a:xfrm>
        <a:custGeom>
          <a:avLst/>
          <a:gdLst/>
          <a:ahLst/>
          <a:cxnLst/>
          <a:rect l="0" t="0" r="0" b="0"/>
          <a:pathLst>
            <a:path>
              <a:moveTo>
                <a:pt x="0" y="10207"/>
              </a:moveTo>
              <a:lnTo>
                <a:pt x="368733" y="10207"/>
              </a:lnTo>
            </a:path>
          </a:pathLst>
        </a:custGeom>
        <a:noFill/>
        <a:ln w="25400" cap="flat" cmpd="sng" algn="ctr">
          <a:solidFill>
            <a:schemeClr val="dk2">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it-IT" sz="1800" kern="1200">
            <a:solidFill>
              <a:schemeClr val="tx1"/>
            </a:solidFill>
          </a:endParaRPr>
        </a:p>
      </dsp:txBody>
      <dsp:txXfrm>
        <a:off x="6413743" y="2733853"/>
        <a:ext cx="18436" cy="18436"/>
      </dsp:txXfrm>
    </dsp:sp>
    <dsp:sp modelId="{755B2D21-8EBE-406E-BA77-78EC05590CC8}">
      <dsp:nvSpPr>
        <dsp:cNvPr id="0" name=""/>
        <dsp:cNvSpPr/>
      </dsp:nvSpPr>
      <dsp:spPr>
        <a:xfrm>
          <a:off x="6607328" y="2384034"/>
          <a:ext cx="1404265" cy="718075"/>
        </a:xfrm>
        <a:prstGeom prst="roundRect">
          <a:avLst>
            <a:gd name="adj" fmla="val 10000"/>
          </a:avLst>
        </a:prstGeom>
        <a:solidFill>
          <a:schemeClr val="dk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rgbClr val="FFFF00"/>
              </a:solidFill>
            </a:rPr>
            <a:t>Economia di bilancio</a:t>
          </a:r>
        </a:p>
      </dsp:txBody>
      <dsp:txXfrm>
        <a:off x="6628360" y="2405066"/>
        <a:ext cx="1362201" cy="6760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1EDB4-3DF0-4BD8-A8C8-DD8B5E0AFD26}">
      <dsp:nvSpPr>
        <dsp:cNvPr id="0" name=""/>
        <dsp:cNvSpPr/>
      </dsp:nvSpPr>
      <dsp:spPr>
        <a:xfrm rot="5400000">
          <a:off x="-178051" y="182724"/>
          <a:ext cx="1187009" cy="830906"/>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latin typeface="Arial" pitchFamily="34" charset="0"/>
              <a:cs typeface="Arial" pitchFamily="34" charset="0"/>
            </a:rPr>
            <a:t>1</a:t>
          </a:r>
        </a:p>
      </dsp:txBody>
      <dsp:txXfrm rot="-5400000">
        <a:off x="1" y="420125"/>
        <a:ext cx="830906" cy="356103"/>
      </dsp:txXfrm>
    </dsp:sp>
    <dsp:sp modelId="{3ECCBEB0-DF90-4868-858C-710AC652FAA9}">
      <dsp:nvSpPr>
        <dsp:cNvPr id="0" name=""/>
        <dsp:cNvSpPr/>
      </dsp:nvSpPr>
      <dsp:spPr>
        <a:xfrm rot="5400000">
          <a:off x="4001291" y="-3165711"/>
          <a:ext cx="771556" cy="711232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it-IT" sz="2400" b="0" kern="1200" dirty="0">
              <a:latin typeface="Arial" pitchFamily="34" charset="0"/>
              <a:cs typeface="Arial" pitchFamily="34" charset="0"/>
            </a:rPr>
            <a:t>Indicata nel DUP/DEFR</a:t>
          </a:r>
          <a:endParaRPr lang="it-IT" sz="2400" kern="1200" dirty="0">
            <a:latin typeface="Arial" pitchFamily="34" charset="0"/>
            <a:cs typeface="Arial" pitchFamily="34" charset="0"/>
          </a:endParaRPr>
        </a:p>
      </dsp:txBody>
      <dsp:txXfrm rot="-5400000">
        <a:off x="830906" y="42338"/>
        <a:ext cx="7074662" cy="696228"/>
      </dsp:txXfrm>
    </dsp:sp>
    <dsp:sp modelId="{6A2C69A8-3BF6-4C47-8B23-8F0E3F546E07}">
      <dsp:nvSpPr>
        <dsp:cNvPr id="0" name=""/>
        <dsp:cNvSpPr/>
      </dsp:nvSpPr>
      <dsp:spPr>
        <a:xfrm rot="5400000">
          <a:off x="-178051" y="1226015"/>
          <a:ext cx="1187009" cy="830906"/>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latin typeface="Arial" pitchFamily="34" charset="0"/>
              <a:cs typeface="Arial" pitchFamily="34" charset="0"/>
            </a:rPr>
            <a:t>2</a:t>
          </a:r>
        </a:p>
      </dsp:txBody>
      <dsp:txXfrm rot="-5400000">
        <a:off x="1" y="1463416"/>
        <a:ext cx="830906" cy="356103"/>
      </dsp:txXfrm>
    </dsp:sp>
    <dsp:sp modelId="{B2491B1C-168C-4002-BEE4-2AD09826B0D3}">
      <dsp:nvSpPr>
        <dsp:cNvPr id="0" name=""/>
        <dsp:cNvSpPr/>
      </dsp:nvSpPr>
      <dsp:spPr>
        <a:xfrm rot="5400000">
          <a:off x="4001291" y="-2122421"/>
          <a:ext cx="771556" cy="711232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it-IT" sz="2400" kern="1200" dirty="0">
              <a:latin typeface="Arial" pitchFamily="34" charset="0"/>
              <a:cs typeface="Arial" pitchFamily="34" charset="0"/>
            </a:rPr>
            <a:t>Inserita nel bilancio di previsione</a:t>
          </a:r>
        </a:p>
      </dsp:txBody>
      <dsp:txXfrm rot="-5400000">
        <a:off x="830906" y="1085628"/>
        <a:ext cx="7074662" cy="696228"/>
      </dsp:txXfrm>
    </dsp:sp>
    <dsp:sp modelId="{EB58563B-4DA3-4071-BD21-E3B8E571F163}">
      <dsp:nvSpPr>
        <dsp:cNvPr id="0" name=""/>
        <dsp:cNvSpPr/>
      </dsp:nvSpPr>
      <dsp:spPr>
        <a:xfrm rot="5400000">
          <a:off x="-178051" y="2269305"/>
          <a:ext cx="1187009" cy="830906"/>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latin typeface="Arial" pitchFamily="34" charset="0"/>
              <a:cs typeface="Arial" pitchFamily="34" charset="0"/>
            </a:rPr>
            <a:t>3</a:t>
          </a:r>
        </a:p>
      </dsp:txBody>
      <dsp:txXfrm rot="-5400000">
        <a:off x="1" y="2506706"/>
        <a:ext cx="830906" cy="356103"/>
      </dsp:txXfrm>
    </dsp:sp>
    <dsp:sp modelId="{0FD4D0A4-C5F6-42BB-B69A-2A1A0EC72993}">
      <dsp:nvSpPr>
        <dsp:cNvPr id="0" name=""/>
        <dsp:cNvSpPr/>
      </dsp:nvSpPr>
      <dsp:spPr>
        <a:xfrm rot="5400000">
          <a:off x="4001291" y="-1122353"/>
          <a:ext cx="771556" cy="711232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it-IT" sz="2400" kern="1200" dirty="0">
              <a:latin typeface="Arial" pitchFamily="34" charset="0"/>
              <a:cs typeface="Arial" pitchFamily="34" charset="0"/>
            </a:rPr>
            <a:t>Allocata tra la spesa per investimenti</a:t>
          </a:r>
        </a:p>
      </dsp:txBody>
      <dsp:txXfrm rot="-5400000">
        <a:off x="830906" y="2085696"/>
        <a:ext cx="7074662" cy="696228"/>
      </dsp:txXfrm>
    </dsp:sp>
    <dsp:sp modelId="{744336B6-256E-4625-B265-0E8EAA7FFEE1}">
      <dsp:nvSpPr>
        <dsp:cNvPr id="0" name=""/>
        <dsp:cNvSpPr/>
      </dsp:nvSpPr>
      <dsp:spPr>
        <a:xfrm rot="5400000">
          <a:off x="-178051" y="3410680"/>
          <a:ext cx="1187009" cy="830906"/>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latin typeface="Arial" pitchFamily="34" charset="0"/>
              <a:cs typeface="Arial" pitchFamily="34" charset="0"/>
            </a:rPr>
            <a:t>4</a:t>
          </a:r>
        </a:p>
      </dsp:txBody>
      <dsp:txXfrm rot="-5400000">
        <a:off x="1" y="3648081"/>
        <a:ext cx="830906" cy="356103"/>
      </dsp:txXfrm>
    </dsp:sp>
    <dsp:sp modelId="{86F7F65E-D081-4D7C-A4B5-7048B17FAEAC}">
      <dsp:nvSpPr>
        <dsp:cNvPr id="0" name=""/>
        <dsp:cNvSpPr/>
      </dsp:nvSpPr>
      <dsp:spPr>
        <a:xfrm rot="5400000">
          <a:off x="3903207" y="62243"/>
          <a:ext cx="967724" cy="711232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it-IT" sz="2200" kern="1200" dirty="0">
              <a:latin typeface="Arial" pitchFamily="34" charset="0"/>
              <a:cs typeface="Arial" pitchFamily="34" charset="0"/>
            </a:rPr>
            <a:t>Titolo II -   voce  U.2.02.03.05.001</a:t>
          </a:r>
          <a:br>
            <a:rPr lang="it-IT" sz="2200" kern="1200" dirty="0">
              <a:latin typeface="Arial" pitchFamily="34" charset="0"/>
              <a:cs typeface="Arial" pitchFamily="34" charset="0"/>
            </a:rPr>
          </a:br>
          <a:r>
            <a:rPr lang="it-IT" sz="2200" kern="1200" dirty="0">
              <a:latin typeface="Arial" pitchFamily="34" charset="0"/>
              <a:cs typeface="Arial" pitchFamily="34" charset="0"/>
            </a:rPr>
            <a:t> “Incarichi professionali per la realizzazione di  investimenti” </a:t>
          </a:r>
        </a:p>
      </dsp:txBody>
      <dsp:txXfrm rot="-5400000">
        <a:off x="830906" y="3181784"/>
        <a:ext cx="7065086" cy="8732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11632-15EB-485C-BDD2-72DEA7DD055D}">
      <dsp:nvSpPr>
        <dsp:cNvPr id="0" name=""/>
        <dsp:cNvSpPr/>
      </dsp:nvSpPr>
      <dsp:spPr>
        <a:xfrm>
          <a:off x="7051" y="1188945"/>
          <a:ext cx="4215273" cy="1686109"/>
        </a:xfrm>
        <a:prstGeom prst="chevron">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it-IT" sz="2000" b="1" kern="1200" dirty="0"/>
            <a:t>Siano state interamente accertate le entrate che costituiscono la copertura delle spese di investimento</a:t>
          </a:r>
        </a:p>
      </dsp:txBody>
      <dsp:txXfrm>
        <a:off x="850106" y="1188945"/>
        <a:ext cx="2529164" cy="1686109"/>
      </dsp:txXfrm>
    </dsp:sp>
    <dsp:sp modelId="{82126958-CB51-4A1E-AA5D-A0A9F94C5C41}">
      <dsp:nvSpPr>
        <dsp:cNvPr id="0" name=""/>
        <dsp:cNvSpPr/>
      </dsp:nvSpPr>
      <dsp:spPr>
        <a:xfrm>
          <a:off x="3800797" y="1188945"/>
          <a:ext cx="4215273" cy="1686109"/>
        </a:xfrm>
        <a:prstGeom prst="chevron">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it-IT" sz="2000" b="1" kern="1200" dirty="0"/>
            <a:t>L’intervento cui il fondo si riferisce risulti inserito nell’ultimo programma triennale dei lavori pubblici </a:t>
          </a:r>
        </a:p>
      </dsp:txBody>
      <dsp:txXfrm>
        <a:off x="4643852" y="1188945"/>
        <a:ext cx="2529164" cy="16861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73EF3-BB34-487E-BB52-D1E535B9C337}">
      <dsp:nvSpPr>
        <dsp:cNvPr id="0" name=""/>
        <dsp:cNvSpPr/>
      </dsp:nvSpPr>
      <dsp:spPr>
        <a:xfrm>
          <a:off x="0" y="3220462"/>
          <a:ext cx="8305800" cy="1057027"/>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it-IT" sz="2000" b="1" kern="1200" dirty="0"/>
            <a:t>Imputazione dell’impegno:</a:t>
          </a:r>
        </a:p>
      </dsp:txBody>
      <dsp:txXfrm>
        <a:off x="0" y="3220462"/>
        <a:ext cx="8305800" cy="570795"/>
      </dsp:txXfrm>
    </dsp:sp>
    <dsp:sp modelId="{F2EFF21A-D78C-4DF6-B59A-6E60D54FD8A9}">
      <dsp:nvSpPr>
        <dsp:cNvPr id="0" name=""/>
        <dsp:cNvSpPr/>
      </dsp:nvSpPr>
      <dsp:spPr>
        <a:xfrm>
          <a:off x="0" y="3770117"/>
          <a:ext cx="8305800" cy="486232"/>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it-IT" sz="2000" b="1" kern="1200" dirty="0"/>
            <a:t>agli esercizi del bilancio di previsione in cui tali obbligazioni scadono o diventano esigibili.</a:t>
          </a:r>
        </a:p>
      </dsp:txBody>
      <dsp:txXfrm>
        <a:off x="0" y="3770117"/>
        <a:ext cx="8305800" cy="486232"/>
      </dsp:txXfrm>
    </dsp:sp>
    <dsp:sp modelId="{F32A65F7-014D-4357-8B45-2D4EACE17E8A}">
      <dsp:nvSpPr>
        <dsp:cNvPr id="0" name=""/>
        <dsp:cNvSpPr/>
      </dsp:nvSpPr>
      <dsp:spPr>
        <a:xfrm rot="10800000">
          <a:off x="0" y="1610609"/>
          <a:ext cx="8305800" cy="1625708"/>
        </a:xfrm>
        <a:prstGeom prst="upArrowCallou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it-IT" sz="2000" b="1" kern="1200" dirty="0"/>
            <a:t>Registrazione dell’impegno:</a:t>
          </a:r>
        </a:p>
      </dsp:txBody>
      <dsp:txXfrm rot="-10800000">
        <a:off x="0" y="1610609"/>
        <a:ext cx="8305800" cy="570623"/>
      </dsp:txXfrm>
    </dsp:sp>
    <dsp:sp modelId="{777BCC6C-AF58-436E-A152-6D959CD29C7B}">
      <dsp:nvSpPr>
        <dsp:cNvPr id="0" name=""/>
        <dsp:cNvSpPr/>
      </dsp:nvSpPr>
      <dsp:spPr>
        <a:xfrm>
          <a:off x="0" y="2181233"/>
          <a:ext cx="8305800" cy="48608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it-IT" sz="2000" b="1" kern="1200" dirty="0"/>
            <a:t>Alla sottoscrizione della contrattazione integrativa</a:t>
          </a:r>
        </a:p>
      </dsp:txBody>
      <dsp:txXfrm>
        <a:off x="0" y="2181233"/>
        <a:ext cx="8305800" cy="486086"/>
      </dsp:txXfrm>
    </dsp:sp>
    <dsp:sp modelId="{E1C25DCD-2ABC-480E-A125-DCBD2948ED98}">
      <dsp:nvSpPr>
        <dsp:cNvPr id="0" name=""/>
        <dsp:cNvSpPr/>
      </dsp:nvSpPr>
      <dsp:spPr>
        <a:xfrm rot="10800000">
          <a:off x="0" y="756"/>
          <a:ext cx="8305800" cy="1625708"/>
        </a:xfrm>
        <a:prstGeom prst="upArrowCallou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it-IT" sz="2000" b="1" kern="1200" dirty="0"/>
            <a:t>Nascita dell’obbligazione giuridica perfezionata:</a:t>
          </a:r>
        </a:p>
      </dsp:txBody>
      <dsp:txXfrm rot="-10800000">
        <a:off x="0" y="756"/>
        <a:ext cx="8305800" cy="570623"/>
      </dsp:txXfrm>
    </dsp:sp>
    <dsp:sp modelId="{400498E7-D7F1-4EDE-9243-679A24AEAA93}">
      <dsp:nvSpPr>
        <dsp:cNvPr id="0" name=""/>
        <dsp:cNvSpPr/>
      </dsp:nvSpPr>
      <dsp:spPr>
        <a:xfrm>
          <a:off x="0" y="571379"/>
          <a:ext cx="8305800" cy="48608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it-IT" sz="2000" b="1" kern="1200" dirty="0"/>
            <a:t>Sottoscrizione della contrattazione integrativa</a:t>
          </a:r>
        </a:p>
      </dsp:txBody>
      <dsp:txXfrm>
        <a:off x="0" y="571379"/>
        <a:ext cx="8305800" cy="48608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99C953-A31E-AC46-BC49-0CE45714EA88}" type="datetimeFigureOut">
              <a:rPr lang="it-IT" smtClean="0"/>
              <a:pPr/>
              <a:t>22/09/2019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4B951F-2C64-054F-8A19-C2664486AC8C}" type="slidenum">
              <a:rPr lang="it-IT" smtClean="0"/>
              <a:pPr/>
              <a:t>‹N›</a:t>
            </a:fld>
            <a:endParaRPr lang="it-IT"/>
          </a:p>
        </p:txBody>
      </p:sp>
    </p:spTree>
    <p:extLst>
      <p:ext uri="{BB962C8B-B14F-4D97-AF65-F5344CB8AC3E}">
        <p14:creationId xmlns:p14="http://schemas.microsoft.com/office/powerpoint/2010/main" val="4253568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B0BA1-D116-EE43-941C-2239A6E2810D}" type="datetimeFigureOut">
              <a:rPr lang="it-IT" smtClean="0"/>
              <a:pPr/>
              <a:t>22/09/2019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2D94A9-1535-F348-9793-7B37BE4DA87B}" type="slidenum">
              <a:rPr lang="it-IT" smtClean="0"/>
              <a:pPr/>
              <a:t>‹N›</a:t>
            </a:fld>
            <a:endParaRPr lang="it-IT"/>
          </a:p>
        </p:txBody>
      </p:sp>
    </p:spTree>
    <p:extLst>
      <p:ext uri="{BB962C8B-B14F-4D97-AF65-F5344CB8AC3E}">
        <p14:creationId xmlns:p14="http://schemas.microsoft.com/office/powerpoint/2010/main" val="232062074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3</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12</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13</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14</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15</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16</a:t>
            </a:fld>
            <a:endParaRPr lang="it-IT"/>
          </a:p>
        </p:txBody>
      </p:sp>
    </p:spTree>
    <p:extLst>
      <p:ext uri="{BB962C8B-B14F-4D97-AF65-F5344CB8AC3E}">
        <p14:creationId xmlns:p14="http://schemas.microsoft.com/office/powerpoint/2010/main" val="1568365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17</a:t>
            </a:fld>
            <a:endParaRPr lang="it-IT"/>
          </a:p>
        </p:txBody>
      </p:sp>
    </p:spTree>
    <p:extLst>
      <p:ext uri="{BB962C8B-B14F-4D97-AF65-F5344CB8AC3E}">
        <p14:creationId xmlns:p14="http://schemas.microsoft.com/office/powerpoint/2010/main" val="2863022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18</a:t>
            </a:fld>
            <a:endParaRPr lang="it-IT"/>
          </a:p>
        </p:txBody>
      </p:sp>
    </p:spTree>
    <p:extLst>
      <p:ext uri="{BB962C8B-B14F-4D97-AF65-F5344CB8AC3E}">
        <p14:creationId xmlns:p14="http://schemas.microsoft.com/office/powerpoint/2010/main" val="2451276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 </a:t>
            </a:r>
          </a:p>
        </p:txBody>
      </p:sp>
      <p:sp>
        <p:nvSpPr>
          <p:cNvPr id="4" name="Segnaposto numero diapositiva 3"/>
          <p:cNvSpPr>
            <a:spLocks noGrp="1"/>
          </p:cNvSpPr>
          <p:nvPr>
            <p:ph type="sldNum" sz="quarter" idx="5"/>
          </p:nvPr>
        </p:nvSpPr>
        <p:spPr/>
        <p:txBody>
          <a:bodyPr/>
          <a:lstStyle/>
          <a:p>
            <a:fld id="{0C2D94A9-1535-F348-9793-7B37BE4DA87B}" type="slidenum">
              <a:rPr lang="it-IT" smtClean="0"/>
              <a:pPr/>
              <a:t>32</a:t>
            </a:fld>
            <a:endParaRPr lang="it-IT"/>
          </a:p>
        </p:txBody>
      </p:sp>
    </p:spTree>
    <p:extLst>
      <p:ext uri="{BB962C8B-B14F-4D97-AF65-F5344CB8AC3E}">
        <p14:creationId xmlns:p14="http://schemas.microsoft.com/office/powerpoint/2010/main" val="1964768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 </a:t>
            </a:r>
          </a:p>
        </p:txBody>
      </p:sp>
      <p:sp>
        <p:nvSpPr>
          <p:cNvPr id="4" name="Segnaposto numero diapositiva 3"/>
          <p:cNvSpPr>
            <a:spLocks noGrp="1"/>
          </p:cNvSpPr>
          <p:nvPr>
            <p:ph type="sldNum" sz="quarter" idx="5"/>
          </p:nvPr>
        </p:nvSpPr>
        <p:spPr/>
        <p:txBody>
          <a:bodyPr/>
          <a:lstStyle/>
          <a:p>
            <a:fld id="{0C2D94A9-1535-F348-9793-7B37BE4DA87B}" type="slidenum">
              <a:rPr lang="it-IT" smtClean="0"/>
              <a:pPr/>
              <a:t>33</a:t>
            </a:fld>
            <a:endParaRPr lang="it-IT"/>
          </a:p>
        </p:txBody>
      </p:sp>
    </p:spTree>
    <p:extLst>
      <p:ext uri="{BB962C8B-B14F-4D97-AF65-F5344CB8AC3E}">
        <p14:creationId xmlns:p14="http://schemas.microsoft.com/office/powerpoint/2010/main" val="3551587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48</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4</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C2D94A9-1535-F348-9793-7B37BE4DA87B}" type="slidenum">
              <a:rPr lang="it-IT" smtClean="0"/>
              <a:pPr/>
              <a:t>74</a:t>
            </a:fld>
            <a:endParaRPr lang="it-IT"/>
          </a:p>
        </p:txBody>
      </p:sp>
    </p:spTree>
    <p:extLst>
      <p:ext uri="{BB962C8B-B14F-4D97-AF65-F5344CB8AC3E}">
        <p14:creationId xmlns:p14="http://schemas.microsoft.com/office/powerpoint/2010/main" val="33268751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75</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C2D94A9-1535-F348-9793-7B37BE4DA87B}" type="slidenum">
              <a:rPr lang="it-IT" smtClean="0"/>
              <a:pPr/>
              <a:t>89</a:t>
            </a:fld>
            <a:endParaRPr lang="it-IT"/>
          </a:p>
        </p:txBody>
      </p:sp>
    </p:spTree>
    <p:extLst>
      <p:ext uri="{BB962C8B-B14F-4D97-AF65-F5344CB8AC3E}">
        <p14:creationId xmlns:p14="http://schemas.microsoft.com/office/powerpoint/2010/main" val="1903133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5</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6</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7</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8</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9</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10</a:t>
            </a:fld>
            <a:endParaRPr lang="it-IT"/>
          </a:p>
        </p:txBody>
      </p:sp>
    </p:spTree>
    <p:extLst>
      <p:ext uri="{BB962C8B-B14F-4D97-AF65-F5344CB8AC3E}">
        <p14:creationId xmlns:p14="http://schemas.microsoft.com/office/powerpoint/2010/main" val="3274894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11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680C9A37-2F6B-D841-8108-A1750B45E513}" type="datetime1">
              <a:rPr lang="it-IT" smtClean="0"/>
              <a:pPr/>
              <a:t>22/09/2019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21BA9E-CF39-5A4C-A796-CE277B4E7A22}" type="slidenum">
              <a:rPr lang="it-IT" smtClean="0"/>
              <a:pPr/>
              <a:t>‹N›</a:t>
            </a:fld>
            <a:endParaRPr lang="it-IT"/>
          </a:p>
        </p:txBody>
      </p:sp>
      <p:sp>
        <p:nvSpPr>
          <p:cNvPr id="8" name="Segnaposto titolo 1"/>
          <p:cNvSpPr>
            <a:spLocks noGrp="1"/>
          </p:cNvSpPr>
          <p:nvPr>
            <p:ph type="title" hasCustomPrompt="1"/>
          </p:nvPr>
        </p:nvSpPr>
        <p:spPr>
          <a:xfrm>
            <a:off x="1559623" y="2182951"/>
            <a:ext cx="5544784" cy="1034104"/>
          </a:xfrm>
          <a:prstGeom prst="rect">
            <a:avLst/>
          </a:prstGeom>
        </p:spPr>
        <p:txBody>
          <a:bodyPr vert="horz" lIns="91440" tIns="45720" rIns="91440" bIns="45720" rtlCol="0" anchor="t">
            <a:normAutofit/>
          </a:bodyPr>
          <a:lstStyle>
            <a:lvl1pPr>
              <a:defRPr>
                <a:solidFill>
                  <a:schemeClr val="bg1"/>
                </a:solidFill>
              </a:defRPr>
            </a:lvl1pPr>
          </a:lstStyle>
          <a:p>
            <a:r>
              <a:rPr lang="it-IT" dirty="0"/>
              <a:t>Titolo giornata</a:t>
            </a:r>
            <a:br>
              <a:rPr lang="it-IT" dirty="0"/>
            </a:br>
            <a:r>
              <a:rPr lang="it-IT" dirty="0"/>
              <a:t>formativa</a:t>
            </a:r>
          </a:p>
        </p:txBody>
      </p:sp>
      <p:sp>
        <p:nvSpPr>
          <p:cNvPr id="9" name="Segnaposto testo 2"/>
          <p:cNvSpPr>
            <a:spLocks noGrp="1"/>
          </p:cNvSpPr>
          <p:nvPr>
            <p:ph idx="1" hasCustomPrompt="1"/>
          </p:nvPr>
        </p:nvSpPr>
        <p:spPr>
          <a:xfrm>
            <a:off x="1559622" y="3378231"/>
            <a:ext cx="5544785" cy="1160460"/>
          </a:xfrm>
          <a:prstGeom prst="rect">
            <a:avLst/>
          </a:prstGeom>
        </p:spPr>
        <p:txBody>
          <a:bodyPr vert="horz" lIns="91440" tIns="45720" rIns="91440" bIns="45720" rtlCol="0">
            <a:normAutofit/>
          </a:bodyPr>
          <a:lstStyle>
            <a:lvl1pPr>
              <a:defRPr>
                <a:solidFill>
                  <a:srgbClr val="FFFFFF"/>
                </a:solidFill>
              </a:defRPr>
            </a:lvl1pPr>
          </a:lstStyle>
          <a:p>
            <a:pPr lvl="0"/>
            <a:r>
              <a:rPr lang="it-IT" dirty="0"/>
              <a:t>Sottotitolo giornata</a:t>
            </a:r>
          </a:p>
          <a:p>
            <a:pPr lvl="0"/>
            <a:r>
              <a:rPr lang="it-IT" dirty="0"/>
              <a:t>formativa</a:t>
            </a:r>
          </a:p>
        </p:txBody>
      </p:sp>
      <p:sp>
        <p:nvSpPr>
          <p:cNvPr id="11" name="Segnaposto testo 2"/>
          <p:cNvSpPr>
            <a:spLocks noGrp="1"/>
          </p:cNvSpPr>
          <p:nvPr>
            <p:ph idx="13" hasCustomPrompt="1"/>
          </p:nvPr>
        </p:nvSpPr>
        <p:spPr>
          <a:xfrm>
            <a:off x="1559622" y="4757890"/>
            <a:ext cx="5544785" cy="1160460"/>
          </a:xfrm>
          <a:prstGeom prst="rect">
            <a:avLst/>
          </a:prstGeom>
        </p:spPr>
        <p:txBody>
          <a:bodyPr vert="horz" lIns="91440" tIns="45720" rIns="91440" bIns="45720" rtlCol="0">
            <a:normAutofit/>
          </a:bodyPr>
          <a:lstStyle>
            <a:lvl1pPr>
              <a:defRPr sz="1800" baseline="0">
                <a:solidFill>
                  <a:srgbClr val="FFFFFF"/>
                </a:solidFill>
              </a:defRPr>
            </a:lvl1pPr>
          </a:lstStyle>
          <a:p>
            <a:pPr lvl="0"/>
            <a:r>
              <a:rPr lang="it-IT" dirty="0"/>
              <a:t>Luogo e data</a:t>
            </a:r>
          </a:p>
          <a:p>
            <a:pPr lvl="0"/>
            <a:r>
              <a:rPr lang="it-IT" dirty="0"/>
              <a:t>Nome e Cognome docente</a:t>
            </a:r>
          </a:p>
        </p:txBody>
      </p:sp>
    </p:spTree>
    <p:extLst>
      <p:ext uri="{BB962C8B-B14F-4D97-AF65-F5344CB8AC3E}">
        <p14:creationId xmlns:p14="http://schemas.microsoft.com/office/powerpoint/2010/main" val="381820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F897EDB2-D7A8-534C-ADBB-0D2E1AA136F6}" type="datetime1">
              <a:rPr lang="it-IT" smtClean="0"/>
              <a:pPr/>
              <a:t>22/09/2019</a:t>
            </a:fld>
            <a:endParaRPr lang="it-IT"/>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C121BA9E-CF39-5A4C-A796-CE277B4E7A22}" type="slidenum">
              <a:rPr lang="it-IT" smtClean="0"/>
              <a:pPr/>
              <a:t>‹N›</a:t>
            </a:fld>
            <a:endParaRPr lang="it-IT" dirty="0"/>
          </a:p>
        </p:txBody>
      </p:sp>
      <p:sp>
        <p:nvSpPr>
          <p:cNvPr id="6" name="Segnaposto titolo 1"/>
          <p:cNvSpPr>
            <a:spLocks noGrp="1"/>
          </p:cNvSpPr>
          <p:nvPr>
            <p:ph type="title" hasCustomPrompt="1"/>
          </p:nvPr>
        </p:nvSpPr>
        <p:spPr>
          <a:xfrm>
            <a:off x="1559623" y="2182951"/>
            <a:ext cx="5544784" cy="1034104"/>
          </a:xfrm>
          <a:prstGeom prst="rect">
            <a:avLst/>
          </a:prstGeom>
        </p:spPr>
        <p:txBody>
          <a:bodyPr vert="horz" lIns="91440" tIns="45720" rIns="91440" bIns="45720" rtlCol="0" anchor="t">
            <a:normAutofit/>
          </a:bodyPr>
          <a:lstStyle/>
          <a:p>
            <a:r>
              <a:rPr lang="it-IT" dirty="0"/>
              <a:t>Titolo apertura</a:t>
            </a:r>
            <a:br>
              <a:rPr lang="it-IT" dirty="0"/>
            </a:br>
            <a:r>
              <a:rPr lang="it-IT" dirty="0"/>
              <a:t>argomento</a:t>
            </a:r>
          </a:p>
        </p:txBody>
      </p:sp>
      <p:sp>
        <p:nvSpPr>
          <p:cNvPr id="7" name="Segnaposto testo 2"/>
          <p:cNvSpPr>
            <a:spLocks noGrp="1"/>
          </p:cNvSpPr>
          <p:nvPr>
            <p:ph idx="1" hasCustomPrompt="1"/>
          </p:nvPr>
        </p:nvSpPr>
        <p:spPr>
          <a:xfrm>
            <a:off x="1559622" y="3378231"/>
            <a:ext cx="5544785" cy="1160460"/>
          </a:xfrm>
          <a:prstGeom prst="rect">
            <a:avLst/>
          </a:prstGeom>
        </p:spPr>
        <p:txBody>
          <a:bodyPr vert="horz" lIns="91440" tIns="45720" rIns="91440" bIns="45720" rtlCol="0">
            <a:normAutofit/>
          </a:bodyPr>
          <a:lstStyle>
            <a:lvl1pPr>
              <a:defRPr sz="2500">
                <a:latin typeface="Arial"/>
                <a:cs typeface="Arial"/>
              </a:defRPr>
            </a:lvl1pPr>
          </a:lstStyle>
          <a:p>
            <a:pPr lvl="0"/>
            <a:r>
              <a:rPr lang="it-IT" dirty="0"/>
              <a:t>Sottotitolo apertura</a:t>
            </a:r>
          </a:p>
          <a:p>
            <a:pPr lvl="0"/>
            <a:r>
              <a:rPr lang="it-IT" dirty="0"/>
              <a:t>argomento</a:t>
            </a:r>
          </a:p>
        </p:txBody>
      </p:sp>
    </p:spTree>
    <p:extLst>
      <p:ext uri="{BB962C8B-B14F-4D97-AF65-F5344CB8AC3E}">
        <p14:creationId xmlns:p14="http://schemas.microsoft.com/office/powerpoint/2010/main" val="316749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99676" y="1600200"/>
            <a:ext cx="7166474" cy="4331043"/>
          </a:xfrm>
        </p:spPr>
        <p:txBody>
          <a:bodyPr>
            <a:normAutofit/>
          </a:bodyPr>
          <a:lstStyle>
            <a:lvl1pPr>
              <a:lnSpc>
                <a:spcPts val="2300"/>
              </a:lnSpc>
              <a:defRPr sz="1600">
                <a:solidFill>
                  <a:schemeClr val="tx1"/>
                </a:solidFill>
                <a:latin typeface="Arial"/>
                <a:cs typeface="Arial"/>
              </a:defRPr>
            </a:lvl1pPr>
            <a:lvl2pPr>
              <a:lnSpc>
                <a:spcPts val="2300"/>
              </a:lnSpc>
              <a:defRPr sz="1600">
                <a:solidFill>
                  <a:schemeClr val="tx1"/>
                </a:solidFill>
                <a:latin typeface="Arial"/>
                <a:cs typeface="Arial"/>
              </a:defRPr>
            </a:lvl2pPr>
            <a:lvl3pPr>
              <a:lnSpc>
                <a:spcPts val="2300"/>
              </a:lnSpc>
              <a:defRPr sz="1600">
                <a:solidFill>
                  <a:schemeClr val="tx1"/>
                </a:solidFill>
                <a:latin typeface="Arial"/>
                <a:cs typeface="Arial"/>
              </a:defRPr>
            </a:lvl3pPr>
            <a:lvl4pPr>
              <a:lnSpc>
                <a:spcPts val="2300"/>
              </a:lnSpc>
              <a:defRPr sz="1600">
                <a:solidFill>
                  <a:schemeClr val="tx1"/>
                </a:solidFill>
                <a:latin typeface="Arial"/>
                <a:cs typeface="Arial"/>
              </a:defRPr>
            </a:lvl4pPr>
            <a:lvl5pPr>
              <a:lnSpc>
                <a:spcPts val="2300"/>
              </a:lnSpc>
              <a:defRPr sz="1600">
                <a:solidFill>
                  <a:schemeClr val="tx1"/>
                </a:solidFill>
                <a:latin typeface="Arial"/>
                <a:cs typeface="Aria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p:txBody>
          <a:bodyPr/>
          <a:lstStyle/>
          <a:p>
            <a:fld id="{2F9D3CCF-5FE4-3843-A428-E4CD75F13637}" type="datetime1">
              <a:rPr lang="it-IT" smtClean="0"/>
              <a:pPr/>
              <a:t>22/09/2019</a:t>
            </a:fld>
            <a:endParaRPr lang="it-IT"/>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C121BA9E-CF39-5A4C-A796-CE277B4E7A22}" type="slidenum">
              <a:rPr lang="it-IT" smtClean="0"/>
              <a:pPr/>
              <a:t>‹N›</a:t>
            </a:fld>
            <a:endParaRPr lang="it-IT" dirty="0"/>
          </a:p>
        </p:txBody>
      </p:sp>
      <p:sp>
        <p:nvSpPr>
          <p:cNvPr id="9"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Tree>
    <p:extLst>
      <p:ext uri="{BB962C8B-B14F-4D97-AF65-F5344CB8AC3E}">
        <p14:creationId xmlns:p14="http://schemas.microsoft.com/office/powerpoint/2010/main" val="254520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2">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1399676" y="1600201"/>
            <a:ext cx="3432777" cy="4332288"/>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p:cNvSpPr>
            <a:spLocks noGrp="1"/>
          </p:cNvSpPr>
          <p:nvPr>
            <p:ph sz="half" idx="2"/>
          </p:nvPr>
        </p:nvSpPr>
        <p:spPr>
          <a:xfrm>
            <a:off x="5115673" y="1600200"/>
            <a:ext cx="3450477" cy="4332289"/>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data 4"/>
          <p:cNvSpPr>
            <a:spLocks noGrp="1"/>
          </p:cNvSpPr>
          <p:nvPr>
            <p:ph type="dt" sz="half" idx="10"/>
          </p:nvPr>
        </p:nvSpPr>
        <p:spPr/>
        <p:txBody>
          <a:bodyPr/>
          <a:lstStyle/>
          <a:p>
            <a:fld id="{E5CD9771-6815-6F42-B3FA-7C9218626992}" type="datetime1">
              <a:rPr lang="it-IT" smtClean="0"/>
              <a:pPr/>
              <a:t>22/09/2019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21BA9E-CF39-5A4C-A796-CE277B4E7A22}" type="slidenum">
              <a:rPr lang="it-IT" smtClean="0"/>
              <a:pPr/>
              <a:t>‹N›</a:t>
            </a:fld>
            <a:endParaRPr lang="it-IT"/>
          </a:p>
        </p:txBody>
      </p:sp>
      <p:sp>
        <p:nvSpPr>
          <p:cNvPr id="8"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Tree>
    <p:extLst>
      <p:ext uri="{BB962C8B-B14F-4D97-AF65-F5344CB8AC3E}">
        <p14:creationId xmlns:p14="http://schemas.microsoft.com/office/powerpoint/2010/main" val="359098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99676" y="1535113"/>
            <a:ext cx="3432778" cy="639762"/>
          </a:xfrm>
        </p:spPr>
        <p:txBody>
          <a:bodyPr anchor="t">
            <a:normAutofit/>
          </a:bodyPr>
          <a:lstStyle>
            <a:lvl1pPr marL="0" indent="0">
              <a:lnSpc>
                <a:spcPts val="2300"/>
              </a:lnSpc>
              <a:buNone/>
              <a:defRPr sz="16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5" name="Segnaposto testo 4"/>
          <p:cNvSpPr>
            <a:spLocks noGrp="1"/>
          </p:cNvSpPr>
          <p:nvPr>
            <p:ph type="body" sz="quarter" idx="3"/>
          </p:nvPr>
        </p:nvSpPr>
        <p:spPr>
          <a:xfrm>
            <a:off x="5115673" y="1535113"/>
            <a:ext cx="3450477" cy="639762"/>
          </a:xfrm>
        </p:spPr>
        <p:txBody>
          <a:bodyPr anchor="t">
            <a:normAutofit/>
          </a:bodyPr>
          <a:lstStyle>
            <a:lvl1pPr marL="0" indent="0">
              <a:lnSpc>
                <a:spcPts val="2300"/>
              </a:lnSpc>
              <a:buNone/>
              <a:defRPr sz="16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7" name="Segnaposto data 6"/>
          <p:cNvSpPr>
            <a:spLocks noGrp="1"/>
          </p:cNvSpPr>
          <p:nvPr>
            <p:ph type="dt" sz="half" idx="10"/>
          </p:nvPr>
        </p:nvSpPr>
        <p:spPr/>
        <p:txBody>
          <a:bodyPr/>
          <a:lstStyle/>
          <a:p>
            <a:fld id="{79AB80DF-865C-6E43-A362-0E7101210063}" type="datetime1">
              <a:rPr lang="it-IT" smtClean="0"/>
              <a:pPr/>
              <a:t>22/09/2019</a:t>
            </a:fld>
            <a:endParaRPr lang="it-IT" dirty="0"/>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121BA9E-CF39-5A4C-A796-CE277B4E7A22}" type="slidenum">
              <a:rPr lang="it-IT" smtClean="0"/>
              <a:pPr/>
              <a:t>‹N›</a:t>
            </a:fld>
            <a:endParaRPr lang="it-IT"/>
          </a:p>
        </p:txBody>
      </p:sp>
      <p:sp>
        <p:nvSpPr>
          <p:cNvPr id="10"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
        <p:nvSpPr>
          <p:cNvPr id="11" name="Segnaposto contenuto 2"/>
          <p:cNvSpPr>
            <a:spLocks noGrp="1"/>
          </p:cNvSpPr>
          <p:nvPr>
            <p:ph sz="half" idx="13"/>
          </p:nvPr>
        </p:nvSpPr>
        <p:spPr>
          <a:xfrm>
            <a:off x="1399676" y="2352271"/>
            <a:ext cx="3432777" cy="3580217"/>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2" name="Segnaposto contenuto 3"/>
          <p:cNvSpPr>
            <a:spLocks noGrp="1"/>
          </p:cNvSpPr>
          <p:nvPr>
            <p:ph sz="half" idx="2"/>
          </p:nvPr>
        </p:nvSpPr>
        <p:spPr>
          <a:xfrm>
            <a:off x="5115673" y="2352271"/>
            <a:ext cx="3450477" cy="3571878"/>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325410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F6D2CFC0-43CE-E744-A6F4-D0319C0A71FF}" type="datetime1">
              <a:rPr lang="it-IT" smtClean="0"/>
              <a:pPr/>
              <a:t>22/09/2019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121BA9E-CF39-5A4C-A796-CE277B4E7A22}" type="slidenum">
              <a:rPr lang="it-IT" smtClean="0"/>
              <a:pPr/>
              <a:t>‹N›</a:t>
            </a:fld>
            <a:endParaRPr lang="it-IT"/>
          </a:p>
        </p:txBody>
      </p:sp>
      <p:sp>
        <p:nvSpPr>
          <p:cNvPr id="6"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Tree>
    <p:extLst>
      <p:ext uri="{BB962C8B-B14F-4D97-AF65-F5344CB8AC3E}">
        <p14:creationId xmlns:p14="http://schemas.microsoft.com/office/powerpoint/2010/main" val="549014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3CC4479-F5CA-774F-BBE9-F9952832DED6}" type="datetime1">
              <a:rPr lang="it-IT" smtClean="0"/>
              <a:pPr/>
              <a:t>22/09/2019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121BA9E-CF39-5A4C-A796-CE277B4E7A22}" type="slidenum">
              <a:rPr lang="it-IT" smtClean="0"/>
              <a:pPr/>
              <a:t>‹N›</a:t>
            </a:fld>
            <a:endParaRPr lang="it-IT"/>
          </a:p>
        </p:txBody>
      </p:sp>
    </p:spTree>
    <p:extLst>
      <p:ext uri="{BB962C8B-B14F-4D97-AF65-F5344CB8AC3E}">
        <p14:creationId xmlns:p14="http://schemas.microsoft.com/office/powerpoint/2010/main" val="88843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92238" y="4800600"/>
            <a:ext cx="7173912" cy="566738"/>
          </a:xfrm>
        </p:spPr>
        <p:txBody>
          <a:bodyPr anchor="t">
            <a:normAutofit/>
          </a:bodyPr>
          <a:lstStyle>
            <a:lvl1pPr algn="l">
              <a:defRPr sz="1600" b="1">
                <a:latin typeface="Arial"/>
                <a:cs typeface="Arial"/>
              </a:defRPr>
            </a:lvl1pPr>
          </a:lstStyle>
          <a:p>
            <a:r>
              <a:rPr lang="it-IT" dirty="0"/>
              <a:t>Fare clic per modificare stile</a:t>
            </a:r>
          </a:p>
        </p:txBody>
      </p:sp>
      <p:sp>
        <p:nvSpPr>
          <p:cNvPr id="3" name="Segnaposto immagine 2"/>
          <p:cNvSpPr>
            <a:spLocks noGrp="1"/>
          </p:cNvSpPr>
          <p:nvPr>
            <p:ph type="pic" idx="1"/>
          </p:nvPr>
        </p:nvSpPr>
        <p:spPr>
          <a:xfrm>
            <a:off x="1392238" y="612775"/>
            <a:ext cx="71739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392238" y="5367338"/>
            <a:ext cx="7173912" cy="613569"/>
          </a:xfrm>
        </p:spPr>
        <p:txBody>
          <a:bodyPr anchor="t">
            <a:normAutofit/>
          </a:bodyPr>
          <a:lstStyle>
            <a:lvl1pPr marL="0" indent="0">
              <a:lnSpc>
                <a:spcPts val="2300"/>
              </a:lnSpc>
              <a:buNone/>
              <a:defRPr sz="16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5" name="Segnaposto data 4"/>
          <p:cNvSpPr>
            <a:spLocks noGrp="1"/>
          </p:cNvSpPr>
          <p:nvPr>
            <p:ph type="dt" sz="half" idx="10"/>
          </p:nvPr>
        </p:nvSpPr>
        <p:spPr/>
        <p:txBody>
          <a:bodyPr/>
          <a:lstStyle/>
          <a:p>
            <a:fld id="{6E78479A-BF8F-D145-AA51-B766F35B6543}" type="datetime1">
              <a:rPr lang="it-IT" smtClean="0"/>
              <a:pPr/>
              <a:t>22/09/2019</a:t>
            </a:fld>
            <a:endParaRPr lang="it-IT"/>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C121BA9E-CF39-5A4C-A796-CE277B4E7A22}" type="slidenum">
              <a:rPr lang="it-IT" smtClean="0"/>
              <a:pPr/>
              <a:t>‹N›</a:t>
            </a:fld>
            <a:endParaRPr lang="it-IT"/>
          </a:p>
        </p:txBody>
      </p:sp>
    </p:spTree>
    <p:extLst>
      <p:ext uri="{BB962C8B-B14F-4D97-AF65-F5344CB8AC3E}">
        <p14:creationId xmlns:p14="http://schemas.microsoft.com/office/powerpoint/2010/main" val="3759993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649881" y="2182951"/>
            <a:ext cx="5544784" cy="1034104"/>
          </a:xfrm>
          <a:prstGeom prst="rect">
            <a:avLst/>
          </a:prstGeom>
        </p:spPr>
        <p:txBody>
          <a:bodyPr vert="horz" lIns="91440" tIns="45720" rIns="91440" bIns="45720" rtlCol="0" anchor="t">
            <a:normAutofit/>
          </a:bodyPr>
          <a:lstStyle/>
          <a:p>
            <a:r>
              <a:rPr lang="it-IT" dirty="0"/>
              <a:t>Titolo giornata formativa</a:t>
            </a:r>
          </a:p>
        </p:txBody>
      </p:sp>
      <p:sp>
        <p:nvSpPr>
          <p:cNvPr id="3" name="Segnaposto testo 2"/>
          <p:cNvSpPr>
            <a:spLocks noGrp="1"/>
          </p:cNvSpPr>
          <p:nvPr>
            <p:ph type="body" idx="1"/>
          </p:nvPr>
        </p:nvSpPr>
        <p:spPr>
          <a:xfrm>
            <a:off x="1649880" y="3378231"/>
            <a:ext cx="5544785" cy="1160460"/>
          </a:xfrm>
          <a:prstGeom prst="rect">
            <a:avLst/>
          </a:prstGeom>
        </p:spPr>
        <p:txBody>
          <a:bodyPr vert="horz" lIns="91440" tIns="45720" rIns="91440" bIns="45720" rtlCol="0">
            <a:normAutofit/>
          </a:bodyPr>
          <a:lstStyle/>
          <a:p>
            <a:pPr lvl="0"/>
            <a:r>
              <a:rPr lang="it-IT" dirty="0"/>
              <a:t>Sottotitolo giornata formativa</a:t>
            </a:r>
          </a:p>
        </p:txBody>
      </p:sp>
      <p:sp>
        <p:nvSpPr>
          <p:cNvPr id="4" name="Segnaposto data 3"/>
          <p:cNvSpPr>
            <a:spLocks noGrp="1"/>
          </p:cNvSpPr>
          <p:nvPr>
            <p:ph type="dt" sz="half" idx="2"/>
          </p:nvPr>
        </p:nvSpPr>
        <p:spPr>
          <a:xfrm>
            <a:off x="7001930" y="6356350"/>
            <a:ext cx="9424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7EDB2-D7A8-534C-ADBB-0D2E1AA136F6}" type="datetime1">
              <a:rPr lang="it-IT" smtClean="0"/>
              <a:pPr/>
              <a:t>22/09/2019</a:t>
            </a:fld>
            <a:endParaRPr lang="it-IT" dirty="0"/>
          </a:p>
        </p:txBody>
      </p:sp>
      <p:sp>
        <p:nvSpPr>
          <p:cNvPr id="5" name="Segnaposto piè di pagina 4"/>
          <p:cNvSpPr>
            <a:spLocks noGrp="1"/>
          </p:cNvSpPr>
          <p:nvPr>
            <p:ph type="ftr" sz="quarter" idx="3"/>
          </p:nvPr>
        </p:nvSpPr>
        <p:spPr>
          <a:xfrm>
            <a:off x="5427134" y="6356350"/>
            <a:ext cx="135466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3979331" y="6356350"/>
            <a:ext cx="1185333" cy="365125"/>
          </a:xfrm>
          <a:prstGeom prst="rect">
            <a:avLst/>
          </a:prstGeom>
        </p:spPr>
        <p:txBody>
          <a:bodyPr vert="horz" lIns="91440" tIns="45720" rIns="91440" bIns="45720" rtlCol="0" anchor="ctr"/>
          <a:lstStyle>
            <a:lvl1pPr algn="ctr">
              <a:defRPr sz="900">
                <a:solidFill>
                  <a:schemeClr val="tx1">
                    <a:tint val="75000"/>
                  </a:schemeClr>
                </a:solidFill>
                <a:latin typeface="Arial"/>
                <a:cs typeface="Arial"/>
              </a:defRPr>
            </a:lvl1pPr>
          </a:lstStyle>
          <a:p>
            <a:fld id="{C121BA9E-CF39-5A4C-A796-CE277B4E7A22}" type="slidenum">
              <a:rPr lang="it-IT" smtClean="0"/>
              <a:pPr/>
              <a:t>‹N›</a:t>
            </a:fld>
            <a:endParaRPr lang="it-IT" dirty="0"/>
          </a:p>
        </p:txBody>
      </p:sp>
    </p:spTree>
    <p:extLst>
      <p:ext uri="{BB962C8B-B14F-4D97-AF65-F5344CB8AC3E}">
        <p14:creationId xmlns:p14="http://schemas.microsoft.com/office/powerpoint/2010/main" val="3058033673"/>
      </p:ext>
    </p:extLst>
  </p:cSld>
  <p:clrMap bg1="lt1" tx1="dk1" bg2="lt2" tx2="dk2" accent1="accent1" accent2="accent2" accent3="accent3" accent4="accent4" accent5="accent5" accent6="accent6" hlink="hlink" folHlink="folHlink"/>
  <p:sldLayoutIdLst>
    <p:sldLayoutId id="2147483697" r:id="rId1"/>
    <p:sldLayoutId id="2147483706" r:id="rId2"/>
    <p:sldLayoutId id="2147483698" r:id="rId3"/>
    <p:sldLayoutId id="2147483700" r:id="rId4"/>
    <p:sldLayoutId id="2147483701" r:id="rId5"/>
    <p:sldLayoutId id="2147483702" r:id="rId6"/>
    <p:sldLayoutId id="2147483703" r:id="rId7"/>
    <p:sldLayoutId id="2147483705" r:id="rId8"/>
  </p:sldLayoutIdLst>
  <p:hf hdr="0" ftr="0" dt="0"/>
  <p:txStyles>
    <p:titleStyle>
      <a:lvl1pPr algn="l" defTabSz="457200" rtl="0" eaLnBrk="1" latinLnBrk="0" hangingPunct="1">
        <a:spcBef>
          <a:spcPct val="0"/>
        </a:spcBef>
        <a:buNone/>
        <a:defRPr sz="3000" kern="1200">
          <a:solidFill>
            <a:srgbClr val="004B6B"/>
          </a:solidFill>
          <a:latin typeface="Arial Black"/>
          <a:ea typeface="+mj-ea"/>
          <a:cs typeface="Arial Black"/>
        </a:defRPr>
      </a:lvl1pPr>
    </p:titleStyle>
    <p:bodyStyle>
      <a:lvl1pPr marL="0" indent="0" algn="l" defTabSz="457200" rtl="0" eaLnBrk="1" latinLnBrk="0" hangingPunct="1">
        <a:spcBef>
          <a:spcPct val="20000"/>
        </a:spcBef>
        <a:buFont typeface="Arial"/>
        <a:buNone/>
        <a:defRPr sz="2500" kern="1200">
          <a:solidFill>
            <a:srgbClr val="004B6B"/>
          </a:solidFill>
          <a:latin typeface="Arial"/>
          <a:ea typeface="+mn-ea"/>
          <a:cs typeface="Arial"/>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3" Type="http://schemas.openxmlformats.org/officeDocument/2006/relationships/hyperlink" Target="mailto:ivana.rasi@virgilio.it"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_2016-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olo 7"/>
          <p:cNvSpPr>
            <a:spLocks noGrp="1"/>
          </p:cNvSpPr>
          <p:nvPr>
            <p:ph type="title"/>
          </p:nvPr>
        </p:nvSpPr>
        <p:spPr>
          <a:xfrm>
            <a:off x="926756" y="2145880"/>
            <a:ext cx="6524368" cy="3476444"/>
          </a:xfrm>
        </p:spPr>
        <p:txBody>
          <a:bodyPr>
            <a:normAutofit fontScale="90000"/>
          </a:bodyPr>
          <a:lstStyle/>
          <a:p>
            <a:r>
              <a:rPr lang="it-IT" b="1" dirty="0"/>
              <a:t>FCDE: Quantificazione a preventivo e a rendiconto </a:t>
            </a:r>
            <a:br>
              <a:rPr lang="it-IT" b="1" dirty="0"/>
            </a:br>
            <a:br>
              <a:rPr lang="it-IT" b="1" dirty="0"/>
            </a:br>
            <a:r>
              <a:rPr lang="it-IT" b="1" dirty="0"/>
              <a:t>FPV: costituzione, gestione ed eccezioni ammesse alla luce dell’XI decreto correttivo di aggiornamento dei principi contabili</a:t>
            </a:r>
            <a:br>
              <a:rPr lang="it-IT" dirty="0"/>
            </a:br>
            <a:br>
              <a:rPr lang="it-IT" sz="2500" dirty="0">
                <a:latin typeface="Arial"/>
                <a:cs typeface="Arial"/>
              </a:rPr>
            </a:br>
            <a:br>
              <a:rPr lang="it-IT" sz="2500" dirty="0">
                <a:latin typeface="Arial"/>
                <a:cs typeface="Arial"/>
              </a:rPr>
            </a:br>
            <a:r>
              <a:rPr lang="it-IT" sz="2500" dirty="0">
                <a:latin typeface="Arial"/>
                <a:cs typeface="Arial"/>
              </a:rPr>
              <a:t>Messina, 12 settembre 2019</a:t>
            </a:r>
            <a:br>
              <a:rPr lang="it-IT" sz="2000" b="1" dirty="0">
                <a:latin typeface="Arial"/>
                <a:cs typeface="Arial"/>
              </a:rPr>
            </a:br>
            <a:r>
              <a:rPr lang="it-IT" sz="2000" b="1" dirty="0">
                <a:latin typeface="Arial"/>
                <a:cs typeface="Arial"/>
              </a:rPr>
              <a:t>Dr.ssa Ivana Rasi </a:t>
            </a:r>
          </a:p>
        </p:txBody>
      </p:sp>
    </p:spTree>
    <p:extLst>
      <p:ext uri="{BB962C8B-B14F-4D97-AF65-F5344CB8AC3E}">
        <p14:creationId xmlns:p14="http://schemas.microsoft.com/office/powerpoint/2010/main" val="1461543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5102" y="259492"/>
            <a:ext cx="7198497" cy="883508"/>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7" name="Segnaposto contenuto 6"/>
          <p:cNvSpPr>
            <a:spLocks noGrp="1"/>
          </p:cNvSpPr>
          <p:nvPr>
            <p:ph idx="1"/>
          </p:nvPr>
        </p:nvSpPr>
        <p:spPr>
          <a:xfrm>
            <a:off x="963827" y="1600200"/>
            <a:ext cx="7710274" cy="4525963"/>
          </a:xfrm>
        </p:spPr>
        <p:txBody>
          <a:bodyPr>
            <a:normAutofit/>
          </a:bodyPr>
          <a:lstStyle/>
          <a:p>
            <a:pPr marL="0" indent="0">
              <a:buNone/>
            </a:pPr>
            <a:endParaRPr lang="it-IT" dirty="0"/>
          </a:p>
          <a:p>
            <a:pPr>
              <a:lnSpc>
                <a:spcPct val="130000"/>
              </a:lnSpc>
              <a:buNone/>
            </a:pPr>
            <a:r>
              <a:rPr lang="it-IT" sz="2200" dirty="0"/>
              <a:t>Dopo 5 anni dall’adozione del principio della competenza finanziaria a regime, fondo crediti di dubbia esigibilità è determinato sulla base della media, calcolata come media semplice, calcolata rispetto agli incassi in c/competenza e agli accertamenti nel quinquennio precedente.* </a:t>
            </a:r>
          </a:p>
          <a:p>
            <a:pPr>
              <a:lnSpc>
                <a:spcPct val="130000"/>
              </a:lnSpc>
              <a:buNone/>
            </a:pPr>
            <a:endParaRPr lang="it-IT" sz="2200" dirty="0"/>
          </a:p>
          <a:p>
            <a:pPr>
              <a:lnSpc>
                <a:spcPct val="130000"/>
              </a:lnSpc>
              <a:buNone/>
            </a:pPr>
            <a:r>
              <a:rPr lang="it-IT" sz="2200" dirty="0"/>
              <a:t>*</a:t>
            </a:r>
            <a:r>
              <a:rPr lang="it-IT" sz="1800" dirty="0"/>
              <a:t>Con riferimento agli anni del quinquennio in cui vigeva la competenza finanziaria semplice, agli incassi in conto competenza si sommano gli incassi in conto residui</a:t>
            </a:r>
          </a:p>
          <a:p>
            <a:pPr lvl="0">
              <a:lnSpc>
                <a:spcPct val="130000"/>
              </a:lnSpc>
              <a:buNone/>
            </a:pPr>
            <a:endParaRPr lang="it-IT" sz="2200" dirty="0"/>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96117825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latin typeface="Arial"/>
                <a:cs typeface="Arial"/>
              </a:rPr>
              <a:t>IL FPV DEGLI INVESTIMENTI NEL BILANCIO DI PREVISIONE</a:t>
            </a:r>
            <a:endParaRPr lang="it-IT" sz="2500" dirty="0">
              <a:latin typeface="Arial"/>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100</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21563664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95168" y="330208"/>
            <a:ext cx="7229732" cy="934972"/>
          </a:xfrm>
        </p:spPr>
        <p:txBody>
          <a:bodyPr>
            <a:noAutofit/>
          </a:bodyPr>
          <a:lstStyle/>
          <a:p>
            <a:r>
              <a:rPr lang="it-IT" sz="2400" dirty="0"/>
              <a:t>Le previsioni relative agli investimenti</a:t>
            </a:r>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r>
              <a:rPr lang="it-IT" sz="2200" b="0" dirty="0"/>
              <a:t>Art. 21, </a:t>
            </a:r>
            <a:r>
              <a:rPr lang="it-IT" sz="2200" b="0" dirty="0" err="1"/>
              <a:t>D.Lgs.</a:t>
            </a:r>
            <a:r>
              <a:rPr lang="it-IT" sz="2200" b="0" dirty="0"/>
              <a:t> 50/2016:</a:t>
            </a:r>
          </a:p>
          <a:p>
            <a:pPr>
              <a:lnSpc>
                <a:spcPct val="100000"/>
              </a:lnSpc>
            </a:pPr>
            <a:r>
              <a:rPr lang="it-IT" sz="2200" b="0" dirty="0"/>
              <a:t> </a:t>
            </a:r>
            <a:r>
              <a:rPr lang="it-IT" sz="2200" b="0" i="1" dirty="0"/>
              <a:t>Il programma triennale dei lavori pubblici e i relativi aggiornamenti annuali contengono i lavori il cui valore stimato sia pari o superiore a 100.000 euro e indicano, previa attribuzione del codice unico di progetto di cui all'art. 11, della L. 3/2003, i lavori da avviare nella prima annualità, </a:t>
            </a:r>
            <a:r>
              <a:rPr lang="it-IT" sz="2200" b="0" i="1" dirty="0">
                <a:solidFill>
                  <a:srgbClr val="0070C0"/>
                </a:solidFill>
              </a:rPr>
              <a:t>per i quali deve essere riportata l'indicazione dei mezzi finanziari stanziati sullo stato di previsione o sul proprio bilancio, ovvero </a:t>
            </a:r>
            <a:r>
              <a:rPr lang="it-IT" sz="2200" i="1" dirty="0">
                <a:solidFill>
                  <a:srgbClr val="0070C0"/>
                </a:solidFill>
              </a:rPr>
              <a:t>disponibili </a:t>
            </a:r>
            <a:r>
              <a:rPr lang="it-IT" sz="2200" b="0" i="1" dirty="0">
                <a:solidFill>
                  <a:srgbClr val="0070C0"/>
                </a:solidFill>
              </a:rPr>
              <a:t>in base a contributi o risorse dello Stato, delle regioni a statuto ordinario o di altri enti pubblici.</a:t>
            </a:r>
            <a:r>
              <a:rPr lang="it-IT" sz="2200" b="0" i="1" dirty="0"/>
              <a:t> </a:t>
            </a:r>
          </a:p>
          <a:p>
            <a:pPr>
              <a:lnSpc>
                <a:spcPct val="100000"/>
              </a:lnSpc>
            </a:pPr>
            <a:r>
              <a:rPr lang="it-IT" sz="2200" b="0" i="1" dirty="0"/>
              <a:t>Per i lavori di importo pari o superiore a 1.000.000 euro, ai fini dell'inserimento nell'elenco annuale, le amministrazioni aggiudicatrici approvano preventivamente il progetto di fattibilità tecnica ed economica. </a:t>
            </a:r>
          </a:p>
        </p:txBody>
      </p:sp>
    </p:spTree>
    <p:extLst>
      <p:ext uri="{BB962C8B-B14F-4D97-AF65-F5344CB8AC3E}">
        <p14:creationId xmlns:p14="http://schemas.microsoft.com/office/powerpoint/2010/main" val="352541122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21638" y="1364733"/>
            <a:ext cx="8092440" cy="4762286"/>
          </a:xfrm>
        </p:spPr>
        <p:txBody>
          <a:bodyPr>
            <a:noAutofit/>
          </a:bodyPr>
          <a:lstStyle/>
          <a:p>
            <a:pPr marL="0" indent="0">
              <a:lnSpc>
                <a:spcPct val="100000"/>
              </a:lnSpc>
              <a:buNone/>
            </a:pPr>
            <a:r>
              <a:rPr lang="it-IT" sz="2800" dirty="0">
                <a:latin typeface="Arial"/>
                <a:cs typeface="Arial"/>
              </a:rPr>
              <a:t>Le spese di investimento sono impegnate agli esercizi in cui scadono le singole obbligazioni passive derivanti dal contratto o dalla convenzione avente ad oggetto la realizzazione dell’investimento, sulla base del relativo </a:t>
            </a:r>
            <a:r>
              <a:rPr lang="it-IT" sz="2800" dirty="0" err="1">
                <a:latin typeface="Arial"/>
                <a:cs typeface="Arial"/>
              </a:rPr>
              <a:t>cronoprogramma</a:t>
            </a:r>
            <a:r>
              <a:rPr lang="it-IT" sz="2800" dirty="0">
                <a:latin typeface="Arial"/>
                <a:cs typeface="Arial"/>
              </a:rPr>
              <a:t>:</a:t>
            </a:r>
          </a:p>
          <a:p>
            <a:pPr algn="just">
              <a:lnSpc>
                <a:spcPct val="100000"/>
              </a:lnSpc>
            </a:pPr>
            <a:endParaRPr lang="it-IT" sz="2400" dirty="0"/>
          </a:p>
          <a:p>
            <a:pPr algn="just">
              <a:lnSpc>
                <a:spcPct val="100000"/>
              </a:lnSpc>
            </a:pPr>
            <a:endParaRPr lang="it-IT" sz="2400" dirty="0"/>
          </a:p>
          <a:p>
            <a:pPr algn="just">
              <a:lnSpc>
                <a:spcPct val="100000"/>
              </a:lnSpc>
            </a:pPr>
            <a:endParaRPr lang="it-IT" sz="2400" dirty="0"/>
          </a:p>
          <a:p>
            <a:pPr algn="just">
              <a:lnSpc>
                <a:spcPct val="100000"/>
              </a:lnSpc>
              <a:buNone/>
            </a:pPr>
            <a:r>
              <a:rPr lang="it-IT" sz="2400" dirty="0"/>
              <a:t>					2017		    2018	          	2019</a:t>
            </a:r>
          </a:p>
          <a:p>
            <a:pPr algn="just">
              <a:lnSpc>
                <a:spcPct val="100000"/>
              </a:lnSpc>
            </a:pPr>
            <a:endParaRPr lang="it-IT" sz="2400" dirty="0">
              <a:solidFill>
                <a:srgbClr val="004B6B"/>
              </a:solidFill>
            </a:endParaRPr>
          </a:p>
          <a:p>
            <a:pPr algn="just">
              <a:lnSpc>
                <a:spcPct val="100000"/>
              </a:lnSpc>
            </a:pPr>
            <a:endParaRPr lang="it-IT" sz="2500" dirty="0">
              <a:solidFill>
                <a:srgbClr val="004B6B"/>
              </a:solidFill>
            </a:endParaRPr>
          </a:p>
        </p:txBody>
      </p:sp>
      <p:pic>
        <p:nvPicPr>
          <p:cNvPr id="4" name="Immagine 3" descr="03_calendario.jpg"/>
          <p:cNvPicPr>
            <a:picLocks noChangeAspect="1"/>
          </p:cNvPicPr>
          <p:nvPr/>
        </p:nvPicPr>
        <p:blipFill>
          <a:blip r:embed="rId2"/>
          <a:stretch>
            <a:fillRect/>
          </a:stretch>
        </p:blipFill>
        <p:spPr>
          <a:xfrm>
            <a:off x="1059318" y="4254431"/>
            <a:ext cx="1371600" cy="1371600"/>
          </a:xfrm>
          <a:prstGeom prst="rect">
            <a:avLst/>
          </a:prstGeom>
        </p:spPr>
      </p:pic>
      <p:sp>
        <p:nvSpPr>
          <p:cNvPr id="5" name="Freccia ad arco 4"/>
          <p:cNvSpPr/>
          <p:nvPr/>
        </p:nvSpPr>
        <p:spPr>
          <a:xfrm rot="1124592">
            <a:off x="2542738" y="4563355"/>
            <a:ext cx="1198605" cy="893805"/>
          </a:xfrm>
          <a:prstGeom prst="circular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8" name="Freccia ad arco 7"/>
          <p:cNvSpPr/>
          <p:nvPr/>
        </p:nvSpPr>
        <p:spPr>
          <a:xfrm rot="1268627">
            <a:off x="4291914" y="4693410"/>
            <a:ext cx="1198605" cy="741405"/>
          </a:xfrm>
          <a:prstGeom prst="circular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9" name="Freccia ad arco 8"/>
          <p:cNvSpPr/>
          <p:nvPr/>
        </p:nvSpPr>
        <p:spPr>
          <a:xfrm rot="1517376">
            <a:off x="6025977" y="4722682"/>
            <a:ext cx="1198605" cy="741405"/>
          </a:xfrm>
          <a:prstGeom prst="circular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11" name="Titolo 4"/>
          <p:cNvSpPr>
            <a:spLocks noGrp="1"/>
          </p:cNvSpPr>
          <p:nvPr>
            <p:ph type="title"/>
          </p:nvPr>
        </p:nvSpPr>
        <p:spPr>
          <a:xfrm>
            <a:off x="1383957" y="251460"/>
            <a:ext cx="7040812" cy="899160"/>
          </a:xfrm>
        </p:spPr>
        <p:txBody>
          <a:bodyPr>
            <a:noAutofit/>
          </a:bodyPr>
          <a:lstStyle/>
          <a:p>
            <a:pPr algn="l">
              <a:lnSpc>
                <a:spcPts val="3100"/>
              </a:lnSpc>
            </a:pPr>
            <a:r>
              <a:rPr lang="it-IT" sz="2400" b="1" dirty="0">
                <a:latin typeface="Arial"/>
                <a:cs typeface="Arial"/>
              </a:rPr>
              <a:t>Le previsioni relative agli investimenti</a:t>
            </a:r>
            <a:br>
              <a:rPr lang="it-IT" sz="2400" b="1" dirty="0">
                <a:latin typeface="Arial"/>
                <a:cs typeface="Arial"/>
              </a:rPr>
            </a:br>
            <a:endParaRPr lang="it-IT" sz="2400" b="1" dirty="0">
              <a:latin typeface="Arial"/>
              <a:cs typeface="Arial"/>
            </a:endParaRPr>
          </a:p>
        </p:txBody>
      </p:sp>
    </p:spTree>
    <p:extLst>
      <p:ext uri="{BB962C8B-B14F-4D97-AF65-F5344CB8AC3E}">
        <p14:creationId xmlns:p14="http://schemas.microsoft.com/office/powerpoint/2010/main" val="258382278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1399676" y="152888"/>
            <a:ext cx="7166474" cy="650301"/>
          </a:xfrm>
        </p:spPr>
        <p:txBody>
          <a:bodyPr>
            <a:normAutofit/>
          </a:bodyPr>
          <a:lstStyle/>
          <a:p>
            <a:r>
              <a:rPr lang="it-IT" dirty="0"/>
              <a:t>Quadro economico: esempio</a:t>
            </a:r>
          </a:p>
        </p:txBody>
      </p:sp>
      <p:graphicFrame>
        <p:nvGraphicFramePr>
          <p:cNvPr id="4" name="Tabella 3"/>
          <p:cNvGraphicFramePr>
            <a:graphicFrameLocks noGrp="1"/>
          </p:cNvGraphicFramePr>
          <p:nvPr/>
        </p:nvGraphicFramePr>
        <p:xfrm>
          <a:off x="1399676" y="518927"/>
          <a:ext cx="7126496" cy="6035040"/>
        </p:xfrm>
        <a:graphic>
          <a:graphicData uri="http://schemas.openxmlformats.org/drawingml/2006/table">
            <a:tbl>
              <a:tblPr firstRow="1" bandRow="1">
                <a:tableStyleId>{69CF1AB2-1976-4502-BF36-3FF5EA218861}</a:tableStyleId>
              </a:tblPr>
              <a:tblGrid>
                <a:gridCol w="6163456">
                  <a:extLst>
                    <a:ext uri="{9D8B030D-6E8A-4147-A177-3AD203B41FA5}">
                      <a16:colId xmlns:a16="http://schemas.microsoft.com/office/drawing/2014/main" val="20000"/>
                    </a:ext>
                  </a:extLst>
                </a:gridCol>
                <a:gridCol w="963040">
                  <a:extLst>
                    <a:ext uri="{9D8B030D-6E8A-4147-A177-3AD203B41FA5}">
                      <a16:colId xmlns:a16="http://schemas.microsoft.com/office/drawing/2014/main" val="20001"/>
                    </a:ext>
                  </a:extLst>
                </a:gridCol>
              </a:tblGrid>
              <a:tr h="247192">
                <a:tc>
                  <a:txBody>
                    <a:bodyPr/>
                    <a:lstStyle/>
                    <a:p>
                      <a:pPr marL="0" algn="l" defTabSz="457200" rtl="0" eaLnBrk="1" latinLnBrk="0" hangingPunct="1"/>
                      <a:r>
                        <a:rPr lang="it-IT" sz="1200" b="1" kern="1200" dirty="0">
                          <a:solidFill>
                            <a:schemeClr val="dk1"/>
                          </a:solidFill>
                          <a:latin typeface="+mn-lt"/>
                          <a:ea typeface="+mn-ea"/>
                          <a:cs typeface="+mn-cs"/>
                        </a:rPr>
                        <a:t>Lavori:</a:t>
                      </a:r>
                    </a:p>
                  </a:txBody>
                  <a:tcPr anchor="ctr"/>
                </a:tc>
                <a:tc>
                  <a:txBody>
                    <a:bodyPr/>
                    <a:lstStyle/>
                    <a:p>
                      <a:endParaRPr lang="it-IT"/>
                    </a:p>
                  </a:txBody>
                  <a:tcPr anchor="ctr"/>
                </a:tc>
                <a:extLst>
                  <a:ext uri="{0D108BD9-81ED-4DB2-BD59-A6C34878D82A}">
                    <a16:rowId xmlns:a16="http://schemas.microsoft.com/office/drawing/2014/main" val="10000"/>
                  </a:ext>
                </a:extLst>
              </a:tr>
              <a:tr h="334701">
                <a:tc>
                  <a:txBody>
                    <a:bodyPr/>
                    <a:lstStyle/>
                    <a:p>
                      <a:r>
                        <a:rPr lang="it-IT" sz="1200" dirty="0"/>
                        <a:t>Importo lavori a base</a:t>
                      </a:r>
                      <a:r>
                        <a:rPr lang="it-IT" sz="1200" baseline="0" dirty="0"/>
                        <a:t> d’asta</a:t>
                      </a:r>
                      <a:endParaRPr lang="it-IT" sz="1200" dirty="0"/>
                    </a:p>
                    <a:p>
                      <a:r>
                        <a:rPr lang="it-IT" sz="1200" dirty="0"/>
                        <a:t>Oneri per la sicurezza </a:t>
                      </a:r>
                    </a:p>
                  </a:txBody>
                  <a:tcPr anchor="ctr"/>
                </a:tc>
                <a:tc>
                  <a:txBody>
                    <a:bodyPr/>
                    <a:lstStyle/>
                    <a:p>
                      <a:endParaRPr lang="it-IT"/>
                    </a:p>
                  </a:txBody>
                  <a:tcPr anchor="ctr"/>
                </a:tc>
                <a:extLst>
                  <a:ext uri="{0D108BD9-81ED-4DB2-BD59-A6C34878D82A}">
                    <a16:rowId xmlns:a16="http://schemas.microsoft.com/office/drawing/2014/main" val="10001"/>
                  </a:ext>
                </a:extLst>
              </a:tr>
              <a:tr h="334701">
                <a:tc>
                  <a:txBody>
                    <a:bodyPr/>
                    <a:lstStyle/>
                    <a:p>
                      <a:r>
                        <a:rPr lang="it-IT" sz="1200" b="1" dirty="0"/>
                        <a:t>Somme a disposizione dell’amministrazione:</a:t>
                      </a:r>
                    </a:p>
                  </a:txBody>
                  <a:tcPr anchor="ctr"/>
                </a:tc>
                <a:tc>
                  <a:txBody>
                    <a:bodyPr/>
                    <a:lstStyle/>
                    <a:p>
                      <a:endParaRPr lang="it-IT"/>
                    </a:p>
                  </a:txBody>
                  <a:tcPr anchor="ctr"/>
                </a:tc>
                <a:extLst>
                  <a:ext uri="{0D108BD9-81ED-4DB2-BD59-A6C34878D82A}">
                    <a16:rowId xmlns:a16="http://schemas.microsoft.com/office/drawing/2014/main" val="10002"/>
                  </a:ext>
                </a:extLst>
              </a:tr>
              <a:tr h="620310">
                <a:tc>
                  <a:txBody>
                    <a:bodyPr/>
                    <a:lstStyle/>
                    <a:p>
                      <a:pPr marL="342900" indent="-342900">
                        <a:buAutoNum type="arabicParenR"/>
                      </a:pPr>
                      <a:r>
                        <a:rPr lang="it-IT" sz="1200" dirty="0"/>
                        <a:t>Rilievi</a:t>
                      </a:r>
                      <a:r>
                        <a:rPr lang="it-IT" sz="1200" baseline="0" dirty="0"/>
                        <a:t>, accertamenti e indagini</a:t>
                      </a:r>
                    </a:p>
                    <a:p>
                      <a:pPr marL="800100" lvl="1" indent="-342900">
                        <a:buFont typeface="Arial" pitchFamily="34" charset="0"/>
                        <a:buChar char="•"/>
                      </a:pPr>
                      <a:r>
                        <a:rPr lang="it-IT" sz="1200" baseline="0" dirty="0"/>
                        <a:t>Indagini geologiche</a:t>
                      </a:r>
                    </a:p>
                    <a:p>
                      <a:pPr marL="800100" lvl="1" indent="-342900">
                        <a:buFont typeface="Arial" pitchFamily="34" charset="0"/>
                        <a:buChar char="•"/>
                      </a:pPr>
                      <a:r>
                        <a:rPr lang="it-IT" sz="1200" baseline="0" dirty="0"/>
                        <a:t>Rilievi del sito </a:t>
                      </a:r>
                      <a:endParaRPr lang="it-IT" sz="1200" dirty="0"/>
                    </a:p>
                  </a:txBody>
                  <a:tcPr anchor="ctr"/>
                </a:tc>
                <a:tc>
                  <a:txBody>
                    <a:bodyPr/>
                    <a:lstStyle/>
                    <a:p>
                      <a:endParaRPr lang="it-IT"/>
                    </a:p>
                  </a:txBody>
                  <a:tcPr anchor="ctr"/>
                </a:tc>
                <a:extLst>
                  <a:ext uri="{0D108BD9-81ED-4DB2-BD59-A6C34878D82A}">
                    <a16:rowId xmlns:a16="http://schemas.microsoft.com/office/drawing/2014/main" val="10003"/>
                  </a:ext>
                </a:extLst>
              </a:tr>
              <a:tr h="252135">
                <a:tc>
                  <a:txBody>
                    <a:bodyPr/>
                    <a:lstStyle/>
                    <a:p>
                      <a:r>
                        <a:rPr lang="it-IT" sz="1200" dirty="0"/>
                        <a:t>2) Allacciamenti</a:t>
                      </a:r>
                      <a:r>
                        <a:rPr lang="it-IT" sz="1200" baseline="0" dirty="0"/>
                        <a:t> ai pubblici servizi</a:t>
                      </a:r>
                    </a:p>
                  </a:txBody>
                  <a:tcPr anchor="ctr"/>
                </a:tc>
                <a:tc>
                  <a:txBody>
                    <a:bodyPr/>
                    <a:lstStyle/>
                    <a:p>
                      <a:endParaRPr lang="it-IT"/>
                    </a:p>
                  </a:txBody>
                  <a:tcPr anchor="ctr"/>
                </a:tc>
                <a:extLst>
                  <a:ext uri="{0D108BD9-81ED-4DB2-BD59-A6C34878D82A}">
                    <a16:rowId xmlns:a16="http://schemas.microsoft.com/office/drawing/2014/main" val="10004"/>
                  </a:ext>
                </a:extLst>
              </a:tr>
              <a:tr h="158223">
                <a:tc>
                  <a:txBody>
                    <a:bodyPr/>
                    <a:lstStyle/>
                    <a:p>
                      <a:r>
                        <a:rPr lang="it-IT" sz="1200" dirty="0"/>
                        <a:t>3) Acquisizione aree</a:t>
                      </a:r>
                    </a:p>
                  </a:txBody>
                  <a:tcPr anchor="ctr"/>
                </a:tc>
                <a:tc>
                  <a:txBody>
                    <a:bodyPr/>
                    <a:lstStyle/>
                    <a:p>
                      <a:endParaRPr lang="it-IT"/>
                    </a:p>
                  </a:txBody>
                  <a:tcPr anchor="ctr"/>
                </a:tc>
                <a:extLst>
                  <a:ext uri="{0D108BD9-81ED-4DB2-BD59-A6C34878D82A}">
                    <a16:rowId xmlns:a16="http://schemas.microsoft.com/office/drawing/2014/main" val="10005"/>
                  </a:ext>
                </a:extLst>
              </a:tr>
              <a:tr h="334701">
                <a:tc>
                  <a:txBody>
                    <a:bodyPr/>
                    <a:lstStyle/>
                    <a:p>
                      <a:r>
                        <a:rPr lang="it-IT" sz="1200" dirty="0"/>
                        <a:t>4) Spese tecniche:</a:t>
                      </a:r>
                    </a:p>
                    <a:p>
                      <a:pPr lvl="1">
                        <a:buFont typeface="Arial" pitchFamily="34" charset="0"/>
                        <a:buChar char="•"/>
                      </a:pPr>
                      <a:r>
                        <a:rPr lang="it-IT" sz="1200" dirty="0"/>
                        <a:t>Progettazione</a:t>
                      </a:r>
                    </a:p>
                    <a:p>
                      <a:pPr lvl="1">
                        <a:buFont typeface="Arial" pitchFamily="34" charset="0"/>
                        <a:buChar char="•"/>
                      </a:pPr>
                      <a:r>
                        <a:rPr lang="it-IT" sz="1200" dirty="0"/>
                        <a:t>Direzione lavori</a:t>
                      </a:r>
                    </a:p>
                    <a:p>
                      <a:pPr lvl="1">
                        <a:buFont typeface="Arial" pitchFamily="34" charset="0"/>
                        <a:buChar char="•"/>
                      </a:pPr>
                      <a:r>
                        <a:rPr lang="it-IT" sz="1200" dirty="0"/>
                        <a:t>Contabilità</a:t>
                      </a:r>
                    </a:p>
                    <a:p>
                      <a:pPr lvl="1">
                        <a:buFont typeface="Arial" pitchFamily="34" charset="0"/>
                        <a:buChar char="•"/>
                      </a:pPr>
                      <a:r>
                        <a:rPr lang="it-IT" sz="1200" dirty="0"/>
                        <a:t>Coordinamento sicurezza</a:t>
                      </a:r>
                    </a:p>
                    <a:p>
                      <a:pPr lvl="1">
                        <a:buFont typeface="Arial" pitchFamily="34" charset="0"/>
                        <a:buChar char="•"/>
                      </a:pPr>
                      <a:r>
                        <a:rPr lang="it-IT" sz="1200" baseline="0" dirty="0"/>
                        <a:t>Frazionamenti</a:t>
                      </a:r>
                    </a:p>
                  </a:txBody>
                  <a:tcPr anchor="ctr"/>
                </a:tc>
                <a:tc>
                  <a:txBody>
                    <a:bodyPr/>
                    <a:lstStyle/>
                    <a:p>
                      <a:pPr>
                        <a:buFont typeface="Arial" pitchFamily="34" charset="0"/>
                        <a:buChar char="•"/>
                      </a:pPr>
                      <a:endParaRPr lang="it-IT" dirty="0"/>
                    </a:p>
                  </a:txBody>
                  <a:tcPr anchor="ctr"/>
                </a:tc>
                <a:extLst>
                  <a:ext uri="{0D108BD9-81ED-4DB2-BD59-A6C34878D82A}">
                    <a16:rowId xmlns:a16="http://schemas.microsoft.com/office/drawing/2014/main" val="10006"/>
                  </a:ext>
                </a:extLst>
              </a:tr>
              <a:tr h="334701">
                <a:tc>
                  <a:txBody>
                    <a:bodyPr/>
                    <a:lstStyle/>
                    <a:p>
                      <a:r>
                        <a:rPr lang="it-IT" sz="1200" dirty="0"/>
                        <a:t>5) Spese per attività di</a:t>
                      </a:r>
                      <a:r>
                        <a:rPr lang="it-IT" sz="1200" baseline="0" dirty="0"/>
                        <a:t> consulenza e supporto</a:t>
                      </a:r>
                      <a:endParaRPr lang="it-IT" sz="1200" dirty="0"/>
                    </a:p>
                  </a:txBody>
                  <a:tcPr anchor="ctr"/>
                </a:tc>
                <a:tc>
                  <a:txBody>
                    <a:bodyPr/>
                    <a:lstStyle/>
                    <a:p>
                      <a:endParaRPr lang="it-IT"/>
                    </a:p>
                  </a:txBody>
                  <a:tcPr anchor="ctr"/>
                </a:tc>
                <a:extLst>
                  <a:ext uri="{0D108BD9-81ED-4DB2-BD59-A6C34878D82A}">
                    <a16:rowId xmlns:a16="http://schemas.microsoft.com/office/drawing/2014/main" val="10007"/>
                  </a:ext>
                </a:extLst>
              </a:tr>
              <a:tr h="334701">
                <a:tc>
                  <a:txBody>
                    <a:bodyPr/>
                    <a:lstStyle/>
                    <a:p>
                      <a:r>
                        <a:rPr lang="it-IT" sz="1200" dirty="0"/>
                        <a:t>6) Spese</a:t>
                      </a:r>
                      <a:r>
                        <a:rPr lang="it-IT" sz="1200" baseline="0" dirty="0"/>
                        <a:t> per commissioni aggiudicatrici</a:t>
                      </a:r>
                      <a:endParaRPr lang="it-IT" sz="1200" dirty="0"/>
                    </a:p>
                  </a:txBody>
                  <a:tcPr anchor="ctr"/>
                </a:tc>
                <a:tc>
                  <a:txBody>
                    <a:bodyPr/>
                    <a:lstStyle/>
                    <a:p>
                      <a:endParaRPr lang="it-IT"/>
                    </a:p>
                  </a:txBody>
                  <a:tcPr anchor="ctr"/>
                </a:tc>
                <a:extLst>
                  <a:ext uri="{0D108BD9-81ED-4DB2-BD59-A6C34878D82A}">
                    <a16:rowId xmlns:a16="http://schemas.microsoft.com/office/drawing/2014/main" val="10008"/>
                  </a:ext>
                </a:extLst>
              </a:tr>
              <a:tr h="334701">
                <a:tc>
                  <a:txBody>
                    <a:bodyPr/>
                    <a:lstStyle/>
                    <a:p>
                      <a:r>
                        <a:rPr lang="it-IT" sz="1200" dirty="0"/>
                        <a:t>7) Spese per pubblicità</a:t>
                      </a:r>
                    </a:p>
                  </a:txBody>
                  <a:tcPr anchor="ctr"/>
                </a:tc>
                <a:tc>
                  <a:txBody>
                    <a:bodyPr/>
                    <a:lstStyle/>
                    <a:p>
                      <a:endParaRPr lang="it-IT"/>
                    </a:p>
                  </a:txBody>
                  <a:tcPr anchor="ctr"/>
                </a:tc>
                <a:extLst>
                  <a:ext uri="{0D108BD9-81ED-4DB2-BD59-A6C34878D82A}">
                    <a16:rowId xmlns:a16="http://schemas.microsoft.com/office/drawing/2014/main" val="10009"/>
                  </a:ext>
                </a:extLst>
              </a:tr>
              <a:tr h="334701">
                <a:tc>
                  <a:txBody>
                    <a:bodyPr/>
                    <a:lstStyle/>
                    <a:p>
                      <a:r>
                        <a:rPr lang="it-IT" sz="1200" dirty="0"/>
                        <a:t>8) Spese per analisi e collaudi</a:t>
                      </a:r>
                    </a:p>
                    <a:p>
                      <a:pPr lvl="1">
                        <a:buFont typeface="Arial" pitchFamily="34" charset="0"/>
                        <a:buChar char="•"/>
                      </a:pPr>
                      <a:r>
                        <a:rPr lang="it-IT" sz="1200" dirty="0"/>
                        <a:t>Analisi di laboratorio</a:t>
                      </a:r>
                    </a:p>
                    <a:p>
                      <a:pPr lvl="1">
                        <a:buFont typeface="Arial" pitchFamily="34" charset="0"/>
                        <a:buChar char="•"/>
                      </a:pPr>
                      <a:r>
                        <a:rPr lang="it-IT" sz="1200" dirty="0"/>
                        <a:t>Collaudo</a:t>
                      </a:r>
                      <a:r>
                        <a:rPr lang="it-IT" sz="1200" baseline="0" dirty="0"/>
                        <a:t> statico</a:t>
                      </a:r>
                    </a:p>
                    <a:p>
                      <a:pPr lvl="1">
                        <a:buFont typeface="Arial" pitchFamily="34" charset="0"/>
                        <a:buChar char="•"/>
                      </a:pPr>
                      <a:r>
                        <a:rPr lang="it-IT" sz="1200" baseline="0" dirty="0"/>
                        <a:t>Collaudo amministrativo</a:t>
                      </a:r>
                      <a:endParaRPr lang="it-IT" sz="1200" dirty="0"/>
                    </a:p>
                  </a:txBody>
                  <a:tcPr anchor="ctr"/>
                </a:tc>
                <a:tc>
                  <a:txBody>
                    <a:bodyPr/>
                    <a:lstStyle/>
                    <a:p>
                      <a:endParaRPr lang="it-IT"/>
                    </a:p>
                  </a:txBody>
                  <a:tcPr anchor="ctr"/>
                </a:tc>
                <a:extLst>
                  <a:ext uri="{0D108BD9-81ED-4DB2-BD59-A6C34878D82A}">
                    <a16:rowId xmlns:a16="http://schemas.microsoft.com/office/drawing/2014/main" val="10010"/>
                  </a:ext>
                </a:extLst>
              </a:tr>
              <a:tr h="334701">
                <a:tc>
                  <a:txBody>
                    <a:bodyPr/>
                    <a:lstStyle/>
                    <a:p>
                      <a:r>
                        <a:rPr lang="it-IT" sz="1200" dirty="0"/>
                        <a:t>TOTALE</a:t>
                      </a:r>
                      <a:r>
                        <a:rPr lang="it-IT" sz="1200" baseline="0" dirty="0"/>
                        <a:t> COMPLESSIVO</a:t>
                      </a:r>
                      <a:endParaRPr lang="it-IT" sz="1200" dirty="0"/>
                    </a:p>
                  </a:txBody>
                  <a:tcPr anchor="ctr"/>
                </a:tc>
                <a:tc>
                  <a:txBody>
                    <a:bodyPr/>
                    <a:lstStyle/>
                    <a:p>
                      <a:endParaRPr lang="it-IT" dirty="0"/>
                    </a:p>
                  </a:txBody>
                  <a:tcPr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92043888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19100" y="330208"/>
            <a:ext cx="8305800" cy="687431"/>
          </a:xfrm>
        </p:spPr>
        <p:txBody>
          <a:bodyPr>
            <a:noAutofit/>
          </a:bodyPr>
          <a:lstStyle/>
          <a:p>
            <a:r>
              <a:rPr lang="it-IT" sz="2400" dirty="0"/>
              <a:t>Le previsioni relative agli investimenti</a:t>
            </a:r>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endParaRPr lang="it-IT" sz="2400" b="0" dirty="0"/>
          </a:p>
          <a:p>
            <a:pPr>
              <a:lnSpc>
                <a:spcPct val="100000"/>
              </a:lnSpc>
            </a:pPr>
            <a:endParaRPr lang="it-IT" sz="2400" b="0" dirty="0"/>
          </a:p>
        </p:txBody>
      </p:sp>
      <p:graphicFrame>
        <p:nvGraphicFramePr>
          <p:cNvPr id="4" name="Tabella 3"/>
          <p:cNvGraphicFramePr>
            <a:graphicFrameLocks noGrp="1"/>
          </p:cNvGraphicFramePr>
          <p:nvPr/>
        </p:nvGraphicFramePr>
        <p:xfrm>
          <a:off x="478092" y="1087292"/>
          <a:ext cx="8305800" cy="5012740"/>
        </p:xfrm>
        <a:graphic>
          <a:graphicData uri="http://schemas.openxmlformats.org/drawingml/2006/table">
            <a:tbl>
              <a:tblPr firstRow="1" bandRow="1">
                <a:tableStyleId>{5C22544A-7EE6-4342-B048-85BDC9FD1C3A}</a:tableStyleId>
              </a:tblPr>
              <a:tblGrid>
                <a:gridCol w="2737056">
                  <a:extLst>
                    <a:ext uri="{9D8B030D-6E8A-4147-A177-3AD203B41FA5}">
                      <a16:colId xmlns:a16="http://schemas.microsoft.com/office/drawing/2014/main" val="20000"/>
                    </a:ext>
                  </a:extLst>
                </a:gridCol>
                <a:gridCol w="1415844">
                  <a:extLst>
                    <a:ext uri="{9D8B030D-6E8A-4147-A177-3AD203B41FA5}">
                      <a16:colId xmlns:a16="http://schemas.microsoft.com/office/drawing/2014/main" val="20001"/>
                    </a:ext>
                  </a:extLst>
                </a:gridCol>
                <a:gridCol w="2521976">
                  <a:extLst>
                    <a:ext uri="{9D8B030D-6E8A-4147-A177-3AD203B41FA5}">
                      <a16:colId xmlns:a16="http://schemas.microsoft.com/office/drawing/2014/main" val="20002"/>
                    </a:ext>
                  </a:extLst>
                </a:gridCol>
                <a:gridCol w="1630924">
                  <a:extLst>
                    <a:ext uri="{9D8B030D-6E8A-4147-A177-3AD203B41FA5}">
                      <a16:colId xmlns:a16="http://schemas.microsoft.com/office/drawing/2014/main" val="20003"/>
                    </a:ext>
                  </a:extLst>
                </a:gridCol>
              </a:tblGrid>
              <a:tr h="254809">
                <a:tc gridSpan="4">
                  <a:txBody>
                    <a:bodyPr/>
                    <a:lstStyle/>
                    <a:p>
                      <a:pPr algn="ctr" fontAlgn="b"/>
                      <a:r>
                        <a:rPr lang="it-IT" sz="1400" b="1" u="none" strike="noStrike" dirty="0"/>
                        <a:t>2017</a:t>
                      </a:r>
                      <a:endParaRPr lang="it-IT" sz="1400" b="1" i="0" u="none" strike="noStrike" dirty="0">
                        <a:solidFill>
                          <a:srgbClr val="FFFFFF"/>
                        </a:solidFill>
                        <a:latin typeface="Cambria"/>
                      </a:endParaRPr>
                    </a:p>
                  </a:txBody>
                  <a:tcPr marL="9525" marR="9525" marT="9525" marB="0" anchor="ct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267437">
                <a:tc gridSpan="2">
                  <a:txBody>
                    <a:bodyPr/>
                    <a:lstStyle/>
                    <a:p>
                      <a:pPr algn="ctr" fontAlgn="b"/>
                      <a:r>
                        <a:rPr lang="it-IT" sz="1400" b="1" u="none" strike="noStrike" dirty="0"/>
                        <a:t>entrata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tc gridSpan="2">
                  <a:txBody>
                    <a:bodyPr/>
                    <a:lstStyle/>
                    <a:p>
                      <a:pPr algn="ctr" fontAlgn="b"/>
                      <a:r>
                        <a:rPr lang="it-IT" sz="1400" b="1" u="none" strike="noStrike" dirty="0"/>
                        <a:t>spesa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extLst>
                  <a:ext uri="{0D108BD9-81ED-4DB2-BD59-A6C34878D82A}">
                    <a16:rowId xmlns:a16="http://schemas.microsoft.com/office/drawing/2014/main" val="10001"/>
                  </a:ext>
                </a:extLst>
              </a:tr>
              <a:tr h="370840">
                <a:tc>
                  <a:txBody>
                    <a:bodyPr/>
                    <a:lstStyle/>
                    <a:p>
                      <a:pPr algn="l" fontAlgn="ctr"/>
                      <a:r>
                        <a:rPr lang="it-IT" sz="1400" b="0" u="none" strike="noStrike" dirty="0"/>
                        <a:t>mutuo </a:t>
                      </a:r>
                      <a:r>
                        <a:rPr lang="it-IT" sz="1400" b="0" u="none" strike="noStrike" dirty="0" err="1"/>
                        <a:t>cdp</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1000</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u="none" strike="noStrike" dirty="0"/>
                        <a:t>manutenzione straordinaria istituti comprensivi</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200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2"/>
                  </a:ext>
                </a:extLst>
              </a:tr>
              <a:tr h="370840">
                <a:tc>
                  <a:txBody>
                    <a:bodyPr/>
                    <a:lstStyle/>
                    <a:p>
                      <a:pPr algn="l" fontAlgn="b"/>
                      <a:r>
                        <a:rPr lang="it-IT" sz="1400" b="0" u="none" strike="noStrike"/>
                        <a:t> </a:t>
                      </a:r>
                      <a:endParaRPr lang="it-IT" sz="1400" b="0" i="0" u="none" strike="noStrike">
                        <a:solidFill>
                          <a:srgbClr val="000000"/>
                        </a:solidFill>
                        <a:latin typeface="Cambria"/>
                      </a:endParaRPr>
                    </a:p>
                  </a:txBody>
                  <a:tcPr marL="9525" marR="9525" marT="9525" marB="0" anchor="ctr"/>
                </a:tc>
                <a:tc>
                  <a:txBody>
                    <a:bodyPr/>
                    <a:lstStyle/>
                    <a:p>
                      <a:pPr algn="ctr" fontAlgn="b"/>
                      <a:r>
                        <a:rPr lang="it-IT" sz="1400" b="0" u="none" strike="noStrike" dirty="0"/>
                        <a:t> </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u="none" strike="noStrike" dirty="0"/>
                        <a:t>fondo pluriennale vincolato</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800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3"/>
                  </a:ext>
                </a:extLst>
              </a:tr>
              <a:tr h="370840">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1000</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1000</a:t>
                      </a:r>
                      <a:endParaRPr lang="it-IT" sz="1400" b="1"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4"/>
                  </a:ext>
                </a:extLst>
              </a:tr>
              <a:tr h="237920">
                <a:tc gridSpan="4">
                  <a:txBody>
                    <a:bodyPr/>
                    <a:lstStyle/>
                    <a:p>
                      <a:pPr marL="0" algn="ctr" defTabSz="457200" rtl="0" eaLnBrk="1" fontAlgn="b" latinLnBrk="0" hangingPunct="1"/>
                      <a:r>
                        <a:rPr lang="it-IT" sz="1400" b="1" u="none" strike="noStrike" kern="1200" dirty="0">
                          <a:solidFill>
                            <a:schemeClr val="bg1"/>
                          </a:solidFill>
                        </a:rPr>
                        <a:t>2018</a:t>
                      </a:r>
                      <a:endParaRPr lang="it-IT" sz="1400" b="1" u="none" strike="noStrike" kern="1200" dirty="0">
                        <a:solidFill>
                          <a:schemeClr val="bg1"/>
                        </a:solidFill>
                        <a:latin typeface="+mn-lt"/>
                        <a:ea typeface="+mn-ea"/>
                        <a:cs typeface="+mn-cs"/>
                      </a:endParaRPr>
                    </a:p>
                  </a:txBody>
                  <a:tcPr marL="9525" marR="9525" marT="9525" marB="0" anchor="ctr">
                    <a:solidFill>
                      <a:schemeClr val="accent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r h="202832">
                <a:tc gridSpan="2">
                  <a:txBody>
                    <a:bodyPr/>
                    <a:lstStyle/>
                    <a:p>
                      <a:pPr algn="ctr" fontAlgn="b"/>
                      <a:r>
                        <a:rPr lang="it-IT" sz="1400" b="1" u="none" strike="noStrike" dirty="0"/>
                        <a:t>entrata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tc gridSpan="2">
                  <a:txBody>
                    <a:bodyPr/>
                    <a:lstStyle/>
                    <a:p>
                      <a:pPr algn="ctr" fontAlgn="b"/>
                      <a:r>
                        <a:rPr lang="it-IT" sz="1400" b="1" u="none" strike="noStrike" dirty="0"/>
                        <a:t>spesa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extLst>
                  <a:ext uri="{0D108BD9-81ED-4DB2-BD59-A6C34878D82A}">
                    <a16:rowId xmlns:a16="http://schemas.microsoft.com/office/drawing/2014/main" val="10006"/>
                  </a:ext>
                </a:extLst>
              </a:tr>
              <a:tr h="370840">
                <a:tc>
                  <a:txBody>
                    <a:bodyPr/>
                    <a:lstStyle/>
                    <a:p>
                      <a:pPr algn="l" fontAlgn="ctr"/>
                      <a:r>
                        <a:rPr lang="it-IT" sz="1400" b="0" u="none" strike="noStrike" dirty="0"/>
                        <a:t>fondo pluriennale vincolato</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800</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u="none" strike="noStrike" dirty="0"/>
                        <a:t>manutenzione straordinaria istituti comprensivi</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450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7"/>
                  </a:ext>
                </a:extLst>
              </a:tr>
              <a:tr h="370840">
                <a:tc>
                  <a:txBody>
                    <a:bodyPr/>
                    <a:lstStyle/>
                    <a:p>
                      <a:pPr algn="l" fontAlgn="b"/>
                      <a:r>
                        <a:rPr lang="it-IT" sz="1400" b="0" u="none" strike="noStrike"/>
                        <a:t> </a:t>
                      </a:r>
                      <a:endParaRPr lang="it-IT" sz="1400" b="0" i="0" u="none" strike="noStrike">
                        <a:solidFill>
                          <a:srgbClr val="000000"/>
                        </a:solidFill>
                        <a:latin typeface="Cambria"/>
                      </a:endParaRPr>
                    </a:p>
                  </a:txBody>
                  <a:tcPr marL="9525" marR="9525" marT="9525" marB="0" anchor="ctr"/>
                </a:tc>
                <a:tc>
                  <a:txBody>
                    <a:bodyPr/>
                    <a:lstStyle/>
                    <a:p>
                      <a:pPr algn="ctr" fontAlgn="b"/>
                      <a:r>
                        <a:rPr lang="it-IT" sz="1400" b="0" u="none" strike="noStrike" dirty="0"/>
                        <a:t> </a:t>
                      </a:r>
                      <a:endParaRPr lang="it-IT" sz="1400" b="0" i="0" u="none" strike="noStrike" dirty="0">
                        <a:solidFill>
                          <a:srgbClr val="000000"/>
                        </a:solidFill>
                        <a:latin typeface="Cambria"/>
                      </a:endParaRPr>
                    </a:p>
                  </a:txBody>
                  <a:tcPr marL="9525" marR="9525" marT="9525" marB="0" anchor="ctr"/>
                </a:tc>
                <a:tc>
                  <a:txBody>
                    <a:bodyPr/>
                    <a:lstStyle/>
                    <a:p>
                      <a:pPr algn="l" fontAlgn="b"/>
                      <a:r>
                        <a:rPr lang="it-IT" sz="1400" b="0" u="none" strike="noStrike" dirty="0"/>
                        <a:t>fondo pluriennale vincolato</a:t>
                      </a:r>
                      <a:endParaRPr lang="it-IT" sz="1400" b="0" i="0" u="none" strike="noStrike" dirty="0">
                        <a:solidFill>
                          <a:srgbClr val="000000"/>
                        </a:solidFill>
                        <a:latin typeface="Cambria"/>
                      </a:endParaRPr>
                    </a:p>
                  </a:txBody>
                  <a:tcPr marL="9525" marR="9525" marT="9525" marB="0" anchor="ctr"/>
                </a:tc>
                <a:tc>
                  <a:txBody>
                    <a:bodyPr/>
                    <a:lstStyle/>
                    <a:p>
                      <a:pPr algn="ctr" fontAlgn="b"/>
                      <a:r>
                        <a:rPr lang="it-IT" sz="1400" b="0" u="none" strike="noStrike" dirty="0"/>
                        <a:t>350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8"/>
                  </a:ext>
                </a:extLst>
              </a:tr>
              <a:tr h="370840">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800</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800</a:t>
                      </a:r>
                      <a:endParaRPr lang="it-IT" sz="1400" b="1"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9"/>
                  </a:ext>
                </a:extLst>
              </a:tr>
              <a:tr h="273029">
                <a:tc gridSpan="4">
                  <a:txBody>
                    <a:bodyPr/>
                    <a:lstStyle/>
                    <a:p>
                      <a:pPr marL="0" algn="ctr" defTabSz="457200" rtl="0" eaLnBrk="1" fontAlgn="b" latinLnBrk="0" hangingPunct="1"/>
                      <a:r>
                        <a:rPr lang="it-IT" sz="1400" b="1" u="none" strike="noStrike" kern="1200" dirty="0">
                          <a:solidFill>
                            <a:schemeClr val="bg1"/>
                          </a:solidFill>
                        </a:rPr>
                        <a:t>2019</a:t>
                      </a:r>
                      <a:endParaRPr lang="it-IT" sz="1400" b="1" u="none" strike="noStrike" kern="1200" dirty="0">
                        <a:solidFill>
                          <a:schemeClr val="bg1"/>
                        </a:solidFill>
                        <a:latin typeface="+mn-lt"/>
                        <a:ea typeface="+mn-ea"/>
                        <a:cs typeface="+mn-cs"/>
                      </a:endParaRPr>
                    </a:p>
                  </a:txBody>
                  <a:tcPr marL="9525" marR="9525" marT="9525" marB="0" anchor="ctr">
                    <a:solidFill>
                      <a:schemeClr val="accent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10"/>
                  </a:ext>
                </a:extLst>
              </a:tr>
              <a:tr h="211292">
                <a:tc gridSpan="2">
                  <a:txBody>
                    <a:bodyPr/>
                    <a:lstStyle/>
                    <a:p>
                      <a:pPr algn="ctr" fontAlgn="b"/>
                      <a:r>
                        <a:rPr lang="it-IT" sz="1400" b="1" u="none" strike="noStrike" dirty="0"/>
                        <a:t>entrata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tc gridSpan="2">
                  <a:txBody>
                    <a:bodyPr/>
                    <a:lstStyle/>
                    <a:p>
                      <a:pPr algn="ctr" fontAlgn="b"/>
                      <a:r>
                        <a:rPr lang="it-IT" sz="1400" b="1" u="none" strike="noStrike" dirty="0"/>
                        <a:t>Spesa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extLst>
                  <a:ext uri="{0D108BD9-81ED-4DB2-BD59-A6C34878D82A}">
                    <a16:rowId xmlns:a16="http://schemas.microsoft.com/office/drawing/2014/main" val="10011"/>
                  </a:ext>
                </a:extLst>
              </a:tr>
              <a:tr h="370840">
                <a:tc>
                  <a:txBody>
                    <a:bodyPr/>
                    <a:lstStyle/>
                    <a:p>
                      <a:pPr algn="l" fontAlgn="ctr"/>
                      <a:r>
                        <a:rPr lang="it-IT" sz="1400" b="0" u="none" strike="noStrike" dirty="0"/>
                        <a:t>fondo pluriennale vincolato</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350</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u="none" strike="noStrike" dirty="0"/>
                        <a:t>manutenzione straordinaria istituti comprensivi</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350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12"/>
                  </a:ext>
                </a:extLst>
              </a:tr>
              <a:tr h="370840">
                <a:tc>
                  <a:txBody>
                    <a:bodyPr/>
                    <a:lstStyle/>
                    <a:p>
                      <a:pPr algn="l" fontAlgn="b"/>
                      <a:r>
                        <a:rPr lang="it-IT" sz="1400" b="0" u="none" strike="noStrike"/>
                        <a:t> </a:t>
                      </a:r>
                      <a:endParaRPr lang="it-IT" sz="1400" b="0" i="0" u="none" strike="noStrike">
                        <a:solidFill>
                          <a:srgbClr val="000000"/>
                        </a:solidFill>
                        <a:latin typeface="Cambria"/>
                      </a:endParaRPr>
                    </a:p>
                  </a:txBody>
                  <a:tcPr marL="9525" marR="9525" marT="9525" marB="0" anchor="ctr"/>
                </a:tc>
                <a:tc>
                  <a:txBody>
                    <a:bodyPr/>
                    <a:lstStyle/>
                    <a:p>
                      <a:pPr algn="ctr" fontAlgn="b"/>
                      <a:r>
                        <a:rPr lang="it-IT" sz="1400" b="0" u="none" strike="noStrike" dirty="0"/>
                        <a:t> </a:t>
                      </a:r>
                      <a:endParaRPr lang="it-IT" sz="1400" b="0" i="0" u="none" strike="noStrike" dirty="0">
                        <a:solidFill>
                          <a:srgbClr val="000000"/>
                        </a:solidFill>
                        <a:latin typeface="Cambria"/>
                      </a:endParaRPr>
                    </a:p>
                  </a:txBody>
                  <a:tcPr marL="9525" marR="9525" marT="9525" marB="0" anchor="ctr"/>
                </a:tc>
                <a:tc>
                  <a:txBody>
                    <a:bodyPr/>
                    <a:lstStyle/>
                    <a:p>
                      <a:pPr algn="l" fontAlgn="b"/>
                      <a:r>
                        <a:rPr lang="it-IT" sz="1400" b="0" u="none" strike="noStrike" dirty="0"/>
                        <a:t>fondo pluriennale vincolato</a:t>
                      </a:r>
                      <a:endParaRPr lang="it-IT" sz="1400" b="0" i="0" u="none" strike="noStrike" dirty="0">
                        <a:solidFill>
                          <a:srgbClr val="000000"/>
                        </a:solidFill>
                        <a:latin typeface="Cambria"/>
                      </a:endParaRPr>
                    </a:p>
                  </a:txBody>
                  <a:tcPr marL="9525" marR="9525" marT="9525" marB="0" anchor="ctr"/>
                </a:tc>
                <a:tc>
                  <a:txBody>
                    <a:bodyPr/>
                    <a:lstStyle/>
                    <a:p>
                      <a:pPr algn="ctr" fontAlgn="b"/>
                      <a:r>
                        <a:rPr lang="it-IT" sz="1400" b="0" u="none" strike="noStrike" dirty="0"/>
                        <a:t>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13"/>
                  </a:ext>
                </a:extLst>
              </a:tr>
              <a:tr h="370840">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350</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350</a:t>
                      </a:r>
                      <a:endParaRPr lang="it-IT" sz="1400" b="1"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52541122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2211859"/>
            <a:ext cx="6548353" cy="2268585"/>
          </a:xfrm>
        </p:spPr>
        <p:txBody>
          <a:bodyPr>
            <a:normAutofit fontScale="90000"/>
          </a:bodyPr>
          <a:lstStyle/>
          <a:p>
            <a:pPr algn="ctr"/>
            <a:r>
              <a:rPr lang="it-IT" sz="3200" b="1" dirty="0"/>
              <a:t>Il fondo pluriennale vincolato da riaccertamento ordinario</a:t>
            </a:r>
            <a:br>
              <a:rPr lang="it-IT" sz="3200" b="1" dirty="0"/>
            </a:br>
            <a:br>
              <a:rPr lang="it-IT" dirty="0"/>
            </a:br>
            <a:br>
              <a:rPr lang="it-IT" dirty="0"/>
            </a:br>
            <a:endParaRPr lang="it-IT" sz="2500" dirty="0">
              <a:latin typeface="Arial"/>
              <a:cs typeface="Arial"/>
            </a:endParaRPr>
          </a:p>
        </p:txBody>
      </p:sp>
    </p:spTree>
    <p:extLst>
      <p:ext uri="{BB962C8B-B14F-4D97-AF65-F5344CB8AC3E}">
        <p14:creationId xmlns:p14="http://schemas.microsoft.com/office/powerpoint/2010/main" val="94379156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167705"/>
            <a:ext cx="8106033" cy="4899454"/>
          </a:xfrm>
        </p:spPr>
        <p:txBody>
          <a:bodyPr>
            <a:noAutofit/>
          </a:bodyPr>
          <a:lstStyle/>
          <a:p>
            <a:pPr algn="ctr">
              <a:lnSpc>
                <a:spcPct val="110000"/>
              </a:lnSpc>
            </a:pPr>
            <a:r>
              <a:rPr lang="it-IT" sz="2500" dirty="0">
                <a:solidFill>
                  <a:srgbClr val="002060"/>
                </a:solidFill>
              </a:rPr>
              <a:t> </a:t>
            </a:r>
            <a:r>
              <a:rPr lang="it-IT" sz="2200" b="1" dirty="0">
                <a:solidFill>
                  <a:schemeClr val="tx2">
                    <a:lumMod val="75000"/>
                  </a:schemeClr>
                </a:solidFill>
              </a:rPr>
              <a:t>FONDO PLURIENNALE VINCOLATO</a:t>
            </a:r>
            <a:br>
              <a:rPr lang="it-IT" sz="2200" b="1" dirty="0">
                <a:solidFill>
                  <a:schemeClr val="tx2">
                    <a:lumMod val="75000"/>
                  </a:schemeClr>
                </a:solidFill>
              </a:rPr>
            </a:br>
            <a:r>
              <a:rPr lang="it-IT" sz="2200" b="1" dirty="0">
                <a:solidFill>
                  <a:schemeClr val="tx2">
                    <a:lumMod val="75000"/>
                  </a:schemeClr>
                </a:solidFill>
              </a:rPr>
              <a:t> DERIVANTE DALLA GESTIONE</a:t>
            </a:r>
          </a:p>
          <a:p>
            <a:pPr algn="just">
              <a:lnSpc>
                <a:spcPct val="110000"/>
              </a:lnSpc>
            </a:pPr>
            <a:r>
              <a:rPr lang="it-IT" sz="2400" b="1" dirty="0">
                <a:solidFill>
                  <a:schemeClr val="tx2">
                    <a:lumMod val="75000"/>
                  </a:schemeClr>
                </a:solidFill>
              </a:rPr>
              <a:t> </a:t>
            </a:r>
            <a:r>
              <a:rPr lang="it-IT" sz="2000" dirty="0"/>
              <a:t>è</a:t>
            </a:r>
            <a:r>
              <a:rPr lang="it-IT" sz="2000" b="1" dirty="0">
                <a:solidFill>
                  <a:schemeClr val="tx2">
                    <a:lumMod val="75000"/>
                  </a:schemeClr>
                </a:solidFill>
              </a:rPr>
              <a:t> </a:t>
            </a:r>
            <a:r>
              <a:rPr lang="it-IT" sz="2000" dirty="0"/>
              <a:t>un saldo finanziario costituito da entrate vincolate  già accertate destinate a dare copertura finanziaria ad  impegni sorti nell’anno o negli anni precedenti e imputati agli esercizi successivi. </a:t>
            </a:r>
          </a:p>
          <a:p>
            <a:pPr algn="just">
              <a:lnSpc>
                <a:spcPct val="110000"/>
              </a:lnSpc>
            </a:pPr>
            <a:endParaRPr lang="it-IT" sz="2000" dirty="0"/>
          </a:p>
          <a:p>
            <a:pPr algn="ctr">
              <a:lnSpc>
                <a:spcPct val="110000"/>
              </a:lnSpc>
            </a:pPr>
            <a:r>
              <a:rPr lang="it-IT" sz="2200" b="1" dirty="0">
                <a:solidFill>
                  <a:schemeClr val="tx2">
                    <a:lumMod val="75000"/>
                  </a:schemeClr>
                </a:solidFill>
              </a:rPr>
              <a:t>FONDO PLURIENNALE VINCOLATO DERIVANTE DAL RIACCERTAMENTO ORDINARIO</a:t>
            </a:r>
          </a:p>
          <a:p>
            <a:pPr algn="just">
              <a:lnSpc>
                <a:spcPct val="110000"/>
              </a:lnSpc>
            </a:pPr>
            <a:r>
              <a:rPr lang="it-IT" sz="2000" b="1" dirty="0">
                <a:solidFill>
                  <a:schemeClr val="tx2">
                    <a:lumMod val="75000"/>
                  </a:schemeClr>
                </a:solidFill>
              </a:rPr>
              <a:t> </a:t>
            </a:r>
            <a:r>
              <a:rPr lang="it-IT" sz="2000" dirty="0"/>
              <a:t>rappresenta la copertura di impegni registrati nell’esercizio oggetto di rendicontazione o negli esercizi precedenti che diverranno esigibili  negli esercizi successivi, a prescindere dalla natura vincolata o meno delle entrate che finanziano la spesa stessa.</a:t>
            </a:r>
          </a:p>
        </p:txBody>
      </p:sp>
      <p:sp>
        <p:nvSpPr>
          <p:cNvPr id="6" name="Titolo 5"/>
          <p:cNvSpPr>
            <a:spLocks noGrp="1"/>
          </p:cNvSpPr>
          <p:nvPr>
            <p:ph type="title"/>
          </p:nvPr>
        </p:nvSpPr>
        <p:spPr>
          <a:xfrm>
            <a:off x="1399676" y="335836"/>
            <a:ext cx="7166474" cy="607139"/>
          </a:xfrm>
        </p:spPr>
        <p:txBody>
          <a:bodyPr>
            <a:normAutofit/>
          </a:bodyPr>
          <a:lstStyle/>
          <a:p>
            <a:r>
              <a:rPr lang="it-IT" dirty="0"/>
              <a:t>Il </a:t>
            </a:r>
            <a:r>
              <a:rPr lang="it-IT" dirty="0" err="1"/>
              <a:t>fpv</a:t>
            </a:r>
            <a:r>
              <a:rPr lang="it-IT" dirty="0"/>
              <a:t> da riaccertamento ordinario</a:t>
            </a:r>
          </a:p>
        </p:txBody>
      </p:sp>
      <p:sp>
        <p:nvSpPr>
          <p:cNvPr id="8" name="Segnaposto contenuto 6"/>
          <p:cNvSpPr txBox="1">
            <a:spLocks/>
          </p:cNvSpPr>
          <p:nvPr/>
        </p:nvSpPr>
        <p:spPr>
          <a:xfrm>
            <a:off x="1149178" y="1600200"/>
            <a:ext cx="7416972" cy="4331043"/>
          </a:xfrm>
          <a:prstGeom prst="rect">
            <a:avLst/>
          </a:prstGeom>
        </p:spPr>
        <p:txBody>
          <a:bodyPr vert="horz" lIns="91440" tIns="45720" rIns="91440" bIns="45720" rtlCol="0">
            <a:normAutofit/>
          </a:bodyPr>
          <a:lstStyle/>
          <a:p>
            <a:pPr algn="just"/>
            <a:r>
              <a:rPr lang="it-IT" sz="2800" dirty="0"/>
              <a:t> </a:t>
            </a:r>
          </a:p>
        </p:txBody>
      </p:sp>
    </p:spTree>
    <p:extLst>
      <p:ext uri="{BB962C8B-B14F-4D97-AF65-F5344CB8AC3E}">
        <p14:creationId xmlns:p14="http://schemas.microsoft.com/office/powerpoint/2010/main" val="258382278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167705"/>
            <a:ext cx="8106033" cy="4899454"/>
          </a:xfrm>
        </p:spPr>
        <p:txBody>
          <a:bodyPr>
            <a:noAutofit/>
          </a:bodyPr>
          <a:lstStyle/>
          <a:p>
            <a:pPr algn="just" fontAlgn="base">
              <a:lnSpc>
                <a:spcPct val="110000"/>
              </a:lnSpc>
            </a:pPr>
            <a:r>
              <a:rPr lang="it-IT" sz="2500" dirty="0">
                <a:solidFill>
                  <a:srgbClr val="002060"/>
                </a:solidFill>
              </a:rPr>
              <a:t> </a:t>
            </a:r>
          </a:p>
          <a:p>
            <a:pPr algn="just" fontAlgn="base">
              <a:lnSpc>
                <a:spcPct val="110000"/>
              </a:lnSpc>
            </a:pPr>
            <a:r>
              <a:rPr lang="it-IT" sz="2400" dirty="0"/>
              <a:t>A differenza della previgente disciplina contabile il nuovo sistema contabile impone di verificare anche la scadenza dell’obbligazione.</a:t>
            </a:r>
          </a:p>
          <a:p>
            <a:pPr algn="just" fontAlgn="base">
              <a:lnSpc>
                <a:spcPct val="110000"/>
              </a:lnSpc>
            </a:pPr>
            <a:endParaRPr lang="it-IT" sz="2400" dirty="0"/>
          </a:p>
          <a:p>
            <a:pPr algn="ctr" fontAlgn="base">
              <a:lnSpc>
                <a:spcPct val="110000"/>
              </a:lnSpc>
            </a:pPr>
            <a:r>
              <a:rPr lang="it-IT" sz="2400" b="1" dirty="0">
                <a:solidFill>
                  <a:srgbClr val="002060"/>
                </a:solidFill>
              </a:rPr>
              <a:t>Non possono rimanere in bilancio obbligazioni giuridiche che non siano scadute</a:t>
            </a:r>
          </a:p>
        </p:txBody>
      </p:sp>
      <p:sp>
        <p:nvSpPr>
          <p:cNvPr id="6" name="Titolo 5"/>
          <p:cNvSpPr>
            <a:spLocks noGrp="1"/>
          </p:cNvSpPr>
          <p:nvPr>
            <p:ph type="title"/>
          </p:nvPr>
        </p:nvSpPr>
        <p:spPr>
          <a:xfrm>
            <a:off x="1399676" y="335836"/>
            <a:ext cx="7166474" cy="607139"/>
          </a:xfrm>
        </p:spPr>
        <p:txBody>
          <a:bodyPr>
            <a:normAutofit/>
          </a:bodyPr>
          <a:lstStyle/>
          <a:p>
            <a:r>
              <a:rPr lang="it-IT" dirty="0"/>
              <a:t>Il </a:t>
            </a:r>
            <a:r>
              <a:rPr lang="it-IT" dirty="0" err="1"/>
              <a:t>fpv</a:t>
            </a:r>
            <a:r>
              <a:rPr lang="it-IT" dirty="0"/>
              <a:t> da riaccertamento ordinario</a:t>
            </a:r>
          </a:p>
        </p:txBody>
      </p:sp>
      <p:sp>
        <p:nvSpPr>
          <p:cNvPr id="8" name="Segnaposto contenuto 6"/>
          <p:cNvSpPr txBox="1">
            <a:spLocks/>
          </p:cNvSpPr>
          <p:nvPr/>
        </p:nvSpPr>
        <p:spPr>
          <a:xfrm>
            <a:off x="1149178" y="1600200"/>
            <a:ext cx="7416972" cy="4331043"/>
          </a:xfrm>
          <a:prstGeom prst="rect">
            <a:avLst/>
          </a:prstGeom>
        </p:spPr>
        <p:txBody>
          <a:bodyPr vert="horz" lIns="91440" tIns="45720" rIns="91440" bIns="45720" rtlCol="0">
            <a:normAutofit/>
          </a:bodyPr>
          <a:lstStyle/>
          <a:p>
            <a:pPr algn="just"/>
            <a:r>
              <a:rPr lang="it-IT" sz="2800" dirty="0"/>
              <a:t> </a:t>
            </a:r>
          </a:p>
        </p:txBody>
      </p:sp>
    </p:spTree>
    <p:extLst>
      <p:ext uri="{BB962C8B-B14F-4D97-AF65-F5344CB8AC3E}">
        <p14:creationId xmlns:p14="http://schemas.microsoft.com/office/powerpoint/2010/main" val="258382278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t>Il </a:t>
            </a:r>
            <a:r>
              <a:rPr lang="it-IT" dirty="0" err="1"/>
              <a:t>fpv</a:t>
            </a:r>
            <a:r>
              <a:rPr lang="it-IT" dirty="0"/>
              <a:t> da riaccertamento ordinario</a:t>
            </a:r>
          </a:p>
        </p:txBody>
      </p:sp>
      <p:sp>
        <p:nvSpPr>
          <p:cNvPr id="3" name="Segnaposto contenuto 2"/>
          <p:cNvSpPr>
            <a:spLocks noGrp="1"/>
          </p:cNvSpPr>
          <p:nvPr>
            <p:ph idx="1"/>
          </p:nvPr>
        </p:nvSpPr>
        <p:spPr>
          <a:xfrm>
            <a:off x="1227519" y="1600200"/>
            <a:ext cx="7166474" cy="4331043"/>
          </a:xfrm>
        </p:spPr>
        <p:txBody>
          <a:bodyPr>
            <a:normAutofit/>
          </a:bodyPr>
          <a:lstStyle/>
          <a:p>
            <a:pPr algn="ctr" fontAlgn="base">
              <a:lnSpc>
                <a:spcPct val="110000"/>
              </a:lnSpc>
            </a:pPr>
            <a:r>
              <a:rPr lang="it-IT" sz="2400" b="1" dirty="0">
                <a:solidFill>
                  <a:srgbClr val="002060"/>
                </a:solidFill>
              </a:rPr>
              <a:t>Ogni singolo residuo andrà verificato circa</a:t>
            </a:r>
            <a:br>
              <a:rPr lang="it-IT" sz="2400" b="1" dirty="0">
                <a:solidFill>
                  <a:srgbClr val="002060"/>
                </a:solidFill>
              </a:rPr>
            </a:br>
            <a:r>
              <a:rPr lang="it-IT" sz="2400" b="1" dirty="0">
                <a:solidFill>
                  <a:srgbClr val="002060"/>
                </a:solidFill>
              </a:rPr>
              <a:t> l’effettiva esigibilità </a:t>
            </a:r>
          </a:p>
          <a:p>
            <a:pPr algn="just" fontAlgn="base">
              <a:lnSpc>
                <a:spcPct val="110000"/>
              </a:lnSpc>
            </a:pPr>
            <a:endParaRPr lang="it-IT" sz="2400" dirty="0"/>
          </a:p>
          <a:p>
            <a:pPr algn="just" fontAlgn="base">
              <a:lnSpc>
                <a:spcPct val="110000"/>
              </a:lnSpc>
            </a:pPr>
            <a:endParaRPr lang="it-IT" sz="2400" dirty="0"/>
          </a:p>
          <a:p>
            <a:pPr algn="just" fontAlgn="base">
              <a:lnSpc>
                <a:spcPct val="110000"/>
              </a:lnSpc>
            </a:pPr>
            <a:r>
              <a:rPr lang="it-IT" sz="2400" dirty="0"/>
              <a:t>alla luce del principio applicato della competenza finanziaria, allegato 4/2 del D. </a:t>
            </a:r>
            <a:r>
              <a:rPr lang="it-IT" sz="2400" dirty="0" err="1"/>
              <a:t>Lgs</a:t>
            </a:r>
            <a:r>
              <a:rPr lang="it-IT" sz="2400" dirty="0"/>
              <a:t>: 118/2011 che individua, per ogni entrata e per ogni spesa la scadenza della stessa, determinandone conseguentemente l’imputazione in bilancio.</a:t>
            </a:r>
          </a:p>
        </p:txBody>
      </p:sp>
      <p:sp>
        <p:nvSpPr>
          <p:cNvPr id="4" name="Freccia in giù 3"/>
          <p:cNvSpPr/>
          <p:nvPr/>
        </p:nvSpPr>
        <p:spPr>
          <a:xfrm>
            <a:off x="4558728" y="2516307"/>
            <a:ext cx="504056" cy="8589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373735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t>Il </a:t>
            </a:r>
            <a:r>
              <a:rPr lang="it-IT" dirty="0" err="1"/>
              <a:t>fpv</a:t>
            </a:r>
            <a:r>
              <a:rPr lang="it-IT" dirty="0"/>
              <a:t> da riaccertamento ordinario</a:t>
            </a:r>
          </a:p>
        </p:txBody>
      </p:sp>
      <p:sp>
        <p:nvSpPr>
          <p:cNvPr id="3" name="Segnaposto contenuto 2"/>
          <p:cNvSpPr>
            <a:spLocks noGrp="1"/>
          </p:cNvSpPr>
          <p:nvPr>
            <p:ph idx="1"/>
          </p:nvPr>
        </p:nvSpPr>
        <p:spPr>
          <a:xfrm>
            <a:off x="1227519" y="1600200"/>
            <a:ext cx="7166474" cy="4331043"/>
          </a:xfrm>
        </p:spPr>
        <p:txBody>
          <a:bodyPr>
            <a:normAutofit fontScale="92500" lnSpcReduction="10000"/>
          </a:bodyPr>
          <a:lstStyle/>
          <a:p>
            <a:pPr algn="ctr">
              <a:lnSpc>
                <a:spcPct val="110000"/>
              </a:lnSpc>
            </a:pPr>
            <a:r>
              <a:rPr lang="it-IT" sz="2400" b="1" dirty="0">
                <a:solidFill>
                  <a:srgbClr val="002060"/>
                </a:solidFill>
              </a:rPr>
              <a:t>Un residuo non divenuto esigibile al 31/12 deve essere immediatamente cancellato e </a:t>
            </a:r>
            <a:r>
              <a:rPr lang="it-IT" sz="2400" b="1" dirty="0" err="1">
                <a:solidFill>
                  <a:srgbClr val="002060"/>
                </a:solidFill>
              </a:rPr>
              <a:t>reimputato</a:t>
            </a:r>
            <a:r>
              <a:rPr lang="it-IT" sz="2400" b="1" dirty="0">
                <a:solidFill>
                  <a:srgbClr val="002060"/>
                </a:solidFill>
              </a:rPr>
              <a:t> all’anno in cui diverrà esigibile.</a:t>
            </a:r>
          </a:p>
          <a:p>
            <a:pPr algn="ctr">
              <a:lnSpc>
                <a:spcPct val="110000"/>
              </a:lnSpc>
            </a:pPr>
            <a:endParaRPr lang="it-IT" sz="2400" dirty="0">
              <a:solidFill>
                <a:srgbClr val="FF0000"/>
              </a:solidFill>
            </a:endParaRPr>
          </a:p>
          <a:p>
            <a:pPr algn="just">
              <a:lnSpc>
                <a:spcPct val="110000"/>
              </a:lnSpc>
            </a:pPr>
            <a:endParaRPr lang="it-IT" sz="2400" dirty="0"/>
          </a:p>
          <a:p>
            <a:pPr algn="just">
              <a:lnSpc>
                <a:spcPct val="110000"/>
              </a:lnSpc>
            </a:pPr>
            <a:endParaRPr lang="it-IT" sz="2400" dirty="0"/>
          </a:p>
          <a:p>
            <a:pPr algn="just">
              <a:lnSpc>
                <a:spcPct val="110000"/>
              </a:lnSpc>
            </a:pPr>
            <a:r>
              <a:rPr lang="it-IT" sz="2400" dirty="0"/>
              <a:t>La </a:t>
            </a:r>
            <a:r>
              <a:rPr lang="it-IT" sz="2400" dirty="0" err="1"/>
              <a:t>reimputazione</a:t>
            </a:r>
            <a:r>
              <a:rPr lang="it-IT" sz="2400" dirty="0"/>
              <a:t> contabile consente l’iscrizione dei residui non scaduti alla fine dell’anno, all’esercizio in cui presumibilmente scadranno incrementando le previsioni dell’esercizio considerato dell’importo pari al residuo </a:t>
            </a:r>
            <a:r>
              <a:rPr lang="it-IT" sz="2400" dirty="0" err="1"/>
              <a:t>reimputato</a:t>
            </a:r>
            <a:endParaRPr lang="it-IT" sz="2400" dirty="0"/>
          </a:p>
        </p:txBody>
      </p:sp>
      <p:sp>
        <p:nvSpPr>
          <p:cNvPr id="4" name="Freccia in giù 3"/>
          <p:cNvSpPr/>
          <p:nvPr/>
        </p:nvSpPr>
        <p:spPr>
          <a:xfrm>
            <a:off x="4558728" y="2945806"/>
            <a:ext cx="504056" cy="8589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3737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60388" y="234778"/>
            <a:ext cx="7223211" cy="908222"/>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7" name="Segnaposto contenuto 6"/>
          <p:cNvSpPr>
            <a:spLocks noGrp="1"/>
          </p:cNvSpPr>
          <p:nvPr>
            <p:ph idx="1"/>
          </p:nvPr>
        </p:nvSpPr>
        <p:spPr>
          <a:xfrm>
            <a:off x="716692" y="1600200"/>
            <a:ext cx="8427308" cy="4525963"/>
          </a:xfrm>
        </p:spPr>
        <p:txBody>
          <a:bodyPr>
            <a:normAutofit/>
          </a:bodyPr>
          <a:lstStyle/>
          <a:p>
            <a:pPr lvl="1">
              <a:buFont typeface="Wingdings" pitchFamily="2" charset="2"/>
              <a:buChar char="Ø"/>
            </a:pPr>
            <a:r>
              <a:rPr lang="it-IT" dirty="0"/>
              <a:t>R8 = incassi competenza + incassi in conto residui anno 2014</a:t>
            </a:r>
          </a:p>
          <a:p>
            <a:pPr lvl="1">
              <a:buFont typeface="Wingdings" pitchFamily="2" charset="2"/>
              <a:buChar char="Ø"/>
            </a:pPr>
            <a:r>
              <a:rPr lang="it-IT" dirty="0"/>
              <a:t>R9 = incassi competenza anno 2015</a:t>
            </a:r>
          </a:p>
          <a:p>
            <a:pPr lvl="1">
              <a:buFont typeface="Wingdings" pitchFamily="2" charset="2"/>
              <a:buChar char="Ø"/>
            </a:pPr>
            <a:r>
              <a:rPr lang="it-IT" dirty="0"/>
              <a:t>R10 = incassi competenza anno 2016</a:t>
            </a:r>
          </a:p>
          <a:p>
            <a:pPr lvl="1">
              <a:buFont typeface="Wingdings" pitchFamily="2" charset="2"/>
              <a:buChar char="Ø"/>
            </a:pPr>
            <a:r>
              <a:rPr lang="it-IT" dirty="0"/>
              <a:t>R11 = incassi competenza anno 2017</a:t>
            </a:r>
          </a:p>
          <a:p>
            <a:pPr lvl="1">
              <a:buFont typeface="Wingdings" pitchFamily="2" charset="2"/>
              <a:buChar char="Ø"/>
            </a:pPr>
            <a:r>
              <a:rPr lang="it-IT" dirty="0"/>
              <a:t>R12 = incassi competenza anno 2018</a:t>
            </a:r>
          </a:p>
          <a:p>
            <a:pPr lvl="1">
              <a:buNone/>
            </a:pPr>
            <a:endParaRPr lang="it-IT" dirty="0"/>
          </a:p>
          <a:p>
            <a:pPr lvl="1">
              <a:buFont typeface="Wingdings" pitchFamily="2" charset="2"/>
              <a:buChar char="Ø"/>
            </a:pPr>
            <a:r>
              <a:rPr lang="it-IT" dirty="0"/>
              <a:t>A8 = accertamenti di competenza per anno 2014    </a:t>
            </a:r>
          </a:p>
          <a:p>
            <a:pPr lvl="1">
              <a:buFont typeface="Wingdings" pitchFamily="2" charset="2"/>
              <a:buChar char="Ø"/>
            </a:pPr>
            <a:r>
              <a:rPr lang="it-IT" dirty="0"/>
              <a:t>A9 = accertamenti di competenza per anno 2015</a:t>
            </a:r>
          </a:p>
          <a:p>
            <a:pPr lvl="1">
              <a:buFont typeface="Wingdings" pitchFamily="2" charset="2"/>
              <a:buChar char="Ø"/>
            </a:pPr>
            <a:r>
              <a:rPr lang="it-IT" dirty="0"/>
              <a:t>A10 = accertamenti di competenza per anno 2016   </a:t>
            </a:r>
          </a:p>
          <a:p>
            <a:pPr lvl="1">
              <a:buFont typeface="Wingdings" pitchFamily="2" charset="2"/>
              <a:buChar char="Ø"/>
            </a:pPr>
            <a:r>
              <a:rPr lang="it-IT" dirty="0"/>
              <a:t>A11 = accertamenti di competenza per anno 2017 </a:t>
            </a:r>
          </a:p>
          <a:p>
            <a:pPr lvl="1">
              <a:buFont typeface="Wingdings" pitchFamily="2" charset="2"/>
              <a:buChar char="Ø"/>
            </a:pPr>
            <a:r>
              <a:rPr lang="it-IT" dirty="0"/>
              <a:t>A12 = accertamenti di competenza per anno 2018</a:t>
            </a:r>
          </a:p>
          <a:p>
            <a:r>
              <a:rPr lang="it-IT" dirty="0"/>
              <a:t> </a:t>
            </a:r>
          </a:p>
          <a:p>
            <a:pPr lvl="0">
              <a:buNone/>
            </a:pPr>
            <a:endParaRPr lang="it-IT" dirty="0"/>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t>Il </a:t>
            </a:r>
            <a:r>
              <a:rPr lang="it-IT" dirty="0" err="1"/>
              <a:t>fpv</a:t>
            </a:r>
            <a:r>
              <a:rPr lang="it-IT" dirty="0"/>
              <a:t> da riaccertamento ordinario</a:t>
            </a:r>
          </a:p>
        </p:txBody>
      </p:sp>
      <p:sp>
        <p:nvSpPr>
          <p:cNvPr id="3" name="Segnaposto contenuto 2"/>
          <p:cNvSpPr>
            <a:spLocks noGrp="1"/>
          </p:cNvSpPr>
          <p:nvPr>
            <p:ph idx="1"/>
          </p:nvPr>
        </p:nvSpPr>
        <p:spPr>
          <a:xfrm>
            <a:off x="988763" y="1263479"/>
            <a:ext cx="7166474" cy="4331043"/>
          </a:xfrm>
        </p:spPr>
        <p:txBody>
          <a:bodyPr>
            <a:normAutofit/>
          </a:bodyPr>
          <a:lstStyle/>
          <a:p>
            <a:pPr algn="just">
              <a:lnSpc>
                <a:spcPct val="110000"/>
              </a:lnSpc>
            </a:pPr>
            <a:endParaRPr lang="it-IT" sz="2400" dirty="0"/>
          </a:p>
          <a:p>
            <a:pPr algn="just">
              <a:lnSpc>
                <a:spcPct val="110000"/>
              </a:lnSpc>
            </a:pPr>
            <a:r>
              <a:rPr lang="it-IT" sz="2400" dirty="0"/>
              <a:t>Il residuo passivo cancellato e </a:t>
            </a:r>
            <a:r>
              <a:rPr lang="it-IT" sz="2400" dirty="0" err="1"/>
              <a:t>reimputato</a:t>
            </a:r>
            <a:r>
              <a:rPr lang="it-IT" sz="2400" dirty="0"/>
              <a:t> porta con sé la copertura che l’impegno aveva nell’esercizio in cui era stato inizialmente imputato:</a:t>
            </a:r>
          </a:p>
          <a:p>
            <a:pPr algn="just">
              <a:lnSpc>
                <a:spcPct val="150000"/>
              </a:lnSpc>
            </a:pPr>
            <a:endParaRPr lang="it-IT" sz="2000" dirty="0"/>
          </a:p>
          <a:p>
            <a:pPr algn="just">
              <a:lnSpc>
                <a:spcPct val="150000"/>
              </a:lnSpc>
            </a:pPr>
            <a:endParaRPr lang="it-IT" sz="2000" dirty="0"/>
          </a:p>
          <a:p>
            <a:pPr algn="just">
              <a:lnSpc>
                <a:spcPct val="120000"/>
              </a:lnSpc>
            </a:pPr>
            <a:r>
              <a:rPr lang="it-IT" sz="2400" dirty="0"/>
              <a:t> </a:t>
            </a:r>
          </a:p>
          <a:p>
            <a:pPr algn="just">
              <a:lnSpc>
                <a:spcPct val="120000"/>
              </a:lnSpc>
            </a:pPr>
            <a:r>
              <a:rPr lang="it-IT" sz="2400" dirty="0"/>
              <a:t>a tal fine si utilizza il </a:t>
            </a:r>
            <a:r>
              <a:rPr lang="it-IT" sz="2400" b="1" dirty="0">
                <a:ln w="19050">
                  <a:solidFill>
                    <a:srgbClr val="00B050"/>
                  </a:solidFill>
                  <a:prstDash val="solid"/>
                </a:ln>
                <a:solidFill>
                  <a:schemeClr val="accent1"/>
                </a:solidFill>
                <a:effectLst>
                  <a:innerShdw blurRad="63500" dist="50800" dir="13500000">
                    <a:prstClr val="black">
                      <a:alpha val="50000"/>
                    </a:prstClr>
                  </a:innerShdw>
                </a:effectLst>
              </a:rPr>
              <a:t>fondo pluriennale vincolato.</a:t>
            </a:r>
          </a:p>
          <a:p>
            <a:pPr algn="just">
              <a:lnSpc>
                <a:spcPct val="120000"/>
              </a:lnSpc>
            </a:pPr>
            <a:endParaRPr lang="it-IT" sz="2400" b="1" dirty="0">
              <a:ln w="19050">
                <a:solidFill>
                  <a:srgbClr val="00B050"/>
                </a:solidFill>
                <a:prstDash val="solid"/>
              </a:ln>
              <a:solidFill>
                <a:schemeClr val="accent1"/>
              </a:solidFill>
              <a:effectLst>
                <a:innerShdw blurRad="63500" dist="50800" dir="13500000">
                  <a:prstClr val="black">
                    <a:alpha val="50000"/>
                  </a:prstClr>
                </a:innerShdw>
              </a:effectLst>
            </a:endParaRPr>
          </a:p>
          <a:p>
            <a:pPr algn="just">
              <a:lnSpc>
                <a:spcPct val="120000"/>
              </a:lnSpc>
            </a:pPr>
            <a:endParaRPr lang="it-IT" sz="2400" b="1" dirty="0">
              <a:ln w="19050">
                <a:solidFill>
                  <a:srgbClr val="00B050"/>
                </a:solidFill>
                <a:prstDash val="solid"/>
              </a:ln>
              <a:solidFill>
                <a:schemeClr val="accent1"/>
              </a:solidFill>
              <a:effectLst>
                <a:innerShdw blurRad="63500" dist="50800" dir="13500000">
                  <a:prstClr val="black">
                    <a:alpha val="50000"/>
                  </a:prstClr>
                </a:innerShdw>
              </a:effectLst>
            </a:endParaRPr>
          </a:p>
        </p:txBody>
      </p:sp>
      <p:sp>
        <p:nvSpPr>
          <p:cNvPr id="4" name="Freccia in giù 3"/>
          <p:cNvSpPr/>
          <p:nvPr/>
        </p:nvSpPr>
        <p:spPr>
          <a:xfrm>
            <a:off x="4558728" y="3375305"/>
            <a:ext cx="504056" cy="8589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373735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t>Il </a:t>
            </a:r>
            <a:r>
              <a:rPr lang="it-IT" dirty="0" err="1"/>
              <a:t>fpv</a:t>
            </a:r>
            <a:r>
              <a:rPr lang="it-IT" dirty="0"/>
              <a:t> da riaccertamento ordinario</a:t>
            </a:r>
          </a:p>
        </p:txBody>
      </p:sp>
      <p:sp>
        <p:nvSpPr>
          <p:cNvPr id="3" name="Segnaposto contenuto 2"/>
          <p:cNvSpPr>
            <a:spLocks noGrp="1"/>
          </p:cNvSpPr>
          <p:nvPr>
            <p:ph idx="1"/>
          </p:nvPr>
        </p:nvSpPr>
        <p:spPr>
          <a:xfrm>
            <a:off x="988763" y="1263479"/>
            <a:ext cx="7166474" cy="4331043"/>
          </a:xfrm>
        </p:spPr>
        <p:txBody>
          <a:bodyPr>
            <a:normAutofit/>
          </a:bodyPr>
          <a:lstStyle/>
          <a:p>
            <a:pPr algn="just">
              <a:lnSpc>
                <a:spcPct val="110000"/>
              </a:lnSpc>
            </a:pPr>
            <a:endParaRPr lang="it-IT" sz="2400" dirty="0"/>
          </a:p>
          <a:p>
            <a:pPr marL="0" lvl="1" algn="just">
              <a:lnSpc>
                <a:spcPct val="110000"/>
              </a:lnSpc>
            </a:pPr>
            <a:r>
              <a:rPr lang="it-IT" sz="2400" dirty="0"/>
              <a:t>La  </a:t>
            </a:r>
            <a:r>
              <a:rPr lang="it-IT" sz="2400" dirty="0" err="1"/>
              <a:t>reimputazione</a:t>
            </a:r>
            <a:r>
              <a:rPr lang="it-IT" sz="2400" dirty="0"/>
              <a:t> riguarda esclusivamente quegli impegni che,  a seguito di eventi verificatisi successivamente alla registrazione, risultano  non più esigibili nell’esercizio cui il rendiconto  si riferisce.</a:t>
            </a:r>
          </a:p>
          <a:p>
            <a:pPr marL="0" lvl="1" algn="just">
              <a:lnSpc>
                <a:spcPct val="110000"/>
              </a:lnSpc>
            </a:pPr>
            <a:r>
              <a:rPr lang="it-IT" sz="2400" dirty="0"/>
              <a:t>Non è conforme alla nuova disciplina contabile registrare impegni imputandoli nell’esercizio sapendo che la scadenza si verifica sugli  esercizi successivi.</a:t>
            </a:r>
          </a:p>
          <a:p>
            <a:pPr marL="0" lvl="1" algn="just">
              <a:lnSpc>
                <a:spcPct val="110000"/>
              </a:lnSpc>
            </a:pPr>
            <a:endParaRPr lang="it-IT" sz="2400" dirty="0"/>
          </a:p>
          <a:p>
            <a:pPr algn="just">
              <a:lnSpc>
                <a:spcPct val="120000"/>
              </a:lnSpc>
            </a:pPr>
            <a:endParaRPr lang="it-IT" sz="2400" b="1" dirty="0">
              <a:ln w="19050">
                <a:solidFill>
                  <a:srgbClr val="00B050"/>
                </a:solidFill>
                <a:prstDash val="solid"/>
              </a:ln>
              <a:solidFill>
                <a:schemeClr val="accent1"/>
              </a:solidFill>
              <a:effectLst>
                <a:innerShdw blurRad="63500" dist="50800" dir="13500000">
                  <a:prstClr val="black">
                    <a:alpha val="50000"/>
                  </a:prstClr>
                </a:innerShdw>
              </a:effectLst>
            </a:endParaRPr>
          </a:p>
          <a:p>
            <a:pPr algn="just">
              <a:lnSpc>
                <a:spcPct val="120000"/>
              </a:lnSpc>
            </a:pPr>
            <a:endParaRPr lang="it-IT" sz="2400" b="1" dirty="0">
              <a:ln w="19050">
                <a:solidFill>
                  <a:srgbClr val="00B050"/>
                </a:solidFill>
                <a:prstDash val="solid"/>
              </a:ln>
              <a:solidFill>
                <a:schemeClr val="accent1"/>
              </a:solidFill>
              <a:effectLst>
                <a:innerShdw blurRad="63500" dist="50800" dir="13500000">
                  <a:prstClr val="black">
                    <a:alpha val="50000"/>
                  </a:prstClr>
                </a:innerShdw>
              </a:effectLst>
            </a:endParaRPr>
          </a:p>
        </p:txBody>
      </p:sp>
    </p:spTree>
    <p:extLst>
      <p:ext uri="{BB962C8B-B14F-4D97-AF65-F5344CB8AC3E}">
        <p14:creationId xmlns:p14="http://schemas.microsoft.com/office/powerpoint/2010/main" val="41373735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t>Il </a:t>
            </a:r>
            <a:r>
              <a:rPr lang="it-IT" dirty="0" err="1"/>
              <a:t>fpv</a:t>
            </a:r>
            <a:r>
              <a:rPr lang="it-IT" dirty="0"/>
              <a:t> da riaccertamento ordinario</a:t>
            </a:r>
          </a:p>
        </p:txBody>
      </p:sp>
      <p:sp>
        <p:nvSpPr>
          <p:cNvPr id="3" name="Segnaposto contenuto 2"/>
          <p:cNvSpPr>
            <a:spLocks noGrp="1"/>
          </p:cNvSpPr>
          <p:nvPr>
            <p:ph idx="1"/>
          </p:nvPr>
        </p:nvSpPr>
        <p:spPr>
          <a:xfrm>
            <a:off x="988763" y="1600200"/>
            <a:ext cx="7166474" cy="4331043"/>
          </a:xfrm>
        </p:spPr>
        <p:txBody>
          <a:bodyPr>
            <a:normAutofit/>
          </a:bodyPr>
          <a:lstStyle/>
          <a:p>
            <a:pPr algn="just">
              <a:lnSpc>
                <a:spcPct val="110000"/>
              </a:lnSpc>
            </a:pPr>
            <a:endParaRPr lang="it-IT" sz="2400" dirty="0"/>
          </a:p>
          <a:p>
            <a:pPr algn="just">
              <a:lnSpc>
                <a:spcPct val="110000"/>
              </a:lnSpc>
            </a:pPr>
            <a:r>
              <a:rPr lang="it-IT" sz="2400" dirty="0"/>
              <a:t>La </a:t>
            </a:r>
            <a:r>
              <a:rPr lang="it-IT" sz="2400" dirty="0" err="1"/>
              <a:t>reimputazione</a:t>
            </a:r>
            <a:r>
              <a:rPr lang="it-IT" sz="2400" dirty="0"/>
              <a:t> degli impegni è effettuata incrementando, di pari importo, il fondo pluriennale di spesa, al fine di consentire, nell'entrata degli esercizi successivi, l'iscrizione del fondo pluriennale vincolato a copertura delle spese </a:t>
            </a:r>
            <a:r>
              <a:rPr lang="it-IT" sz="2400" dirty="0" err="1"/>
              <a:t>reimputate</a:t>
            </a:r>
            <a:r>
              <a:rPr lang="it-IT" sz="2400" dirty="0"/>
              <a:t>. </a:t>
            </a:r>
            <a:endParaRPr lang="it-IT" sz="2400" u="sng" dirty="0"/>
          </a:p>
        </p:txBody>
      </p:sp>
    </p:spTree>
    <p:extLst>
      <p:ext uri="{BB962C8B-B14F-4D97-AF65-F5344CB8AC3E}">
        <p14:creationId xmlns:p14="http://schemas.microsoft.com/office/powerpoint/2010/main" val="41373735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descr="Presentazione_STRUTTURA_2016-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olo 7"/>
          <p:cNvSpPr>
            <a:spLocks noGrp="1"/>
          </p:cNvSpPr>
          <p:nvPr>
            <p:ph type="title"/>
          </p:nvPr>
        </p:nvSpPr>
        <p:spPr>
          <a:xfrm>
            <a:off x="1481006" y="2182952"/>
            <a:ext cx="5544784" cy="2026192"/>
          </a:xfrm>
          <a:noFill/>
        </p:spPr>
        <p:txBody>
          <a:bodyPr/>
          <a:lstStyle/>
          <a:p>
            <a:pPr algn="ctr"/>
            <a:r>
              <a:rPr lang="it-IT" dirty="0"/>
              <a:t>Grazie per l’attenzione</a:t>
            </a:r>
            <a:br>
              <a:rPr lang="it-IT" dirty="0"/>
            </a:br>
            <a:br>
              <a:rPr lang="it-IT" dirty="0"/>
            </a:br>
            <a:r>
              <a:rPr lang="it-IT" sz="2000" dirty="0"/>
              <a:t>Ivana Rasi</a:t>
            </a:r>
            <a:br>
              <a:rPr lang="it-IT" sz="1600" dirty="0">
                <a:latin typeface="Arial"/>
                <a:cs typeface="Arial"/>
              </a:rPr>
            </a:br>
            <a:r>
              <a:rPr lang="it-IT" sz="1600" b="1" dirty="0">
                <a:latin typeface="Arial"/>
                <a:cs typeface="Arial"/>
              </a:rPr>
              <a:t>e-mail</a:t>
            </a:r>
            <a:r>
              <a:rPr lang="it-IT" sz="1600" dirty="0">
                <a:latin typeface="Arial"/>
                <a:cs typeface="Arial"/>
              </a:rPr>
              <a:t> </a:t>
            </a:r>
            <a:r>
              <a:rPr lang="it-IT" sz="1600" i="1" dirty="0">
                <a:latin typeface="Arial"/>
                <a:cs typeface="Arial"/>
              </a:rPr>
              <a:t>(</a:t>
            </a:r>
            <a:r>
              <a:rPr lang="it-IT" sz="1600" i="1" dirty="0">
                <a:latin typeface="Arial"/>
                <a:cs typeface="Arial"/>
                <a:hlinkClick r:id="rId3"/>
              </a:rPr>
              <a:t>ivana.rasi@virgilio.it</a:t>
            </a:r>
            <a:r>
              <a:rPr lang="it-IT" sz="1600" i="1" dirty="0">
                <a:latin typeface="Arial"/>
                <a:cs typeface="Arial"/>
              </a:rPr>
              <a:t>)</a:t>
            </a:r>
            <a:br>
              <a:rPr lang="it-IT" sz="1600" i="1" dirty="0">
                <a:latin typeface="Arial"/>
                <a:cs typeface="Arial"/>
              </a:rPr>
            </a:br>
            <a:endParaRPr lang="it-IT" sz="1600" i="1" dirty="0">
              <a:latin typeface="Arial"/>
              <a:cs typeface="Arial"/>
            </a:endParaRPr>
          </a:p>
        </p:txBody>
      </p:sp>
      <p:pic>
        <p:nvPicPr>
          <p:cNvPr id="12" name="Immagin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25071" y="5667929"/>
            <a:ext cx="676462" cy="67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magin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51510" y="5806136"/>
            <a:ext cx="430866" cy="43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Immagin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229476" y="5847552"/>
            <a:ext cx="563282" cy="395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ttangolo 15"/>
          <p:cNvSpPr>
            <a:spLocks noChangeArrowheads="1"/>
          </p:cNvSpPr>
          <p:nvPr/>
        </p:nvSpPr>
        <p:spPr bwMode="auto">
          <a:xfrm>
            <a:off x="2294566" y="6379320"/>
            <a:ext cx="153325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100" b="1" dirty="0">
                <a:solidFill>
                  <a:schemeClr val="bg1"/>
                </a:solidFill>
              </a:rPr>
              <a:t>@</a:t>
            </a:r>
            <a:r>
              <a:rPr lang="it-IT" sz="1100" b="1" dirty="0" err="1">
                <a:solidFill>
                  <a:schemeClr val="bg1"/>
                </a:solidFill>
              </a:rPr>
              <a:t>Formazioneifel</a:t>
            </a:r>
            <a:endParaRPr lang="it-IT" sz="1100" b="1" dirty="0">
              <a:solidFill>
                <a:schemeClr val="bg1"/>
              </a:solidFill>
            </a:endParaRPr>
          </a:p>
        </p:txBody>
      </p:sp>
      <p:sp>
        <p:nvSpPr>
          <p:cNvPr id="17" name="Rettangolo 15"/>
          <p:cNvSpPr>
            <a:spLocks noChangeArrowheads="1"/>
          </p:cNvSpPr>
          <p:nvPr/>
        </p:nvSpPr>
        <p:spPr bwMode="auto">
          <a:xfrm>
            <a:off x="3660075" y="6379320"/>
            <a:ext cx="125606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100" b="1" dirty="0" err="1">
                <a:solidFill>
                  <a:schemeClr val="bg1"/>
                </a:solidFill>
              </a:rPr>
              <a:t>Facebook</a:t>
            </a:r>
            <a:endParaRPr lang="it-IT" sz="1100" b="1" dirty="0">
              <a:solidFill>
                <a:schemeClr val="bg1"/>
              </a:solidFill>
            </a:endParaRPr>
          </a:p>
        </p:txBody>
      </p:sp>
      <p:sp>
        <p:nvSpPr>
          <p:cNvPr id="18" name="Rettangolo 15"/>
          <p:cNvSpPr>
            <a:spLocks noChangeArrowheads="1"/>
          </p:cNvSpPr>
          <p:nvPr/>
        </p:nvSpPr>
        <p:spPr bwMode="auto">
          <a:xfrm>
            <a:off x="4892770" y="6379320"/>
            <a:ext cx="125606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100" b="1" dirty="0" err="1">
                <a:solidFill>
                  <a:schemeClr val="bg1"/>
                </a:solidFill>
              </a:rPr>
              <a:t>Youtube</a:t>
            </a:r>
            <a:endParaRPr lang="it-IT" sz="1100" b="1" dirty="0">
              <a:solidFill>
                <a:schemeClr val="bg1"/>
              </a:solidFill>
            </a:endParaRPr>
          </a:p>
        </p:txBody>
      </p:sp>
    </p:spTree>
    <p:extLst>
      <p:ext uri="{BB962C8B-B14F-4D97-AF65-F5344CB8AC3E}">
        <p14:creationId xmlns:p14="http://schemas.microsoft.com/office/powerpoint/2010/main" val="3769816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5742" y="197708"/>
            <a:ext cx="7037858" cy="945292"/>
          </a:xfrm>
        </p:spPr>
        <p:txBody>
          <a:bodyPr>
            <a:normAutofit fontScale="90000"/>
          </a:bodyPr>
          <a:lstStyle/>
          <a:p>
            <a:pPr algn="l"/>
            <a:r>
              <a:rPr lang="it-IT" dirty="0"/>
              <a:t>Il bilancio di previsione</a:t>
            </a:r>
            <a:br>
              <a:rPr lang="it-IT" dirty="0"/>
            </a:br>
            <a:r>
              <a:rPr lang="it-IT" sz="3100" dirty="0"/>
              <a:t>il calcolo del fondo crediti di dubbia e difficile esigibilità</a:t>
            </a:r>
          </a:p>
        </p:txBody>
      </p:sp>
      <p:sp>
        <p:nvSpPr>
          <p:cNvPr id="7" name="Segnaposto contenuto 6"/>
          <p:cNvSpPr>
            <a:spLocks noGrp="1"/>
          </p:cNvSpPr>
          <p:nvPr>
            <p:ph idx="1"/>
          </p:nvPr>
        </p:nvSpPr>
        <p:spPr>
          <a:xfrm>
            <a:off x="489974" y="1600200"/>
            <a:ext cx="8654026" cy="4525963"/>
          </a:xfrm>
        </p:spPr>
        <p:txBody>
          <a:bodyPr>
            <a:normAutofit/>
          </a:bodyPr>
          <a:lstStyle/>
          <a:p>
            <a:pPr>
              <a:buNone/>
            </a:pPr>
            <a:r>
              <a:rPr lang="it-IT" sz="2000" dirty="0"/>
              <a:t>Le modalità di calcolo alternative previste sono:</a:t>
            </a:r>
          </a:p>
          <a:p>
            <a:pPr>
              <a:buNone/>
            </a:pPr>
            <a:endParaRPr lang="it-IT" sz="2000" dirty="0"/>
          </a:p>
          <a:p>
            <a:pPr lvl="0" algn="ctr">
              <a:buNone/>
            </a:pPr>
            <a:r>
              <a:rPr lang="it-IT" b="1" dirty="0">
                <a:solidFill>
                  <a:schemeClr val="tx2">
                    <a:lumMod val="60000"/>
                    <a:lumOff val="40000"/>
                  </a:schemeClr>
                </a:solidFill>
              </a:rPr>
              <a:t>[(R1/A1) + (R2/A2) + (R3/A3) + (R4/A5) + (R5/A5) ] </a:t>
            </a:r>
            <a:br>
              <a:rPr lang="it-IT" b="1" dirty="0">
                <a:solidFill>
                  <a:schemeClr val="tx2">
                    <a:lumMod val="60000"/>
                    <a:lumOff val="40000"/>
                  </a:schemeClr>
                </a:solidFill>
              </a:rPr>
            </a:br>
            <a:r>
              <a:rPr lang="it-IT" b="1" dirty="0">
                <a:solidFill>
                  <a:schemeClr val="tx2">
                    <a:lumMod val="60000"/>
                    <a:lumOff val="40000"/>
                  </a:schemeClr>
                </a:solidFill>
              </a:rPr>
              <a:t> 5 </a:t>
            </a:r>
          </a:p>
          <a:p>
            <a:pPr lvl="0" algn="ctr">
              <a:buNone/>
            </a:pPr>
            <a:r>
              <a:rPr lang="it-IT" b="1" dirty="0">
                <a:solidFill>
                  <a:schemeClr val="accent4"/>
                </a:solidFill>
              </a:rPr>
              <a:t>(R1 + R2 + R3 + R4 + R)  </a:t>
            </a:r>
          </a:p>
          <a:p>
            <a:pPr lvl="0" algn="ctr">
              <a:buNone/>
            </a:pPr>
            <a:r>
              <a:rPr lang="it-IT" b="1" dirty="0">
                <a:solidFill>
                  <a:schemeClr val="accent4"/>
                </a:solidFill>
              </a:rPr>
              <a:t>(A1 + A2 + A3 + A4 + +A5)</a:t>
            </a:r>
          </a:p>
          <a:p>
            <a:pPr lvl="0" algn="ctr">
              <a:buNone/>
            </a:pPr>
            <a:endParaRPr lang="it-IT" b="1" dirty="0">
              <a:solidFill>
                <a:schemeClr val="tx2">
                  <a:lumMod val="60000"/>
                  <a:lumOff val="40000"/>
                </a:schemeClr>
              </a:solidFill>
            </a:endParaRPr>
          </a:p>
          <a:p>
            <a:pPr marL="0" lvl="0" indent="811213" algn="ctr">
              <a:buNone/>
            </a:pPr>
            <a:r>
              <a:rPr lang="it-IT" b="1" dirty="0">
                <a:solidFill>
                  <a:srgbClr val="00B050"/>
                </a:solidFill>
              </a:rPr>
              <a:t>(R1*0,10 + R2*0,10 + R3*0,10 + R4*0,35 + R5*0,35)  </a:t>
            </a:r>
          </a:p>
          <a:p>
            <a:pPr marL="722313" lvl="0" indent="0" algn="ctr">
              <a:buNone/>
            </a:pPr>
            <a:r>
              <a:rPr lang="it-IT" b="1" dirty="0">
                <a:solidFill>
                  <a:srgbClr val="00B050"/>
                </a:solidFill>
              </a:rPr>
              <a:t>(A1*0,10 + A2*0,10 + A3*0,10 + A4*0,35 + +A5*0,35)</a:t>
            </a:r>
          </a:p>
          <a:p>
            <a:pPr marL="0" lvl="0" indent="0" algn="ctr">
              <a:buNone/>
            </a:pPr>
            <a:endParaRPr lang="it-IT" b="1" dirty="0">
              <a:solidFill>
                <a:schemeClr val="accent4"/>
              </a:solidFill>
            </a:endParaRPr>
          </a:p>
          <a:p>
            <a:pPr marL="0" lvl="0" indent="0" algn="ctr">
              <a:buNone/>
            </a:pPr>
            <a:r>
              <a:rPr lang="it-IT" b="1" dirty="0">
                <a:solidFill>
                  <a:schemeClr val="accent2">
                    <a:lumMod val="60000"/>
                    <a:lumOff val="40000"/>
                  </a:schemeClr>
                </a:solidFill>
              </a:rPr>
              <a:t>[0,10*(R1/A1) +0,10*(R2/A2) +0,10*(R3/A3)+ +0,35*(R4/A5) +0,35*(R5/A5) ]  </a:t>
            </a:r>
          </a:p>
          <a:p>
            <a:pPr lvl="0" algn="ctr">
              <a:buNone/>
            </a:pPr>
            <a:r>
              <a:rPr lang="it-IT" b="1" dirty="0">
                <a:solidFill>
                  <a:schemeClr val="accent2">
                    <a:lumMod val="60000"/>
                    <a:lumOff val="40000"/>
                  </a:schemeClr>
                </a:solidFill>
              </a:rPr>
              <a:t>100 </a:t>
            </a:r>
          </a:p>
          <a:p>
            <a:pPr>
              <a:buNone/>
            </a:pPr>
            <a:endParaRPr lang="it-IT" dirty="0"/>
          </a:p>
          <a:p>
            <a:pPr lvl="0">
              <a:buNone/>
            </a:pPr>
            <a:endParaRPr lang="it-IT" dirty="0"/>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8" name="Connettore 1 7"/>
          <p:cNvCxnSpPr/>
          <p:nvPr/>
        </p:nvCxnSpPr>
        <p:spPr>
          <a:xfrm>
            <a:off x="406400" y="2656703"/>
            <a:ext cx="8267700" cy="0"/>
          </a:xfrm>
          <a:prstGeom prst="line">
            <a:avLst/>
          </a:prstGeom>
          <a:ln w="34925" cap="rnd">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1 10"/>
          <p:cNvCxnSpPr/>
          <p:nvPr/>
        </p:nvCxnSpPr>
        <p:spPr>
          <a:xfrm>
            <a:off x="489974" y="4287794"/>
            <a:ext cx="8570452" cy="0"/>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13" name="Connettore 1 12"/>
          <p:cNvCxnSpPr/>
          <p:nvPr/>
        </p:nvCxnSpPr>
        <p:spPr>
          <a:xfrm>
            <a:off x="489974" y="5399903"/>
            <a:ext cx="8570452" cy="0"/>
          </a:xfrm>
          <a:prstGeom prst="line">
            <a:avLst/>
          </a:prstGeom>
          <a:ln w="34925" cap="rnd">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406400" y="3299254"/>
            <a:ext cx="8267700" cy="0"/>
          </a:xfrm>
          <a:prstGeom prst="line">
            <a:avLst/>
          </a:prstGeom>
          <a:ln w="34925" cap="rnd">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5102" y="185350"/>
            <a:ext cx="7711414" cy="957649"/>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12" name="Segnaposto contenuto 4"/>
          <p:cNvSpPr txBox="1">
            <a:spLocks/>
          </p:cNvSpPr>
          <p:nvPr/>
        </p:nvSpPr>
        <p:spPr>
          <a:xfrm>
            <a:off x="0" y="1143000"/>
            <a:ext cx="9143999" cy="5715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lang="it-IT" sz="2400" dirty="0"/>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lang="it-IT" sz="2400" dirty="0"/>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lang="it-IT" sz="2400" dirty="0"/>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a:ln>
                  <a:noFill/>
                </a:ln>
                <a:solidFill>
                  <a:schemeClr val="tx1"/>
                </a:solidFill>
                <a:effectLst/>
                <a:uLnTx/>
                <a:uFillTx/>
                <a:latin typeface="+mn-lt"/>
                <a:ea typeface="+mn-ea"/>
                <a:cs typeface="+mn-cs"/>
              </a:rPr>
              <a:t>									</a:t>
            </a: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a:ln>
                  <a:noFill/>
                </a:ln>
                <a:solidFill>
                  <a:schemeClr val="tx1"/>
                </a:solidFill>
                <a:effectLst/>
                <a:uLnTx/>
                <a:uFillTx/>
                <a:latin typeface="+mn-lt"/>
                <a:ea typeface="+mn-ea"/>
                <a:cs typeface="+mn-cs"/>
              </a:rPr>
              <a:t>	Metodo a1: media aritmetica</a:t>
            </a:r>
            <a:r>
              <a:rPr kumimoji="0" lang="it-IT" sz="2000" b="0" i="0" u="none" strike="noStrike" kern="1200" cap="none" spc="0" normalizeH="0" noProof="0" dirty="0">
                <a:ln>
                  <a:noFill/>
                </a:ln>
                <a:solidFill>
                  <a:schemeClr val="tx1"/>
                </a:solidFill>
                <a:effectLst/>
                <a:uLnTx/>
                <a:uFillTx/>
                <a:latin typeface="+mn-lt"/>
                <a:ea typeface="+mn-ea"/>
                <a:cs typeface="+mn-cs"/>
              </a:rPr>
              <a:t> </a:t>
            </a:r>
            <a:r>
              <a:rPr kumimoji="0" lang="it-IT" sz="2000" b="0" i="0" u="none" strike="noStrike" kern="1200" cap="none" spc="0" normalizeH="0" baseline="0" noProof="0" dirty="0">
                <a:ln>
                  <a:noFill/>
                </a:ln>
                <a:solidFill>
                  <a:schemeClr val="tx1"/>
                </a:solidFill>
                <a:effectLst/>
                <a:uLnTx/>
                <a:uFillTx/>
                <a:latin typeface="+mn-lt"/>
                <a:ea typeface="+mn-ea"/>
                <a:cs typeface="+mn-cs"/>
              </a:rPr>
              <a:t>dei rapporti annui</a:t>
            </a:r>
            <a:r>
              <a:rPr lang="it-IT" sz="2000" dirty="0"/>
              <a:t>			</a:t>
            </a:r>
            <a:r>
              <a:rPr lang="it-IT" sz="2000" b="1" dirty="0">
                <a:solidFill>
                  <a:srgbClr val="00B050"/>
                </a:solidFill>
              </a:rPr>
              <a:t>81,6%</a:t>
            </a:r>
            <a:r>
              <a:rPr lang="it-IT" sz="2000" b="1" dirty="0">
                <a:solidFill>
                  <a:schemeClr val="accent2"/>
                </a:solidFill>
              </a:rPr>
              <a:t> - </a:t>
            </a:r>
            <a:r>
              <a:rPr lang="it-IT" sz="2000" dirty="0"/>
              <a:t> </a:t>
            </a:r>
            <a:r>
              <a:rPr lang="it-IT" sz="2000" b="1" dirty="0">
                <a:solidFill>
                  <a:schemeClr val="accent2"/>
                </a:solidFill>
              </a:rPr>
              <a:t>77,9%</a:t>
            </a:r>
            <a:endParaRPr lang="it-IT" sz="2000" dirty="0"/>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r>
              <a:rPr lang="it-IT" sz="2000" dirty="0"/>
              <a:t>	Metodo a2: media fra totale incassato e totale accertato		</a:t>
            </a:r>
            <a:r>
              <a:rPr lang="it-IT" sz="2000" b="1" dirty="0">
                <a:solidFill>
                  <a:srgbClr val="00B050"/>
                </a:solidFill>
              </a:rPr>
              <a:t>81,8%</a:t>
            </a:r>
            <a:r>
              <a:rPr lang="it-IT" sz="2000" b="1" dirty="0">
                <a:solidFill>
                  <a:schemeClr val="accent2"/>
                </a:solidFill>
              </a:rPr>
              <a:t> -  79,7%</a:t>
            </a: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a:ln>
                  <a:noFill/>
                </a:ln>
                <a:solidFill>
                  <a:schemeClr val="tx1"/>
                </a:solidFill>
                <a:effectLst/>
                <a:uLnTx/>
                <a:uFillTx/>
                <a:latin typeface="+mn-lt"/>
                <a:ea typeface="+mn-ea"/>
                <a:cs typeface="+mn-cs"/>
              </a:rPr>
              <a:t>	Metodo B:media ponderata fra totale incassato e totale</a:t>
            </a:r>
            <a:r>
              <a:rPr kumimoji="0" lang="it-IT" sz="2000" b="0" i="0" u="none" strike="noStrike" kern="1200" cap="none" spc="0" normalizeH="0" noProof="0" dirty="0">
                <a:ln>
                  <a:noFill/>
                </a:ln>
                <a:solidFill>
                  <a:schemeClr val="tx1"/>
                </a:solidFill>
                <a:effectLst/>
                <a:uLnTx/>
                <a:uFillTx/>
                <a:latin typeface="+mn-lt"/>
                <a:ea typeface="+mn-ea"/>
                <a:cs typeface="+mn-cs"/>
              </a:rPr>
              <a:t> accertato	</a:t>
            </a:r>
            <a:r>
              <a:rPr lang="it-IT" sz="2000" b="1" dirty="0">
                <a:solidFill>
                  <a:srgbClr val="00B050"/>
                </a:solidFill>
              </a:rPr>
              <a:t>81,2% </a:t>
            </a:r>
            <a:r>
              <a:rPr lang="it-IT" sz="2000" b="1" dirty="0">
                <a:solidFill>
                  <a:schemeClr val="accent2"/>
                </a:solidFill>
              </a:rPr>
              <a:t>- 79,5%</a:t>
            </a: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r>
              <a:rPr lang="it-IT" sz="2000" dirty="0"/>
              <a:t>	Metodo C: media ponderata dei singoli rapporti			</a:t>
            </a:r>
            <a:r>
              <a:rPr lang="it-IT" sz="2000" b="1" dirty="0">
                <a:solidFill>
                  <a:srgbClr val="00B050"/>
                </a:solidFill>
              </a:rPr>
              <a:t>81,%   </a:t>
            </a:r>
            <a:r>
              <a:rPr lang="it-IT" sz="2000" b="1" dirty="0">
                <a:solidFill>
                  <a:schemeClr val="accent2"/>
                </a:solidFill>
              </a:rPr>
              <a:t>-</a:t>
            </a:r>
            <a:r>
              <a:rPr lang="it-IT" sz="2000" b="1" dirty="0">
                <a:solidFill>
                  <a:srgbClr val="00B050"/>
                </a:solidFill>
              </a:rPr>
              <a:t> </a:t>
            </a:r>
            <a:r>
              <a:rPr lang="it-IT" sz="2000" b="1" dirty="0">
                <a:solidFill>
                  <a:schemeClr val="accent2"/>
                </a:solidFill>
              </a:rPr>
              <a:t>79.6%</a:t>
            </a: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225522796"/>
              </p:ext>
            </p:extLst>
          </p:nvPr>
        </p:nvGraphicFramePr>
        <p:xfrm>
          <a:off x="370701" y="1290481"/>
          <a:ext cx="8625815" cy="4062411"/>
        </p:xfrm>
        <a:graphic>
          <a:graphicData uri="http://schemas.openxmlformats.org/drawingml/2006/table">
            <a:tbl>
              <a:tblPr firstRow="1" bandRow="1">
                <a:tableStyleId>{08FB837D-C827-4EFA-A057-4D05807E0F7C}</a:tableStyleId>
              </a:tblPr>
              <a:tblGrid>
                <a:gridCol w="986269">
                  <a:extLst>
                    <a:ext uri="{9D8B030D-6E8A-4147-A177-3AD203B41FA5}">
                      <a16:colId xmlns:a16="http://schemas.microsoft.com/office/drawing/2014/main" val="20000"/>
                    </a:ext>
                  </a:extLst>
                </a:gridCol>
                <a:gridCol w="1076812">
                  <a:extLst>
                    <a:ext uri="{9D8B030D-6E8A-4147-A177-3AD203B41FA5}">
                      <a16:colId xmlns:a16="http://schemas.microsoft.com/office/drawing/2014/main" val="20001"/>
                    </a:ext>
                  </a:extLst>
                </a:gridCol>
                <a:gridCol w="480199">
                  <a:extLst>
                    <a:ext uri="{9D8B030D-6E8A-4147-A177-3AD203B41FA5}">
                      <a16:colId xmlns:a16="http://schemas.microsoft.com/office/drawing/2014/main" val="20002"/>
                    </a:ext>
                  </a:extLst>
                </a:gridCol>
                <a:gridCol w="989504">
                  <a:extLst>
                    <a:ext uri="{9D8B030D-6E8A-4147-A177-3AD203B41FA5}">
                      <a16:colId xmlns:a16="http://schemas.microsoft.com/office/drawing/2014/main" val="20003"/>
                    </a:ext>
                  </a:extLst>
                </a:gridCol>
                <a:gridCol w="509303">
                  <a:extLst>
                    <a:ext uri="{9D8B030D-6E8A-4147-A177-3AD203B41FA5}">
                      <a16:colId xmlns:a16="http://schemas.microsoft.com/office/drawing/2014/main" val="20004"/>
                    </a:ext>
                  </a:extLst>
                </a:gridCol>
                <a:gridCol w="974952">
                  <a:extLst>
                    <a:ext uri="{9D8B030D-6E8A-4147-A177-3AD203B41FA5}">
                      <a16:colId xmlns:a16="http://schemas.microsoft.com/office/drawing/2014/main" val="20005"/>
                    </a:ext>
                  </a:extLst>
                </a:gridCol>
                <a:gridCol w="509304">
                  <a:extLst>
                    <a:ext uri="{9D8B030D-6E8A-4147-A177-3AD203B41FA5}">
                      <a16:colId xmlns:a16="http://schemas.microsoft.com/office/drawing/2014/main" val="20006"/>
                    </a:ext>
                  </a:extLst>
                </a:gridCol>
                <a:gridCol w="1018605">
                  <a:extLst>
                    <a:ext uri="{9D8B030D-6E8A-4147-A177-3AD203B41FA5}">
                      <a16:colId xmlns:a16="http://schemas.microsoft.com/office/drawing/2014/main" val="20007"/>
                    </a:ext>
                  </a:extLst>
                </a:gridCol>
                <a:gridCol w="509303">
                  <a:extLst>
                    <a:ext uri="{9D8B030D-6E8A-4147-A177-3AD203B41FA5}">
                      <a16:colId xmlns:a16="http://schemas.microsoft.com/office/drawing/2014/main" val="20008"/>
                    </a:ext>
                  </a:extLst>
                </a:gridCol>
                <a:gridCol w="1062261">
                  <a:extLst>
                    <a:ext uri="{9D8B030D-6E8A-4147-A177-3AD203B41FA5}">
                      <a16:colId xmlns:a16="http://schemas.microsoft.com/office/drawing/2014/main" val="20009"/>
                    </a:ext>
                  </a:extLst>
                </a:gridCol>
                <a:gridCol w="509303">
                  <a:extLst>
                    <a:ext uri="{9D8B030D-6E8A-4147-A177-3AD203B41FA5}">
                      <a16:colId xmlns:a16="http://schemas.microsoft.com/office/drawing/2014/main" val="20010"/>
                    </a:ext>
                  </a:extLst>
                </a:gridCol>
              </a:tblGrid>
              <a:tr h="291968">
                <a:tc>
                  <a:txBody>
                    <a:bodyPr/>
                    <a:lstStyle/>
                    <a:p>
                      <a:pPr algn="ctr"/>
                      <a:endParaRPr lang="it-IT" sz="1400" dirty="0"/>
                    </a:p>
                  </a:txBody>
                  <a:tcPr/>
                </a:tc>
                <a:tc>
                  <a:txBody>
                    <a:bodyPr/>
                    <a:lstStyle/>
                    <a:p>
                      <a:pPr algn="ctr"/>
                      <a:r>
                        <a:rPr lang="it-IT" sz="1400" dirty="0"/>
                        <a:t>2014</a:t>
                      </a:r>
                    </a:p>
                  </a:txBody>
                  <a:tcPr/>
                </a:tc>
                <a:tc>
                  <a:txBody>
                    <a:bodyPr/>
                    <a:lstStyle/>
                    <a:p>
                      <a:pPr algn="r"/>
                      <a:endParaRPr lang="it-IT" sz="1400" dirty="0"/>
                    </a:p>
                  </a:txBody>
                  <a:tcPr/>
                </a:tc>
                <a:tc>
                  <a:txBody>
                    <a:bodyPr/>
                    <a:lstStyle/>
                    <a:p>
                      <a:pPr algn="ctr"/>
                      <a:r>
                        <a:rPr lang="it-IT" sz="1400" dirty="0"/>
                        <a:t>2015</a:t>
                      </a:r>
                    </a:p>
                  </a:txBody>
                  <a:tcPr/>
                </a:tc>
                <a:tc>
                  <a:txBody>
                    <a:bodyPr/>
                    <a:lstStyle/>
                    <a:p>
                      <a:pPr algn="ctr"/>
                      <a:endParaRPr lang="it-IT" sz="1400" dirty="0"/>
                    </a:p>
                  </a:txBody>
                  <a:tcPr/>
                </a:tc>
                <a:tc>
                  <a:txBody>
                    <a:bodyPr/>
                    <a:lstStyle/>
                    <a:p>
                      <a:pPr algn="ctr"/>
                      <a:r>
                        <a:rPr lang="it-IT" sz="1400" dirty="0"/>
                        <a:t>2016</a:t>
                      </a:r>
                    </a:p>
                  </a:txBody>
                  <a:tcPr/>
                </a:tc>
                <a:tc>
                  <a:txBody>
                    <a:bodyPr/>
                    <a:lstStyle/>
                    <a:p>
                      <a:pPr marL="0" algn="ctr" defTabSz="914400" rtl="0" eaLnBrk="1" fontAlgn="b" latinLnBrk="0" hangingPunct="1"/>
                      <a:endParaRPr lang="it-IT" sz="1400" b="0" i="0" u="none" strike="noStrike" kern="1200" dirty="0">
                        <a:solidFill>
                          <a:srgbClr val="000000"/>
                        </a:solidFill>
                        <a:latin typeface="Calibri"/>
                        <a:ea typeface="+mn-ea"/>
                        <a:cs typeface="+mn-cs"/>
                      </a:endParaRPr>
                    </a:p>
                  </a:txBody>
                  <a:tcPr/>
                </a:tc>
                <a:tc>
                  <a:txBody>
                    <a:bodyPr/>
                    <a:lstStyle/>
                    <a:p>
                      <a:pPr algn="ctr"/>
                      <a:r>
                        <a:rPr lang="it-IT" sz="1400" dirty="0"/>
                        <a:t>2017</a:t>
                      </a:r>
                    </a:p>
                  </a:txBody>
                  <a:tcPr/>
                </a:tc>
                <a:tc>
                  <a:txBody>
                    <a:bodyPr/>
                    <a:lstStyle/>
                    <a:p>
                      <a:pPr algn="ctr"/>
                      <a:endParaRPr lang="it-IT" sz="1400" dirty="0"/>
                    </a:p>
                  </a:txBody>
                  <a:tcPr/>
                </a:tc>
                <a:tc>
                  <a:txBody>
                    <a:bodyPr/>
                    <a:lstStyle/>
                    <a:p>
                      <a:pPr algn="ctr"/>
                      <a:r>
                        <a:rPr lang="it-IT" sz="1400" dirty="0"/>
                        <a:t>2018</a:t>
                      </a:r>
                    </a:p>
                  </a:txBody>
                  <a:tcPr/>
                </a:tc>
                <a:tc>
                  <a:txBody>
                    <a:bodyPr/>
                    <a:lstStyle/>
                    <a:p>
                      <a:pPr algn="ctr"/>
                      <a:endParaRPr lang="it-IT" sz="1400" dirty="0"/>
                    </a:p>
                  </a:txBody>
                  <a:tcPr/>
                </a:tc>
                <a:extLst>
                  <a:ext uri="{0D108BD9-81ED-4DB2-BD59-A6C34878D82A}">
                    <a16:rowId xmlns:a16="http://schemas.microsoft.com/office/drawing/2014/main" val="10000"/>
                  </a:ext>
                </a:extLst>
              </a:tr>
              <a:tr h="416086">
                <a:tc>
                  <a:txBody>
                    <a:bodyPr/>
                    <a:lstStyle/>
                    <a:p>
                      <a:pPr algn="l" fontAlgn="ctr"/>
                      <a:r>
                        <a:rPr lang="it-IT" sz="1400" u="none" strike="noStrike" dirty="0"/>
                        <a:t>TARI ordinaria</a:t>
                      </a:r>
                      <a:endParaRPr lang="it-IT" sz="1400" b="1" i="0" u="none" strike="noStrike" dirty="0">
                        <a:solidFill>
                          <a:srgbClr val="000000"/>
                        </a:solidFill>
                        <a:latin typeface="Calibri"/>
                      </a:endParaRPr>
                    </a:p>
                  </a:txBody>
                  <a:tcPr marL="9525" marR="9525" marT="9525" marB="0" anchor="ctr"/>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0" i="0" u="none" strike="noStrike" dirty="0">
                        <a:solidFill>
                          <a:schemeClr val="accent2"/>
                        </a:solidFill>
                        <a:latin typeface="Calibri"/>
                      </a:endParaRPr>
                    </a:p>
                  </a:txBody>
                  <a:tcPr marL="9525" marR="9525" marT="9525" marB="0" anchor="b"/>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0" i="0" u="none" strike="noStrike" dirty="0">
                        <a:solidFill>
                          <a:schemeClr val="accent2"/>
                        </a:solidFill>
                        <a:latin typeface="Calibri"/>
                      </a:endParaRPr>
                    </a:p>
                  </a:txBody>
                  <a:tcPr marL="9525" marR="9525" marT="9525" marB="0" anchor="b"/>
                </a:tc>
                <a:tc>
                  <a:txBody>
                    <a:bodyPr/>
                    <a:lstStyle/>
                    <a:p>
                      <a:pPr algn="r" fontAlgn="b"/>
                      <a:endParaRPr lang="it-IT" sz="1400" b="1"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algn="r" fontAlgn="b"/>
                      <a:endParaRPr lang="it-IT" sz="1400" b="1" i="0" u="none" strike="noStrike" dirty="0">
                        <a:solidFill>
                          <a:srgbClr val="000000"/>
                        </a:solidFill>
                        <a:latin typeface="Calibri"/>
                      </a:endParaRPr>
                    </a:p>
                  </a:txBody>
                  <a:tcPr marL="9525" marR="9525" marT="9525" marB="0" anchor="b"/>
                </a:tc>
                <a:tc>
                  <a:txBody>
                    <a:bodyPr/>
                    <a:lstStyle/>
                    <a:p>
                      <a:pPr algn="l" fontAlgn="b"/>
                      <a:endParaRPr lang="it-IT" sz="1400" b="1" i="0" u="none" strike="noStrike" dirty="0">
                        <a:solidFill>
                          <a:srgbClr val="000000"/>
                        </a:solidFill>
                        <a:latin typeface="Calibri"/>
                      </a:endParaRPr>
                    </a:p>
                  </a:txBody>
                  <a:tcPr marL="9525" marR="9525" marT="9525" marB="0" anchor="b"/>
                </a:tc>
                <a:tc>
                  <a:txBody>
                    <a:bodyPr/>
                    <a:lstStyle/>
                    <a:p>
                      <a:pPr algn="r" fontAlgn="b"/>
                      <a:endParaRPr lang="it-IT" sz="1400" b="1" i="0" u="none" strike="noStrike" dirty="0">
                        <a:solidFill>
                          <a:srgbClr val="000000"/>
                        </a:solidFill>
                        <a:latin typeface="Calibri"/>
                      </a:endParaRPr>
                    </a:p>
                  </a:txBody>
                  <a:tcPr marL="9525" marR="9525" marT="9525" marB="0" anchor="b"/>
                </a:tc>
                <a:tc>
                  <a:txBody>
                    <a:bodyPr/>
                    <a:lstStyle/>
                    <a:p>
                      <a:pPr algn="ctr" fontAlgn="b"/>
                      <a:endParaRPr lang="it-IT" sz="1400" b="1" i="0" u="none" strike="noStrike" dirty="0">
                        <a:solidFill>
                          <a:schemeClr val="accent2"/>
                        </a:solidFill>
                        <a:latin typeface="Calibri"/>
                      </a:endParaRPr>
                    </a:p>
                  </a:txBody>
                  <a:tcPr marL="9525" marR="9525" marT="9525" marB="0" anchor="b"/>
                </a:tc>
                <a:extLst>
                  <a:ext uri="{0D108BD9-81ED-4DB2-BD59-A6C34878D82A}">
                    <a16:rowId xmlns:a16="http://schemas.microsoft.com/office/drawing/2014/main" val="10001"/>
                  </a:ext>
                </a:extLst>
              </a:tr>
              <a:tr h="580150">
                <a:tc>
                  <a:txBody>
                    <a:bodyPr/>
                    <a:lstStyle/>
                    <a:p>
                      <a:pPr algn="l" fontAlgn="b"/>
                      <a:r>
                        <a:rPr lang="it-IT" sz="1400" u="none" strike="noStrike" dirty="0"/>
                        <a:t>incassi c.</a:t>
                      </a:r>
                      <a:endParaRPr lang="it-IT" sz="1400" b="0" i="0" u="none" strike="noStrike" dirty="0">
                        <a:solidFill>
                          <a:srgbClr val="000000"/>
                        </a:solidFill>
                        <a:latin typeface="Calibri"/>
                      </a:endParaRPr>
                    </a:p>
                  </a:txBody>
                  <a:tcPr marL="9525" marR="9525" marT="9525" marB="0" anchor="b"/>
                </a:tc>
                <a:tc>
                  <a:txBody>
                    <a:bodyPr/>
                    <a:lstStyle/>
                    <a:p>
                      <a:pPr algn="r" fontAlgn="b"/>
                      <a:r>
                        <a:rPr lang="it-IT" sz="1400" u="none" strike="noStrike" dirty="0"/>
                        <a:t>      1.514.926,92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r>
                        <a:rPr lang="it-IT" sz="1400" b="1" u="none" strike="noStrike" dirty="0">
                          <a:solidFill>
                            <a:srgbClr val="C00000"/>
                          </a:solidFill>
                        </a:rPr>
                        <a:t>79.2%</a:t>
                      </a:r>
                      <a:r>
                        <a:rPr lang="it-IT" sz="1400" u="none" strike="noStrike" dirty="0"/>
                        <a:t> </a:t>
                      </a:r>
                      <a:endParaRPr lang="it-IT" sz="1400" b="1" i="0" u="none" strike="noStrike" dirty="0">
                        <a:solidFill>
                          <a:srgbClr val="00B050"/>
                        </a:solidFill>
                        <a:latin typeface="Calibri"/>
                      </a:endParaRPr>
                    </a:p>
                  </a:txBody>
                  <a:tcPr marL="9525" marR="9525" marT="9525" marB="0" anchor="b"/>
                </a:tc>
                <a:tc>
                  <a:txBody>
                    <a:bodyPr/>
                    <a:lstStyle/>
                    <a:p>
                      <a:pPr algn="r" fontAlgn="b"/>
                      <a:r>
                        <a:rPr lang="it-IT" sz="1400" u="none" strike="noStrike" dirty="0"/>
                        <a:t>2.628.313,76</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r>
                        <a:rPr lang="it-IT" sz="1400" b="1" u="none" strike="noStrike" kern="1200" dirty="0">
                          <a:solidFill>
                            <a:srgbClr val="C00000"/>
                          </a:solidFill>
                          <a:latin typeface="+mn-lt"/>
                          <a:ea typeface="+mn-ea"/>
                          <a:cs typeface="+mn-cs"/>
                        </a:rPr>
                        <a:t>81,1%</a:t>
                      </a:r>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r" fontAlgn="b"/>
                      <a:r>
                        <a:rPr lang="it-IT" sz="1400" u="none" strike="noStrike" dirty="0"/>
                        <a:t>         3.242.557,56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r>
                        <a:rPr lang="it-IT" sz="1400" b="1" u="none" strike="noStrike" kern="1200" dirty="0">
                          <a:solidFill>
                            <a:srgbClr val="C00000"/>
                          </a:solidFill>
                          <a:latin typeface="+mn-lt"/>
                          <a:ea typeface="+mn-ea"/>
                          <a:cs typeface="+mn-cs"/>
                        </a:rPr>
                        <a:t>         86,6%</a:t>
                      </a:r>
                    </a:p>
                  </a:txBody>
                  <a:tcPr marL="9525" marR="9525" marT="9525" marB="0" anchor="b"/>
                </a:tc>
                <a:tc>
                  <a:txBody>
                    <a:bodyPr/>
                    <a:lstStyle/>
                    <a:p>
                      <a:pPr marL="0" algn="ctr" defTabSz="914400" rtl="0" eaLnBrk="1" fontAlgn="b" latinLnBrk="0" hangingPunct="1"/>
                      <a:r>
                        <a:rPr lang="it-IT" sz="1400" b="1" u="none" strike="noStrike" kern="1200" dirty="0">
                          <a:solidFill>
                            <a:srgbClr val="C00000"/>
                          </a:solidFill>
                          <a:latin typeface="+mn-lt"/>
                          <a:ea typeface="+mn-ea"/>
                          <a:cs typeface="+mn-cs"/>
                        </a:rPr>
                        <a:t>    </a:t>
                      </a:r>
                      <a:r>
                        <a:rPr lang="it-IT" sz="1400" u="none" strike="noStrike" kern="1200" dirty="0">
                          <a:solidFill>
                            <a:schemeClr val="dk1"/>
                          </a:solidFill>
                          <a:latin typeface="+mn-lt"/>
                          <a:ea typeface="+mn-ea"/>
                          <a:cs typeface="+mn-cs"/>
                        </a:rPr>
                        <a:t>2.007.069,26 </a:t>
                      </a:r>
                    </a:p>
                  </a:txBody>
                  <a:tcPr marL="9525" marR="9525" marT="9525" marB="0" anchor="b"/>
                </a:tc>
                <a:tc>
                  <a:txBody>
                    <a:bodyPr/>
                    <a:lstStyle/>
                    <a:p>
                      <a:pPr algn="ctr" fontAlgn="b"/>
                      <a:r>
                        <a:rPr lang="it-IT" sz="1400" u="none" strike="noStrike" dirty="0"/>
                        <a:t>     </a:t>
                      </a:r>
                      <a:r>
                        <a:rPr lang="it-IT" sz="1400" b="1" u="none" strike="noStrike" kern="1200" dirty="0">
                          <a:solidFill>
                            <a:srgbClr val="C00000"/>
                          </a:solidFill>
                          <a:latin typeface="+mn-lt"/>
                          <a:ea typeface="+mn-ea"/>
                          <a:cs typeface="+mn-cs"/>
                        </a:rPr>
                        <a:t>66,3%</a:t>
                      </a:r>
                      <a:r>
                        <a:rPr lang="it-IT" sz="1400" u="none" strike="noStrike" dirty="0"/>
                        <a:t> </a:t>
                      </a:r>
                      <a:endParaRPr lang="it-IT" sz="1400" b="1" i="0" u="none" strike="noStrike" dirty="0">
                        <a:solidFill>
                          <a:srgbClr val="00B050"/>
                        </a:solidFill>
                        <a:latin typeface="Calibri"/>
                      </a:endParaRPr>
                    </a:p>
                  </a:txBody>
                  <a:tcPr marL="9525" marR="9525" marT="9525" marB="0" anchor="b"/>
                </a:tc>
                <a:tc>
                  <a:txBody>
                    <a:bodyPr/>
                    <a:lstStyle/>
                    <a:p>
                      <a:pPr algn="r" fontAlgn="b"/>
                      <a:r>
                        <a:rPr lang="it-IT" sz="1400" u="none" strike="noStrike" dirty="0"/>
                        <a:t>2.873.026,95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r>
                        <a:rPr lang="it-IT" sz="1400" u="none" strike="noStrike" dirty="0"/>
                        <a:t>   </a:t>
                      </a:r>
                      <a:r>
                        <a:rPr lang="it-IT" sz="1400" b="1" u="none" strike="noStrike" kern="1200" dirty="0">
                          <a:solidFill>
                            <a:srgbClr val="C00000"/>
                          </a:solidFill>
                          <a:latin typeface="+mn-lt"/>
                          <a:ea typeface="+mn-ea"/>
                          <a:cs typeface="+mn-cs"/>
                        </a:rPr>
                        <a:t>94,8%</a:t>
                      </a:r>
                    </a:p>
                  </a:txBody>
                  <a:tcPr marL="9525" marR="9525" marT="9525" marB="0" anchor="b"/>
                </a:tc>
                <a:extLst>
                  <a:ext uri="{0D108BD9-81ED-4DB2-BD59-A6C34878D82A}">
                    <a16:rowId xmlns:a16="http://schemas.microsoft.com/office/drawing/2014/main" val="10002"/>
                  </a:ext>
                </a:extLst>
              </a:tr>
              <a:tr h="416086">
                <a:tc>
                  <a:txBody>
                    <a:bodyPr/>
                    <a:lstStyle/>
                    <a:p>
                      <a:pPr algn="l" fontAlgn="b"/>
                      <a:r>
                        <a:rPr lang="it-IT" sz="1400" u="none" strike="noStrike"/>
                        <a:t>incassi r.</a:t>
                      </a:r>
                      <a:endParaRPr lang="it-IT" sz="1400" b="0" i="0" u="none" strike="noStrike">
                        <a:solidFill>
                          <a:srgbClr val="000000"/>
                        </a:solidFill>
                        <a:latin typeface="Calibri"/>
                      </a:endParaRPr>
                    </a:p>
                  </a:txBody>
                  <a:tcPr marL="9525" marR="9525" marT="9525" marB="0" anchor="b"/>
                </a:tc>
                <a:tc>
                  <a:txBody>
                    <a:bodyPr/>
                    <a:lstStyle/>
                    <a:p>
                      <a:pPr algn="r" fontAlgn="b"/>
                      <a:r>
                        <a:rPr lang="it-IT" sz="1400" u="none" strike="noStrike" dirty="0"/>
                        <a:t>      929.193,68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ctr" fontAlgn="b"/>
                      <a:r>
                        <a:rPr lang="it-IT" sz="1400" u="none" strike="noStrike" dirty="0"/>
                        <a:t>= = = =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ctr" fontAlgn="b"/>
                      <a:r>
                        <a:rPr lang="it-IT" sz="1400" u="none" strike="noStrike" dirty="0"/>
                        <a:t>= = = =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t-IT" sz="1400" u="none" strike="noStrike" dirty="0"/>
                        <a:t> </a:t>
                      </a:r>
                      <a:r>
                        <a:rPr lang="it-IT" sz="1400" u="none" strike="noStrike" kern="1200" dirty="0"/>
                        <a:t>    </a:t>
                      </a:r>
                      <a:r>
                        <a:rPr lang="it-IT" sz="1400" u="none" strike="noStrike" dirty="0"/>
                        <a:t>= = = = </a:t>
                      </a:r>
                      <a:r>
                        <a:rPr lang="it-IT" sz="1400" u="none" strike="noStrike" kern="1200" dirty="0"/>
                        <a:t> </a:t>
                      </a:r>
                      <a:endParaRPr lang="it-IT" sz="1400" b="0" i="0" u="none" strike="noStrike" kern="1200" dirty="0">
                        <a:solidFill>
                          <a:srgbClr val="000000"/>
                        </a:solidFill>
                        <a:latin typeface="Calibri"/>
                        <a:ea typeface="+mn-ea"/>
                        <a:cs typeface="+mn-cs"/>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algn="ctr" fontAlgn="b"/>
                      <a:r>
                        <a:rPr lang="it-IT" sz="1400" u="none" strike="noStrike" dirty="0"/>
                        <a:t>= = = =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extLst>
                  <a:ext uri="{0D108BD9-81ED-4DB2-BD59-A6C34878D82A}">
                    <a16:rowId xmlns:a16="http://schemas.microsoft.com/office/drawing/2014/main" val="10003"/>
                  </a:ext>
                </a:extLst>
              </a:tr>
              <a:tr h="580150">
                <a:tc>
                  <a:txBody>
                    <a:bodyPr/>
                    <a:lstStyle/>
                    <a:p>
                      <a:pPr algn="l" fontAlgn="b"/>
                      <a:r>
                        <a:rPr lang="it-IT" sz="1400" u="none" strike="noStrike" dirty="0" err="1"/>
                        <a:t>accert.c</a:t>
                      </a:r>
                      <a:endParaRPr lang="it-IT" sz="1400" b="0" i="0" u="none" strike="noStrike" dirty="0">
                        <a:solidFill>
                          <a:srgbClr val="000000"/>
                        </a:solidFill>
                        <a:latin typeface="Calibri"/>
                      </a:endParaRPr>
                    </a:p>
                  </a:txBody>
                  <a:tcPr marL="9525" marR="9525" marT="9525" marB="0" anchor="b"/>
                </a:tc>
                <a:tc>
                  <a:txBody>
                    <a:bodyPr/>
                    <a:lstStyle/>
                    <a:p>
                      <a:pPr algn="r" fontAlgn="b"/>
                      <a:r>
                        <a:rPr lang="it-IT" sz="1400" u="none" strike="noStrike" dirty="0"/>
                        <a:t>       3.084.853,20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r" fontAlgn="b"/>
                      <a:r>
                        <a:rPr lang="it-IT" sz="1400" u="none" strike="noStrike" dirty="0"/>
                        <a:t>         3.238.759,93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r" fontAlgn="b"/>
                      <a:r>
                        <a:rPr lang="it-IT" sz="1400" u="none" strike="noStrike" dirty="0"/>
                        <a:t>        3.744.127,93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marL="0" algn="r" defTabSz="914400" rtl="0" eaLnBrk="1" fontAlgn="b" latinLnBrk="0" hangingPunct="1"/>
                      <a:r>
                        <a:rPr lang="it-IT" sz="1400" u="none" strike="noStrike" dirty="0"/>
                        <a:t> </a:t>
                      </a:r>
                      <a:r>
                        <a:rPr lang="it-IT" sz="1400" u="none" strike="noStrike" kern="1200" dirty="0"/>
                        <a:t>3.024.954,58 </a:t>
                      </a:r>
                      <a:endParaRPr lang="it-IT" sz="1400" b="0" i="0" u="none" strike="noStrike" kern="1200" dirty="0">
                        <a:solidFill>
                          <a:srgbClr val="000000"/>
                        </a:solidFill>
                        <a:latin typeface="Calibri"/>
                        <a:ea typeface="+mn-ea"/>
                        <a:cs typeface="+mn-cs"/>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algn="r" fontAlgn="b"/>
                      <a:r>
                        <a:rPr lang="it-IT" sz="1400" u="none" strike="noStrike" dirty="0"/>
                        <a:t> 3.030.621,26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extLst>
                  <a:ext uri="{0D108BD9-81ED-4DB2-BD59-A6C34878D82A}">
                    <a16:rowId xmlns:a16="http://schemas.microsoft.com/office/drawing/2014/main" val="10004"/>
                  </a:ext>
                </a:extLst>
              </a:tr>
              <a:tr h="416086">
                <a:tc>
                  <a:txBody>
                    <a:bodyPr/>
                    <a:lstStyle/>
                    <a:p>
                      <a:pPr algn="l" fontAlgn="ctr"/>
                      <a:r>
                        <a:rPr lang="it-IT" sz="1400" u="none" strike="noStrike" dirty="0"/>
                        <a:t>TARSU </a:t>
                      </a:r>
                      <a:r>
                        <a:rPr lang="it-IT" sz="1400" u="none" strike="noStrike" dirty="0" err="1"/>
                        <a:t>rec.evasione</a:t>
                      </a:r>
                      <a:endParaRPr lang="it-IT" sz="1400" b="1" i="0" u="none" strike="noStrike" dirty="0">
                        <a:solidFill>
                          <a:srgbClr val="000000"/>
                        </a:solidFill>
                        <a:latin typeface="Calibri"/>
                      </a:endParaRPr>
                    </a:p>
                  </a:txBody>
                  <a:tcPr marL="9525" marR="9525" marT="9525" marB="0" anchor="ctr"/>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algn="ctr" fontAlgn="b"/>
                      <a:endParaRPr lang="it-IT" sz="1400" b="1" i="0" u="none" strike="noStrike" dirty="0">
                        <a:solidFill>
                          <a:schemeClr val="accent2"/>
                        </a:solidFill>
                        <a:latin typeface="Calibri"/>
                      </a:endParaRPr>
                    </a:p>
                  </a:txBody>
                  <a:tcPr marL="9525" marR="9525" marT="9525" marB="0" anchor="b"/>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algn="ctr" fontAlgn="b"/>
                      <a:endParaRPr lang="it-IT" sz="1400" b="1" i="0" u="none" strike="noStrike" dirty="0">
                        <a:solidFill>
                          <a:schemeClr val="accent2"/>
                        </a:solidFill>
                        <a:latin typeface="Calibri"/>
                      </a:endParaRPr>
                    </a:p>
                  </a:txBody>
                  <a:tcPr marL="9525" marR="9525" marT="9525" marB="0" anchor="b"/>
                </a:tc>
                <a:extLst>
                  <a:ext uri="{0D108BD9-81ED-4DB2-BD59-A6C34878D82A}">
                    <a16:rowId xmlns:a16="http://schemas.microsoft.com/office/drawing/2014/main" val="10005"/>
                  </a:ext>
                </a:extLst>
              </a:tr>
              <a:tr h="416086">
                <a:tc>
                  <a:txBody>
                    <a:bodyPr/>
                    <a:lstStyle/>
                    <a:p>
                      <a:pPr algn="l" fontAlgn="b"/>
                      <a:r>
                        <a:rPr lang="it-IT" sz="1400" u="none" strike="noStrike" dirty="0"/>
                        <a:t>incassi c.</a:t>
                      </a:r>
                      <a:endParaRPr lang="it-IT" sz="1400" b="0" i="0" u="none" strike="noStrike" dirty="0">
                        <a:solidFill>
                          <a:srgbClr val="000000"/>
                        </a:solidFill>
                        <a:latin typeface="Calibri"/>
                      </a:endParaRPr>
                    </a:p>
                  </a:txBody>
                  <a:tcPr marL="9525" marR="9525" marT="9525" marB="0" anchor="b"/>
                </a:tc>
                <a:tc>
                  <a:txBody>
                    <a:bodyPr/>
                    <a:lstStyle/>
                    <a:p>
                      <a:pPr algn="r" fontAlgn="b"/>
                      <a:r>
                        <a:rPr lang="it-IT" sz="1400" u="none" strike="noStrike" dirty="0"/>
                        <a:t>                 174.043,06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1" u="none" strike="noStrike" kern="1200" dirty="0">
                          <a:solidFill>
                            <a:srgbClr val="C00000"/>
                          </a:solidFill>
                          <a:latin typeface="+mn-lt"/>
                          <a:ea typeface="+mn-ea"/>
                          <a:cs typeface="+mn-cs"/>
                        </a:rPr>
                        <a:t>53,9%</a:t>
                      </a:r>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r" fontAlgn="b"/>
                      <a:r>
                        <a:rPr lang="it-IT" sz="1400" u="none" strike="noStrike" dirty="0"/>
                        <a:t>424.398,96‬</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r>
                        <a:rPr lang="it-IT" sz="1400" b="1" u="none" strike="noStrike" kern="1200" dirty="0">
                          <a:solidFill>
                            <a:srgbClr val="C00000"/>
                          </a:solidFill>
                          <a:latin typeface="+mn-lt"/>
                          <a:ea typeface="+mn-ea"/>
                          <a:cs typeface="+mn-cs"/>
                        </a:rPr>
                        <a:t>73,3%</a:t>
                      </a:r>
                    </a:p>
                  </a:txBody>
                  <a:tcPr marL="9525" marR="9525" marT="9525" marB="0" anchor="b"/>
                </a:tc>
                <a:tc>
                  <a:txBody>
                    <a:bodyPr/>
                    <a:lstStyle/>
                    <a:p>
                      <a:pPr algn="r" fontAlgn="b"/>
                      <a:r>
                        <a:rPr lang="it-IT" sz="1400" u="none" strike="noStrike" dirty="0"/>
                        <a:t>            813.247,01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r>
                        <a:rPr lang="it-IT" sz="1400" u="none" strike="noStrike" kern="1200" dirty="0"/>
                        <a:t>         </a:t>
                      </a:r>
                      <a:r>
                        <a:rPr lang="it-IT" sz="1400" b="1" u="none" strike="noStrike" kern="1200" dirty="0">
                          <a:solidFill>
                            <a:srgbClr val="C00000"/>
                          </a:solidFill>
                          <a:latin typeface="+mn-lt"/>
                          <a:ea typeface="+mn-ea"/>
                          <a:cs typeface="+mn-cs"/>
                        </a:rPr>
                        <a:t>99,3%</a:t>
                      </a:r>
                    </a:p>
                  </a:txBody>
                  <a:tcPr marL="9525" marR="9525" marT="9525" marB="0" anchor="b"/>
                </a:tc>
                <a:tc>
                  <a:txBody>
                    <a:bodyPr/>
                    <a:lstStyle/>
                    <a:p>
                      <a:pPr algn="r" fontAlgn="b"/>
                      <a:r>
                        <a:rPr lang="it-IT" sz="1400" u="none" strike="noStrike" dirty="0"/>
                        <a:t>         280.811,29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r>
                        <a:rPr lang="it-IT" sz="1400" b="1" u="none" strike="noStrike" kern="1200" dirty="0">
                          <a:solidFill>
                            <a:srgbClr val="C00000"/>
                          </a:solidFill>
                          <a:latin typeface="+mn-lt"/>
                          <a:ea typeface="+mn-ea"/>
                          <a:cs typeface="+mn-cs"/>
                        </a:rPr>
                        <a:t>85.5%</a:t>
                      </a:r>
                    </a:p>
                  </a:txBody>
                  <a:tcPr marL="9525" marR="9525" marT="9525" marB="0" anchor="b"/>
                </a:tc>
                <a:tc>
                  <a:txBody>
                    <a:bodyPr/>
                    <a:lstStyle/>
                    <a:p>
                      <a:pPr algn="r" fontAlgn="b"/>
                      <a:r>
                        <a:rPr lang="it-IT" sz="1400" u="none" strike="noStrike" dirty="0"/>
                        <a:t> 550.815,41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r>
                        <a:rPr lang="it-IT" sz="1400" u="none" strike="noStrike" dirty="0"/>
                        <a:t>     </a:t>
                      </a:r>
                      <a:r>
                        <a:rPr lang="it-IT" sz="1400" b="1" u="none" strike="noStrike" kern="1200" dirty="0">
                          <a:solidFill>
                            <a:srgbClr val="C00000"/>
                          </a:solidFill>
                          <a:latin typeface="+mn-lt"/>
                          <a:ea typeface="+mn-ea"/>
                          <a:cs typeface="+mn-cs"/>
                        </a:rPr>
                        <a:t>77,6%</a:t>
                      </a:r>
                    </a:p>
                  </a:txBody>
                  <a:tcPr marL="9525" marR="9525" marT="9525" marB="0" anchor="b"/>
                </a:tc>
                <a:extLst>
                  <a:ext uri="{0D108BD9-81ED-4DB2-BD59-A6C34878D82A}">
                    <a16:rowId xmlns:a16="http://schemas.microsoft.com/office/drawing/2014/main" val="10006"/>
                  </a:ext>
                </a:extLst>
              </a:tr>
              <a:tr h="416086">
                <a:tc>
                  <a:txBody>
                    <a:bodyPr/>
                    <a:lstStyle/>
                    <a:p>
                      <a:pPr algn="l" fontAlgn="b"/>
                      <a:r>
                        <a:rPr lang="it-IT" sz="1400" u="none" strike="noStrike"/>
                        <a:t>incassi r.</a:t>
                      </a:r>
                      <a:endParaRPr lang="it-IT" sz="1400" b="0" i="0" u="none" strike="noStrike">
                        <a:solidFill>
                          <a:srgbClr val="000000"/>
                        </a:solidFill>
                        <a:latin typeface="Calibri"/>
                      </a:endParaRPr>
                    </a:p>
                  </a:txBody>
                  <a:tcPr marL="9525" marR="9525" marT="9525" marB="0" anchor="b"/>
                </a:tc>
                <a:tc>
                  <a:txBody>
                    <a:bodyPr/>
                    <a:lstStyle/>
                    <a:p>
                      <a:pPr algn="r" fontAlgn="b"/>
                      <a:r>
                        <a:rPr lang="it-IT" sz="1400" u="none" strike="noStrike" dirty="0"/>
                        <a:t>                86.193,29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ctr" fontAlgn="b"/>
                      <a:r>
                        <a:rPr lang="it-IT" sz="1400" u="none" strike="noStrike" dirty="0"/>
                        <a:t>= = ==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ctr" fontAlgn="b"/>
                      <a:r>
                        <a:rPr lang="it-IT" sz="1400" u="none" strike="noStrike" dirty="0"/>
                        <a:t>= = = =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algn="r" fontAlgn="b"/>
                      <a:r>
                        <a:rPr lang="it-IT" sz="1400" u="none" strike="noStrike" dirty="0"/>
                        <a:t>      </a:t>
                      </a:r>
                      <a:r>
                        <a:rPr lang="it-IT" sz="1400" u="none" strike="noStrike" kern="1200" dirty="0"/>
                        <a:t> </a:t>
                      </a:r>
                      <a:r>
                        <a:rPr lang="it-IT" sz="1400" u="none" strike="noStrike" dirty="0"/>
                        <a:t>= = = = </a:t>
                      </a:r>
                      <a:r>
                        <a:rPr lang="it-IT" sz="1400" u="none" strike="noStrike" kern="1200" dirty="0"/>
                        <a:t> </a:t>
                      </a:r>
                      <a:r>
                        <a:rPr lang="it-IT" sz="1400" u="none" strike="noStrike" dirty="0"/>
                        <a:t>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ctr" fontAlgn="b"/>
                      <a:r>
                        <a:rPr lang="it-IT" sz="1400" u="none" strike="noStrike" kern="1200" dirty="0"/>
                        <a:t> </a:t>
                      </a:r>
                      <a:r>
                        <a:rPr lang="it-IT" sz="1400" u="none" strike="noStrike" dirty="0"/>
                        <a:t>= = = = </a:t>
                      </a:r>
                      <a:r>
                        <a:rPr lang="it-IT" sz="1400" u="none" strike="noStrike" kern="1200" dirty="0"/>
                        <a:t>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extLst>
                  <a:ext uri="{0D108BD9-81ED-4DB2-BD59-A6C34878D82A}">
                    <a16:rowId xmlns:a16="http://schemas.microsoft.com/office/drawing/2014/main" val="10007"/>
                  </a:ext>
                </a:extLst>
              </a:tr>
              <a:tr h="416086">
                <a:tc>
                  <a:txBody>
                    <a:bodyPr/>
                    <a:lstStyle/>
                    <a:p>
                      <a:pPr algn="l" fontAlgn="b"/>
                      <a:r>
                        <a:rPr lang="it-IT" sz="1400" u="none" strike="noStrike" dirty="0" err="1"/>
                        <a:t>accert.c</a:t>
                      </a:r>
                      <a:endParaRPr lang="it-IT" sz="1400" b="0" i="0" u="none" strike="noStrike" dirty="0">
                        <a:solidFill>
                          <a:srgbClr val="000000"/>
                        </a:solidFill>
                        <a:latin typeface="Calibri"/>
                      </a:endParaRPr>
                    </a:p>
                  </a:txBody>
                  <a:tcPr marL="9525" marR="9525" marT="9525" marB="0" anchor="b"/>
                </a:tc>
                <a:tc>
                  <a:txBody>
                    <a:bodyPr/>
                    <a:lstStyle/>
                    <a:p>
                      <a:pPr algn="r" fontAlgn="b"/>
                      <a:r>
                        <a:rPr lang="it-IT" sz="1400" u="none" strike="noStrike" dirty="0"/>
                        <a:t>              482.370,22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0" i="0" u="none" strike="noStrike" dirty="0">
                        <a:solidFill>
                          <a:schemeClr val="accent2"/>
                        </a:solidFill>
                        <a:latin typeface="Calibri"/>
                      </a:endParaRPr>
                    </a:p>
                  </a:txBody>
                  <a:tcPr marL="9525" marR="9525" marT="9525" marB="0" anchor="b"/>
                </a:tc>
                <a:tc>
                  <a:txBody>
                    <a:bodyPr/>
                    <a:lstStyle/>
                    <a:p>
                      <a:pPr algn="r" fontAlgn="b"/>
                      <a:r>
                        <a:rPr lang="it-IT" sz="1400" u="none" strike="noStrike" dirty="0"/>
                        <a:t>             579.210,99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0" i="0" u="none" strike="noStrike" dirty="0">
                        <a:solidFill>
                          <a:schemeClr val="accent2"/>
                        </a:solidFill>
                        <a:latin typeface="Calibri"/>
                      </a:endParaRPr>
                    </a:p>
                  </a:txBody>
                  <a:tcPr marL="9525" marR="9525" marT="9525" marB="0" anchor="b"/>
                </a:tc>
                <a:tc>
                  <a:txBody>
                    <a:bodyPr/>
                    <a:lstStyle/>
                    <a:p>
                      <a:pPr algn="r" fontAlgn="b"/>
                      <a:r>
                        <a:rPr lang="it-IT" sz="1400" u="none" strike="noStrike" dirty="0"/>
                        <a:t>           818.694,98 </a:t>
                      </a:r>
                      <a:endParaRPr lang="it-IT" sz="1400" b="0" i="0" u="none" strike="noStrike" dirty="0">
                        <a:solidFill>
                          <a:srgbClr val="000000"/>
                        </a:solidFill>
                        <a:latin typeface="Calibri"/>
                      </a:endParaRPr>
                    </a:p>
                  </a:txBody>
                  <a:tcPr marL="9525" marR="9525" marT="9525" marB="0" anchor="b"/>
                </a:tc>
                <a:tc>
                  <a:txBody>
                    <a:bodyPr/>
                    <a:lstStyle/>
                    <a:p>
                      <a:pPr marL="0" algn="ctr" defTabSz="914400" rtl="0" eaLnBrk="1" fontAlgn="b" latinLnBrk="0" hangingPunct="1"/>
                      <a:endParaRPr lang="it-IT" sz="1400" b="1" i="0" u="none" strike="noStrike" kern="1200" dirty="0">
                        <a:solidFill>
                          <a:schemeClr val="accent2"/>
                        </a:solidFill>
                        <a:latin typeface="Calibri"/>
                        <a:ea typeface="+mn-ea"/>
                        <a:cs typeface="+mn-cs"/>
                      </a:endParaRPr>
                    </a:p>
                  </a:txBody>
                  <a:tcPr marL="9525" marR="9525" marT="9525" marB="0" anchor="b"/>
                </a:tc>
                <a:tc>
                  <a:txBody>
                    <a:bodyPr/>
                    <a:lstStyle/>
                    <a:p>
                      <a:pPr algn="r" fontAlgn="b"/>
                      <a:r>
                        <a:rPr lang="it-IT" sz="1400" u="none" strike="noStrike" dirty="0"/>
                        <a:t>       328.573,59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tc>
                  <a:txBody>
                    <a:bodyPr/>
                    <a:lstStyle/>
                    <a:p>
                      <a:pPr algn="r" fontAlgn="b"/>
                      <a:r>
                        <a:rPr lang="it-IT" sz="1400" u="none" strike="noStrike" dirty="0"/>
                        <a:t> 718.771,67 </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u="none" strike="noStrike" dirty="0"/>
                        <a:t> </a:t>
                      </a:r>
                      <a:endParaRPr lang="it-IT" sz="1400" b="1" i="0" u="none" strike="noStrike" dirty="0">
                        <a:solidFill>
                          <a:schemeClr val="accent2"/>
                        </a:solidFill>
                        <a:latin typeface="Calibri"/>
                      </a:endParaRPr>
                    </a:p>
                  </a:txBody>
                  <a:tcPr marL="9525" marR="9525" marT="9525" marB="0" anchor="b"/>
                </a:tc>
                <a:extLst>
                  <a:ext uri="{0D108BD9-81ED-4DB2-BD59-A6C34878D82A}">
                    <a16:rowId xmlns:a16="http://schemas.microsoft.com/office/drawing/2014/main" val="10008"/>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5102" y="98851"/>
            <a:ext cx="7858897" cy="957649"/>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12" name="Segnaposto contenuto 4"/>
          <p:cNvSpPr txBox="1">
            <a:spLocks/>
          </p:cNvSpPr>
          <p:nvPr/>
        </p:nvSpPr>
        <p:spPr>
          <a:xfrm>
            <a:off x="0" y="1143000"/>
            <a:ext cx="9143999" cy="5715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lang="it-IT" sz="2400" dirty="0"/>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lang="it-IT" sz="2400" dirty="0"/>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lang="it-IT" sz="2400" dirty="0"/>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a:ln>
                  <a:noFill/>
                </a:ln>
                <a:solidFill>
                  <a:schemeClr val="tx1"/>
                </a:solidFill>
                <a:effectLst/>
                <a:uLnTx/>
                <a:uFillTx/>
                <a:latin typeface="+mn-lt"/>
                <a:ea typeface="+mn-ea"/>
                <a:cs typeface="+mn-cs"/>
              </a:rPr>
              <a:t>									</a:t>
            </a: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056473953"/>
              </p:ext>
            </p:extLst>
          </p:nvPr>
        </p:nvGraphicFramePr>
        <p:xfrm>
          <a:off x="493967" y="1475835"/>
          <a:ext cx="8580283" cy="5165565"/>
        </p:xfrm>
        <a:graphic>
          <a:graphicData uri="http://schemas.openxmlformats.org/drawingml/2006/table">
            <a:tbl>
              <a:tblPr firstRow="1" bandRow="1">
                <a:tableStyleId>{5C22544A-7EE6-4342-B048-85BDC9FD1C3A}</a:tableStyleId>
              </a:tblPr>
              <a:tblGrid>
                <a:gridCol w="2332752">
                  <a:extLst>
                    <a:ext uri="{9D8B030D-6E8A-4147-A177-3AD203B41FA5}">
                      <a16:colId xmlns:a16="http://schemas.microsoft.com/office/drawing/2014/main" val="20000"/>
                    </a:ext>
                  </a:extLst>
                </a:gridCol>
                <a:gridCol w="1773913">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gridCol w="1899129">
                  <a:extLst>
                    <a:ext uri="{9D8B030D-6E8A-4147-A177-3AD203B41FA5}">
                      <a16:colId xmlns:a16="http://schemas.microsoft.com/office/drawing/2014/main" val="20003"/>
                    </a:ext>
                  </a:extLst>
                </a:gridCol>
                <a:gridCol w="1134489">
                  <a:extLst>
                    <a:ext uri="{9D8B030D-6E8A-4147-A177-3AD203B41FA5}">
                      <a16:colId xmlns:a16="http://schemas.microsoft.com/office/drawing/2014/main" val="20004"/>
                    </a:ext>
                  </a:extLst>
                </a:gridCol>
              </a:tblGrid>
              <a:tr h="326923">
                <a:tc>
                  <a:txBody>
                    <a:bodyPr/>
                    <a:lstStyle/>
                    <a:p>
                      <a:pPr algn="ctr"/>
                      <a:endParaRPr lang="it-IT" sz="1400" dirty="0"/>
                    </a:p>
                  </a:txBody>
                  <a:tcPr/>
                </a:tc>
                <a:tc>
                  <a:txBody>
                    <a:bodyPr/>
                    <a:lstStyle/>
                    <a:p>
                      <a:pPr algn="ctr"/>
                      <a:r>
                        <a:rPr lang="it-IT" sz="1400" dirty="0"/>
                        <a:t>MEDIA RISCOSSIONI</a:t>
                      </a:r>
                    </a:p>
                  </a:txBody>
                  <a:tcPr anchor="ctr"/>
                </a:tc>
                <a:tc>
                  <a:txBody>
                    <a:bodyPr/>
                    <a:lstStyle/>
                    <a:p>
                      <a:pPr algn="ctr"/>
                      <a:r>
                        <a:rPr lang="it-IT" sz="1400" dirty="0"/>
                        <a:t>% accantonamento FONDO</a:t>
                      </a:r>
                    </a:p>
                  </a:txBody>
                  <a:tcPr/>
                </a:tc>
                <a:tc>
                  <a:txBody>
                    <a:bodyPr/>
                    <a:lstStyle/>
                    <a:p>
                      <a:pPr algn="ctr"/>
                      <a:r>
                        <a:rPr lang="it-IT" sz="1400" dirty="0"/>
                        <a:t>PREVISIONI</a:t>
                      </a:r>
                      <a:endParaRPr lang="it-IT" sz="1400" baseline="0" dirty="0"/>
                    </a:p>
                  </a:txBody>
                  <a:tcPr/>
                </a:tc>
                <a:tc>
                  <a:txBody>
                    <a:bodyPr/>
                    <a:lstStyle/>
                    <a:p>
                      <a:pPr algn="ctr"/>
                      <a:r>
                        <a:rPr lang="it-IT" sz="1400" dirty="0"/>
                        <a:t>ACCANTONAMENTO FONDO</a:t>
                      </a:r>
                    </a:p>
                  </a:txBody>
                  <a:tcPr/>
                </a:tc>
                <a:extLst>
                  <a:ext uri="{0D108BD9-81ED-4DB2-BD59-A6C34878D82A}">
                    <a16:rowId xmlns:a16="http://schemas.microsoft.com/office/drawing/2014/main" val="10000"/>
                  </a:ext>
                </a:extLst>
              </a:tr>
              <a:tr h="507840">
                <a:tc>
                  <a:txBody>
                    <a:bodyPr/>
                    <a:lstStyle/>
                    <a:p>
                      <a:pPr algn="l" fontAlgn="ctr"/>
                      <a:endParaRPr lang="it-IT" sz="1400" b="1" i="0" u="none" strike="noStrike" dirty="0">
                        <a:solidFill>
                          <a:srgbClr val="000000"/>
                        </a:solidFill>
                        <a:latin typeface="Calibri"/>
                      </a:endParaRPr>
                    </a:p>
                  </a:txBody>
                  <a:tcPr marL="9525" marR="9525" marT="9525" marB="0" anchor="ctr"/>
                </a:tc>
                <a:tc>
                  <a:txBody>
                    <a:bodyPr/>
                    <a:lstStyle/>
                    <a:p>
                      <a:pPr algn="r" fontAlgn="b"/>
                      <a:endParaRPr lang="it-IT" sz="1400" b="0" i="0" u="none" strike="noStrike" dirty="0">
                        <a:solidFill>
                          <a:schemeClr val="accent2"/>
                        </a:solidFill>
                        <a:latin typeface="Calibri"/>
                      </a:endParaRPr>
                    </a:p>
                  </a:txBody>
                  <a:tcPr marL="9525" marR="9525" marT="9525" marB="0" anchor="ctr"/>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0" i="0" u="none" strike="noStrike" dirty="0">
                          <a:solidFill>
                            <a:schemeClr val="accent2"/>
                          </a:solidFill>
                          <a:latin typeface="Calibri"/>
                        </a:rPr>
                        <a:t>TARI ORDINARIA: 400.000</a:t>
                      </a:r>
                    </a:p>
                  </a:txBody>
                  <a:tcPr marL="9525" marR="9525" marT="9525" marB="0" anchor="ctr"/>
                </a:tc>
                <a:tc>
                  <a:txBody>
                    <a:bodyPr/>
                    <a:lstStyle/>
                    <a:p>
                      <a:pPr algn="r" fontAlgn="b"/>
                      <a:endParaRPr lang="it-IT" sz="1400" b="1"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1"/>
                  </a:ext>
                </a:extLst>
              </a:tr>
              <a:tr h="356420">
                <a:tc>
                  <a:txBody>
                    <a:bodyPr/>
                    <a:lstStyle/>
                    <a:p>
                      <a:pPr algn="l" fontAlgn="ctr"/>
                      <a:r>
                        <a:rPr kumimoji="0" lang="it-IT" sz="1400" b="0" i="0" u="none" strike="noStrike" kern="1200" cap="none" spc="0" normalizeH="0" baseline="0" noProof="0" dirty="0">
                          <a:ln>
                            <a:noFill/>
                          </a:ln>
                          <a:solidFill>
                            <a:schemeClr val="tx1"/>
                          </a:solidFill>
                          <a:effectLst/>
                          <a:uLnTx/>
                          <a:uFillTx/>
                          <a:latin typeface="+mn-lt"/>
                          <a:ea typeface="+mn-ea"/>
                          <a:cs typeface="+mn-cs"/>
                        </a:rPr>
                        <a:t>A1: media aritmetica</a:t>
                      </a:r>
                      <a:r>
                        <a:rPr kumimoji="0" lang="it-IT" sz="1400" b="0" i="0" u="none" strike="noStrike" kern="1200" cap="none" spc="0" normalizeH="0" noProof="0" dirty="0">
                          <a:ln>
                            <a:noFill/>
                          </a:ln>
                          <a:solidFill>
                            <a:schemeClr val="tx1"/>
                          </a:solidFill>
                          <a:effectLst/>
                          <a:uLnTx/>
                          <a:uFillTx/>
                          <a:latin typeface="+mn-lt"/>
                          <a:ea typeface="+mn-ea"/>
                          <a:cs typeface="+mn-cs"/>
                        </a:rPr>
                        <a:t> </a:t>
                      </a:r>
                      <a:r>
                        <a:rPr kumimoji="0" lang="it-IT" sz="1400" b="0" i="0" u="none" strike="noStrike" kern="1200" cap="none" spc="0" normalizeH="0" baseline="0" noProof="0" dirty="0">
                          <a:ln>
                            <a:noFill/>
                          </a:ln>
                          <a:solidFill>
                            <a:schemeClr val="tx1"/>
                          </a:solidFill>
                          <a:effectLst/>
                          <a:uLnTx/>
                          <a:uFillTx/>
                          <a:latin typeface="+mn-lt"/>
                          <a:ea typeface="+mn-ea"/>
                          <a:cs typeface="+mn-cs"/>
                        </a:rPr>
                        <a:t>dei rapporti annui</a:t>
                      </a:r>
                      <a:endParaRPr lang="it-IT" sz="1400" b="1" i="0" u="none" strike="noStrike" dirty="0">
                        <a:solidFill>
                          <a:srgbClr val="000000"/>
                        </a:solidFill>
                        <a:latin typeface="Calibri"/>
                      </a:endParaRPr>
                    </a:p>
                  </a:txBody>
                  <a:tcPr marL="9525" marR="9525" marT="9525" marB="0" anchor="ctr"/>
                </a:tc>
                <a:tc>
                  <a:txBody>
                    <a:bodyPr/>
                    <a:lstStyle/>
                    <a:p>
                      <a:pPr algn="ctr" fontAlgn="b"/>
                      <a:r>
                        <a:rPr lang="it-IT" sz="1400" b="1" dirty="0">
                          <a:solidFill>
                            <a:srgbClr val="00B050"/>
                          </a:solidFill>
                        </a:rPr>
                        <a:t>81,6%</a:t>
                      </a:r>
                      <a:r>
                        <a:rPr lang="it-IT" sz="1400" b="0" i="0" u="none" strike="noStrike" dirty="0">
                          <a:solidFill>
                            <a:schemeClr val="accent2"/>
                          </a:solidFill>
                          <a:latin typeface="Calibri"/>
                        </a:rPr>
                        <a:t> </a:t>
                      </a:r>
                    </a:p>
                  </a:txBody>
                  <a:tcPr marL="9525" marR="9525" marT="9525" marB="0" anchor="ctr"/>
                </a:tc>
                <a:tc>
                  <a:txBody>
                    <a:bodyPr/>
                    <a:lstStyle/>
                    <a:p>
                      <a:pPr marL="0" algn="ctr" defTabSz="914400" rtl="0" eaLnBrk="1" fontAlgn="b" latinLnBrk="0" hangingPunct="1"/>
                      <a:r>
                        <a:rPr lang="it-IT" sz="1400" b="1" kern="1200" dirty="0">
                          <a:solidFill>
                            <a:srgbClr val="00B050"/>
                          </a:solidFill>
                          <a:latin typeface="+mn-lt"/>
                          <a:ea typeface="+mn-ea"/>
                          <a:cs typeface="+mn-cs"/>
                        </a:rPr>
                        <a:t>18.4%</a:t>
                      </a:r>
                    </a:p>
                  </a:txBody>
                  <a:tcPr marL="9525" marR="9525" marT="9525" marB="0" anchor="ctr"/>
                </a:tc>
                <a:tc>
                  <a:txBody>
                    <a:bodyPr/>
                    <a:lstStyle/>
                    <a:p>
                      <a:pPr algn="ctr" fontAlgn="b"/>
                      <a:r>
                        <a:rPr lang="it-IT" sz="1400" b="0" i="0" u="none" strike="noStrike" dirty="0">
                          <a:solidFill>
                            <a:schemeClr val="accent2"/>
                          </a:solidFill>
                          <a:latin typeface="Calibri"/>
                        </a:rPr>
                        <a:t> </a:t>
                      </a:r>
                    </a:p>
                  </a:txBody>
                  <a:tcPr marL="9525" marR="9525" marT="9525" marB="0" anchor="b"/>
                </a:tc>
                <a:tc>
                  <a:txBody>
                    <a:bodyPr/>
                    <a:lstStyle/>
                    <a:p>
                      <a:pPr algn="ctr" fontAlgn="b"/>
                      <a:r>
                        <a:rPr lang="it-IT" sz="1400" b="1" i="0" u="none" strike="noStrike" dirty="0">
                          <a:solidFill>
                            <a:srgbClr val="000000"/>
                          </a:solidFill>
                          <a:latin typeface="Calibri"/>
                        </a:rPr>
                        <a:t>73.600</a:t>
                      </a:r>
                    </a:p>
                  </a:txBody>
                  <a:tcPr marL="9525" marR="9525" marT="9525" marB="0" anchor="ctr"/>
                </a:tc>
                <a:extLst>
                  <a:ext uri="{0D108BD9-81ED-4DB2-BD59-A6C34878D82A}">
                    <a16:rowId xmlns:a16="http://schemas.microsoft.com/office/drawing/2014/main" val="10002"/>
                  </a:ext>
                </a:extLst>
              </a:tr>
              <a:tr h="370840">
                <a:tc>
                  <a:txBody>
                    <a:bodyPr/>
                    <a:lstStyle/>
                    <a:p>
                      <a:pPr algn="l" fontAlgn="b"/>
                      <a:r>
                        <a:rPr lang="it-IT" sz="1400" dirty="0"/>
                        <a:t>A2: media fra totale incassato e totale accertato</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1" dirty="0">
                          <a:solidFill>
                            <a:srgbClr val="00B050"/>
                          </a:solidFill>
                        </a:rPr>
                        <a:t>81,8%</a:t>
                      </a:r>
                      <a:r>
                        <a:rPr lang="it-IT" sz="1400" b="1" i="0" u="none" strike="noStrike" dirty="0">
                          <a:solidFill>
                            <a:srgbClr val="00B050"/>
                          </a:solidFill>
                          <a:latin typeface="Calibri"/>
                        </a:rPr>
                        <a:t> </a:t>
                      </a:r>
                    </a:p>
                  </a:txBody>
                  <a:tcPr marL="9525" marR="9525" marT="9525" marB="0" anchor="ctr"/>
                </a:tc>
                <a:tc>
                  <a:txBody>
                    <a:bodyPr/>
                    <a:lstStyle/>
                    <a:p>
                      <a:pPr marL="0" algn="ctr" defTabSz="914400" rtl="0" eaLnBrk="1" fontAlgn="b" latinLnBrk="0" hangingPunct="1"/>
                      <a:r>
                        <a:rPr lang="it-IT" sz="1400" b="1" kern="1200" dirty="0">
                          <a:solidFill>
                            <a:srgbClr val="00B050"/>
                          </a:solidFill>
                          <a:latin typeface="+mn-lt"/>
                          <a:ea typeface="+mn-ea"/>
                          <a:cs typeface="+mn-cs"/>
                        </a:rPr>
                        <a:t>18.2%</a:t>
                      </a:r>
                    </a:p>
                  </a:txBody>
                  <a:tcPr marL="9525" marR="9525" marT="9525" marB="0" anchor="ctr"/>
                </a:tc>
                <a:tc>
                  <a:txBody>
                    <a:bodyPr/>
                    <a:lstStyle/>
                    <a:p>
                      <a:pPr algn="ctr" fontAlgn="b"/>
                      <a:endParaRPr lang="it-IT" sz="1400" b="1" i="0" u="none" strike="noStrike" dirty="0">
                        <a:solidFill>
                          <a:schemeClr val="accent2"/>
                        </a:solidFill>
                        <a:latin typeface="Calibri"/>
                      </a:endParaRPr>
                    </a:p>
                  </a:txBody>
                  <a:tcPr marL="9525" marR="9525" marT="9525" marB="0" anchor="b"/>
                </a:tc>
                <a:tc>
                  <a:txBody>
                    <a:bodyPr/>
                    <a:lstStyle/>
                    <a:p>
                      <a:pPr algn="ctr" fontAlgn="b"/>
                      <a:r>
                        <a:rPr lang="it-IT" sz="1400" b="1" i="0" u="none" strike="noStrike" dirty="0">
                          <a:solidFill>
                            <a:srgbClr val="000000"/>
                          </a:solidFill>
                          <a:latin typeface="Calibri"/>
                        </a:rPr>
                        <a:t> 72.800</a:t>
                      </a:r>
                    </a:p>
                  </a:txBody>
                  <a:tcPr marL="9525" marR="9525" marT="9525" marB="0" anchor="ctr"/>
                </a:tc>
                <a:extLst>
                  <a:ext uri="{0D108BD9-81ED-4DB2-BD59-A6C34878D82A}">
                    <a16:rowId xmlns:a16="http://schemas.microsoft.com/office/drawing/2014/main" val="10003"/>
                  </a:ext>
                </a:extLst>
              </a:tr>
              <a:tr h="370840">
                <a:tc>
                  <a:txBody>
                    <a:bodyPr/>
                    <a:lstStyle/>
                    <a:p>
                      <a:pPr algn="l" fontAlgn="b"/>
                      <a:r>
                        <a:rPr kumimoji="0" lang="it-IT" sz="1400" b="0" i="0" u="none" strike="noStrike" kern="1200" cap="none" spc="0" normalizeH="0" baseline="0" noProof="0" dirty="0">
                          <a:ln>
                            <a:noFill/>
                          </a:ln>
                          <a:solidFill>
                            <a:schemeClr val="tx1"/>
                          </a:solidFill>
                          <a:effectLst/>
                          <a:uLnTx/>
                          <a:uFillTx/>
                          <a:latin typeface="+mn-lt"/>
                          <a:ea typeface="+mn-ea"/>
                          <a:cs typeface="+mn-cs"/>
                        </a:rPr>
                        <a:t>B:media ponderata fra totale incassato e totale</a:t>
                      </a:r>
                      <a:r>
                        <a:rPr kumimoji="0" lang="it-IT" sz="1400" b="0" i="0" u="none" strike="noStrike" kern="1200" cap="none" spc="0" normalizeH="0" noProof="0" dirty="0">
                          <a:ln>
                            <a:noFill/>
                          </a:ln>
                          <a:solidFill>
                            <a:schemeClr val="tx1"/>
                          </a:solidFill>
                          <a:effectLst/>
                          <a:uLnTx/>
                          <a:uFillTx/>
                          <a:latin typeface="+mn-lt"/>
                          <a:ea typeface="+mn-ea"/>
                          <a:cs typeface="+mn-cs"/>
                        </a:rPr>
                        <a:t> accertato</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1" dirty="0">
                          <a:solidFill>
                            <a:srgbClr val="00B050"/>
                          </a:solidFill>
                        </a:rPr>
                        <a:t>81,2%</a:t>
                      </a:r>
                      <a:r>
                        <a:rPr lang="it-IT" sz="1400" b="1" i="0" u="none" strike="noStrike" dirty="0">
                          <a:solidFill>
                            <a:schemeClr val="accent2"/>
                          </a:solidFill>
                          <a:latin typeface="Calibri"/>
                        </a:rPr>
                        <a:t> </a:t>
                      </a:r>
                    </a:p>
                  </a:txBody>
                  <a:tcPr marL="9525" marR="9525" marT="9525" marB="0" anchor="ctr"/>
                </a:tc>
                <a:tc>
                  <a:txBody>
                    <a:bodyPr/>
                    <a:lstStyle/>
                    <a:p>
                      <a:pPr marL="0" algn="ctr" defTabSz="914400" rtl="0" eaLnBrk="1" fontAlgn="b" latinLnBrk="0" hangingPunct="1"/>
                      <a:r>
                        <a:rPr lang="it-IT" sz="1400" b="1" kern="1200" dirty="0">
                          <a:solidFill>
                            <a:srgbClr val="00B050"/>
                          </a:solidFill>
                          <a:latin typeface="+mn-lt"/>
                          <a:ea typeface="+mn-ea"/>
                          <a:cs typeface="+mn-cs"/>
                        </a:rPr>
                        <a:t>   18.8%</a:t>
                      </a:r>
                    </a:p>
                  </a:txBody>
                  <a:tcPr marL="9525" marR="9525" marT="9525" marB="0" anchor="ctr"/>
                </a:tc>
                <a:tc>
                  <a:txBody>
                    <a:bodyPr/>
                    <a:lstStyle/>
                    <a:p>
                      <a:pPr algn="ctr" fontAlgn="b"/>
                      <a:r>
                        <a:rPr lang="it-IT" sz="1400" b="1" i="0" u="none" strike="noStrike" dirty="0">
                          <a:solidFill>
                            <a:schemeClr val="accent2"/>
                          </a:solidFill>
                          <a:latin typeface="Calibri"/>
                        </a:rPr>
                        <a:t> </a:t>
                      </a:r>
                    </a:p>
                  </a:txBody>
                  <a:tcPr marL="9525" marR="9525" marT="9525" marB="0" anchor="b"/>
                </a:tc>
                <a:tc>
                  <a:txBody>
                    <a:bodyPr/>
                    <a:lstStyle/>
                    <a:p>
                      <a:pPr algn="ctr" fontAlgn="b"/>
                      <a:r>
                        <a:rPr lang="it-IT" sz="1400" b="1" i="0" u="none" strike="noStrike" dirty="0">
                          <a:solidFill>
                            <a:srgbClr val="000000"/>
                          </a:solidFill>
                          <a:latin typeface="Calibri"/>
                        </a:rPr>
                        <a:t> 75.200</a:t>
                      </a:r>
                    </a:p>
                  </a:txBody>
                  <a:tcPr marL="9525" marR="9525" marT="9525" marB="0" anchor="ctr"/>
                </a:tc>
                <a:extLst>
                  <a:ext uri="{0D108BD9-81ED-4DB2-BD59-A6C34878D82A}">
                    <a16:rowId xmlns:a16="http://schemas.microsoft.com/office/drawing/2014/main" val="10004"/>
                  </a:ext>
                </a:extLst>
              </a:tr>
              <a:tr h="370840">
                <a:tc>
                  <a:txBody>
                    <a:bodyPr/>
                    <a:lstStyle/>
                    <a:p>
                      <a:pPr algn="l" fontAlgn="b"/>
                      <a:r>
                        <a:rPr lang="it-IT" sz="1400" dirty="0"/>
                        <a:t>C: media ponderata dei singoli </a:t>
                      </a:r>
                      <a:r>
                        <a:rPr lang="it-IT" sz="1400" dirty="0" err="1"/>
                        <a:t>rapportI</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1" dirty="0">
                          <a:solidFill>
                            <a:srgbClr val="00B050"/>
                          </a:solidFill>
                        </a:rPr>
                        <a:t>81 %</a:t>
                      </a:r>
                      <a:r>
                        <a:rPr lang="it-IT" sz="1400" b="1" i="0" u="none" strike="noStrike" dirty="0">
                          <a:solidFill>
                            <a:schemeClr val="accent2"/>
                          </a:solidFill>
                          <a:latin typeface="Calibri"/>
                        </a:rPr>
                        <a:t> </a:t>
                      </a:r>
                    </a:p>
                  </a:txBody>
                  <a:tcPr marL="9525" marR="9525" marT="9525" marB="0" anchor="ctr"/>
                </a:tc>
                <a:tc>
                  <a:txBody>
                    <a:bodyPr/>
                    <a:lstStyle/>
                    <a:p>
                      <a:pPr marL="0" algn="ctr" defTabSz="914400" rtl="0" eaLnBrk="1" fontAlgn="b" latinLnBrk="0" hangingPunct="1"/>
                      <a:r>
                        <a:rPr lang="it-IT" sz="1400" b="1" kern="1200" dirty="0">
                          <a:solidFill>
                            <a:srgbClr val="00B050"/>
                          </a:solidFill>
                          <a:latin typeface="+mn-lt"/>
                          <a:ea typeface="+mn-ea"/>
                          <a:cs typeface="+mn-cs"/>
                        </a:rPr>
                        <a:t>19% </a:t>
                      </a:r>
                    </a:p>
                  </a:txBody>
                  <a:tcPr marL="9525" marR="9525" marT="9525" marB="0" anchor="ctr"/>
                </a:tc>
                <a:tc>
                  <a:txBody>
                    <a:bodyPr/>
                    <a:lstStyle/>
                    <a:p>
                      <a:pPr algn="ctr" fontAlgn="b"/>
                      <a:r>
                        <a:rPr lang="it-IT" sz="1400" b="1" i="0" u="none" strike="noStrike" dirty="0">
                          <a:solidFill>
                            <a:schemeClr val="accent2"/>
                          </a:solidFill>
                          <a:latin typeface="Calibri"/>
                        </a:rPr>
                        <a:t> </a:t>
                      </a:r>
                    </a:p>
                  </a:txBody>
                  <a:tcPr marL="9525" marR="9525" marT="9525" marB="0" anchor="b"/>
                </a:tc>
                <a:tc>
                  <a:txBody>
                    <a:bodyPr/>
                    <a:lstStyle/>
                    <a:p>
                      <a:pPr algn="ctr" fontAlgn="b"/>
                      <a:r>
                        <a:rPr lang="it-IT" sz="1400" b="1" i="0" u="none" strike="noStrike" dirty="0">
                          <a:solidFill>
                            <a:srgbClr val="000000"/>
                          </a:solidFill>
                          <a:latin typeface="Calibri"/>
                        </a:rPr>
                        <a:t> 76.000</a:t>
                      </a:r>
                    </a:p>
                  </a:txBody>
                  <a:tcPr marL="9525" marR="9525" marT="9525" marB="0" anchor="ctr"/>
                </a:tc>
                <a:extLst>
                  <a:ext uri="{0D108BD9-81ED-4DB2-BD59-A6C34878D82A}">
                    <a16:rowId xmlns:a16="http://schemas.microsoft.com/office/drawing/2014/main" val="10005"/>
                  </a:ext>
                </a:extLst>
              </a:tr>
              <a:tr h="370840">
                <a:tc>
                  <a:txBody>
                    <a:bodyPr/>
                    <a:lstStyle/>
                    <a:p>
                      <a:pPr algn="l" fontAlgn="ctr"/>
                      <a:endParaRPr lang="it-IT" sz="1400" b="1" i="0" u="none" strike="noStrike" dirty="0">
                        <a:solidFill>
                          <a:srgbClr val="000000"/>
                        </a:solidFill>
                        <a:latin typeface="Calibri"/>
                      </a:endParaRPr>
                    </a:p>
                  </a:txBody>
                  <a:tcPr marL="9525" marR="9525" marT="9525" marB="0" anchor="ctr"/>
                </a:tc>
                <a:tc>
                  <a:txBody>
                    <a:bodyPr/>
                    <a:lstStyle/>
                    <a:p>
                      <a:pPr algn="ctr" fontAlgn="b"/>
                      <a:endParaRPr lang="it-IT" sz="1400" b="1" i="0" u="none" strike="noStrike" dirty="0">
                        <a:solidFill>
                          <a:schemeClr val="accent2"/>
                        </a:solidFill>
                        <a:latin typeface="Calibri"/>
                      </a:endParaRPr>
                    </a:p>
                  </a:txBody>
                  <a:tcPr marL="9525" marR="9525" marT="9525" marB="0" anchor="ctr"/>
                </a:tc>
                <a:tc>
                  <a:txBody>
                    <a:bodyPr/>
                    <a:lstStyle/>
                    <a:p>
                      <a:pPr algn="r" fontAlgn="b"/>
                      <a:endParaRPr lang="it-IT" sz="1400" b="0" i="0" u="none" strike="noStrike" dirty="0">
                        <a:solidFill>
                          <a:srgbClr val="000000"/>
                        </a:solidFill>
                        <a:latin typeface="Calibri"/>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t-IT" sz="1400" b="0" i="0" u="none" strike="noStrike" dirty="0">
                          <a:solidFill>
                            <a:schemeClr val="accent2"/>
                          </a:solidFill>
                          <a:latin typeface="+mn-lt"/>
                        </a:rPr>
                        <a:t>TARI RECUPERO</a:t>
                      </a:r>
                      <a:r>
                        <a:rPr lang="it-IT" sz="1400" b="0" i="0" u="none" strike="noStrike" baseline="0" dirty="0">
                          <a:solidFill>
                            <a:schemeClr val="accent2"/>
                          </a:solidFill>
                          <a:latin typeface="+mn-lt"/>
                        </a:rPr>
                        <a:t> EVASIONE</a:t>
                      </a:r>
                      <a:r>
                        <a:rPr lang="it-IT" sz="1400" b="0" i="0" u="none" strike="noStrike" dirty="0">
                          <a:solidFill>
                            <a:schemeClr val="accent2"/>
                          </a:solidFill>
                          <a:latin typeface="+mn-lt"/>
                        </a:rPr>
                        <a:t>: 150.000</a:t>
                      </a:r>
                    </a:p>
                  </a:txBody>
                  <a:tcPr marL="9525" marR="9525" marT="9525" marB="0" anchor="b"/>
                </a:tc>
                <a:tc>
                  <a:txBody>
                    <a:bodyPr/>
                    <a:lstStyle/>
                    <a:p>
                      <a:pPr algn="r" fontAlgn="b"/>
                      <a:endParaRPr lang="it-IT" sz="14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6"/>
                  </a:ext>
                </a:extLst>
              </a:tr>
              <a:tr h="370840">
                <a:tc>
                  <a:txBody>
                    <a:bodyPr/>
                    <a:lstStyle/>
                    <a:p>
                      <a:pPr algn="l" fontAlgn="ctr"/>
                      <a:r>
                        <a:rPr kumimoji="0" lang="it-IT" sz="1400" b="0" i="0" u="none" strike="noStrike" kern="1200" cap="none" spc="0" normalizeH="0" baseline="0" noProof="0" dirty="0">
                          <a:ln>
                            <a:noFill/>
                          </a:ln>
                          <a:solidFill>
                            <a:schemeClr val="tx1"/>
                          </a:solidFill>
                          <a:effectLst/>
                          <a:uLnTx/>
                          <a:uFillTx/>
                          <a:latin typeface="+mn-lt"/>
                          <a:ea typeface="+mn-ea"/>
                          <a:cs typeface="+mn-cs"/>
                        </a:rPr>
                        <a:t>A1: media aritmetica</a:t>
                      </a:r>
                      <a:r>
                        <a:rPr kumimoji="0" lang="it-IT" sz="1400" b="0" i="0" u="none" strike="noStrike" kern="1200" cap="none" spc="0" normalizeH="0" noProof="0" dirty="0">
                          <a:ln>
                            <a:noFill/>
                          </a:ln>
                          <a:solidFill>
                            <a:schemeClr val="tx1"/>
                          </a:solidFill>
                          <a:effectLst/>
                          <a:uLnTx/>
                          <a:uFillTx/>
                          <a:latin typeface="+mn-lt"/>
                          <a:ea typeface="+mn-ea"/>
                          <a:cs typeface="+mn-cs"/>
                        </a:rPr>
                        <a:t> </a:t>
                      </a:r>
                      <a:r>
                        <a:rPr kumimoji="0" lang="it-IT" sz="1400" b="0" i="0" u="none" strike="noStrike" kern="1200" cap="none" spc="0" normalizeH="0" baseline="0" noProof="0" dirty="0">
                          <a:ln>
                            <a:noFill/>
                          </a:ln>
                          <a:solidFill>
                            <a:schemeClr val="tx1"/>
                          </a:solidFill>
                          <a:effectLst/>
                          <a:uLnTx/>
                          <a:uFillTx/>
                          <a:latin typeface="+mn-lt"/>
                          <a:ea typeface="+mn-ea"/>
                          <a:cs typeface="+mn-cs"/>
                        </a:rPr>
                        <a:t>dei rapporti annui</a:t>
                      </a:r>
                      <a:endParaRPr lang="it-IT" sz="1400" b="1" i="0" u="none" strike="noStrike" dirty="0">
                        <a:solidFill>
                          <a:srgbClr val="000000"/>
                        </a:solidFill>
                        <a:latin typeface="Calibri"/>
                      </a:endParaRPr>
                    </a:p>
                  </a:txBody>
                  <a:tcPr marL="9525" marR="9525" marT="9525" marB="0" anchor="ctr"/>
                </a:tc>
                <a:tc>
                  <a:txBody>
                    <a:bodyPr/>
                    <a:lstStyle/>
                    <a:p>
                      <a:pPr algn="ctr" fontAlgn="b"/>
                      <a:r>
                        <a:rPr lang="it-IT" sz="1400" b="1" dirty="0">
                          <a:solidFill>
                            <a:schemeClr val="accent2"/>
                          </a:solidFill>
                        </a:rPr>
                        <a:t>77,9%</a:t>
                      </a:r>
                      <a:endParaRPr lang="it-IT" sz="1400" b="1" i="0" u="none" strike="noStrike" dirty="0">
                        <a:solidFill>
                          <a:schemeClr val="accent2"/>
                        </a:solidFill>
                        <a:latin typeface="Calibri"/>
                      </a:endParaRPr>
                    </a:p>
                  </a:txBody>
                  <a:tcPr marL="9525" marR="9525" marT="9525" marB="0" anchor="ctr"/>
                </a:tc>
                <a:tc>
                  <a:txBody>
                    <a:bodyPr/>
                    <a:lstStyle/>
                    <a:p>
                      <a:pPr marL="0" algn="ctr" defTabSz="914400" rtl="0" eaLnBrk="1" fontAlgn="b" latinLnBrk="0" hangingPunct="1"/>
                      <a:r>
                        <a:rPr lang="it-IT" sz="1400" b="1" kern="1200" dirty="0">
                          <a:solidFill>
                            <a:schemeClr val="accent2"/>
                          </a:solidFill>
                          <a:latin typeface="+mn-lt"/>
                          <a:ea typeface="+mn-ea"/>
                          <a:cs typeface="+mn-cs"/>
                        </a:rPr>
                        <a:t>22,1</a:t>
                      </a:r>
                    </a:p>
                  </a:txBody>
                  <a:tcPr marL="9525" marR="9525" marT="9525" marB="0" anchor="ctr"/>
                </a:tc>
                <a:tc>
                  <a:txBody>
                    <a:bodyPr/>
                    <a:lstStyle/>
                    <a:p>
                      <a:pPr algn="ctr" fontAlgn="b"/>
                      <a:endParaRPr lang="it-IT" sz="1400" b="1" i="0" u="none" strike="noStrike" dirty="0">
                        <a:solidFill>
                          <a:schemeClr val="accent2"/>
                        </a:solidFill>
                        <a:latin typeface="Calibri"/>
                      </a:endParaRPr>
                    </a:p>
                  </a:txBody>
                  <a:tcPr marL="9525" marR="9525" marT="9525" marB="0" anchor="b"/>
                </a:tc>
                <a:tc>
                  <a:txBody>
                    <a:bodyPr/>
                    <a:lstStyle/>
                    <a:p>
                      <a:pPr marL="0" algn="ctr" defTabSz="914400" rtl="0" eaLnBrk="1" fontAlgn="b" latinLnBrk="0" hangingPunct="1"/>
                      <a:r>
                        <a:rPr lang="it-IT" sz="1400" b="1" i="0" u="none" strike="noStrike" kern="1200" dirty="0">
                          <a:solidFill>
                            <a:srgbClr val="000000"/>
                          </a:solidFill>
                          <a:latin typeface="Calibri"/>
                          <a:ea typeface="+mn-ea"/>
                          <a:cs typeface="+mn-cs"/>
                        </a:rPr>
                        <a:t>33.150</a:t>
                      </a:r>
                    </a:p>
                  </a:txBody>
                  <a:tcPr marL="9525" marR="9525" marT="9525" marB="0" anchor="ctr"/>
                </a:tc>
                <a:extLst>
                  <a:ext uri="{0D108BD9-81ED-4DB2-BD59-A6C34878D82A}">
                    <a16:rowId xmlns:a16="http://schemas.microsoft.com/office/drawing/2014/main" val="10007"/>
                  </a:ext>
                </a:extLst>
              </a:tr>
              <a:tr h="370840">
                <a:tc>
                  <a:txBody>
                    <a:bodyPr/>
                    <a:lstStyle/>
                    <a:p>
                      <a:pPr algn="l" fontAlgn="b"/>
                      <a:r>
                        <a:rPr lang="it-IT" sz="1400" dirty="0"/>
                        <a:t>A2: media fra totale incassato e totale accertato</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1" dirty="0">
                          <a:solidFill>
                            <a:schemeClr val="accent2"/>
                          </a:solidFill>
                        </a:rPr>
                        <a:t>79,7%</a:t>
                      </a:r>
                      <a:endParaRPr lang="it-IT" sz="1400" b="1" i="0" u="none" strike="noStrike" dirty="0">
                        <a:solidFill>
                          <a:schemeClr val="accent2"/>
                        </a:solidFill>
                        <a:latin typeface="Calibri"/>
                      </a:endParaRPr>
                    </a:p>
                  </a:txBody>
                  <a:tcPr marL="9525" marR="9525" marT="9525" marB="0" anchor="ctr"/>
                </a:tc>
                <a:tc>
                  <a:txBody>
                    <a:bodyPr/>
                    <a:lstStyle/>
                    <a:p>
                      <a:pPr marL="0" algn="ctr" defTabSz="914400" rtl="0" eaLnBrk="1" fontAlgn="b" latinLnBrk="0" hangingPunct="1"/>
                      <a:r>
                        <a:rPr lang="it-IT" sz="1400" b="1" kern="1200" dirty="0">
                          <a:solidFill>
                            <a:schemeClr val="accent2"/>
                          </a:solidFill>
                          <a:latin typeface="+mn-lt"/>
                          <a:ea typeface="+mn-ea"/>
                          <a:cs typeface="+mn-cs"/>
                        </a:rPr>
                        <a:t>20,3</a:t>
                      </a:r>
                    </a:p>
                  </a:txBody>
                  <a:tcPr marL="9525" marR="9525" marT="9525" marB="0" anchor="ctr"/>
                </a:tc>
                <a:tc>
                  <a:txBody>
                    <a:bodyPr/>
                    <a:lstStyle/>
                    <a:p>
                      <a:pPr algn="ctr" fontAlgn="b"/>
                      <a:endParaRPr lang="it-IT" sz="1400" b="1" i="0" u="none" strike="noStrike" dirty="0">
                        <a:solidFill>
                          <a:schemeClr val="accent2"/>
                        </a:solidFill>
                        <a:latin typeface="Calibri"/>
                      </a:endParaRPr>
                    </a:p>
                  </a:txBody>
                  <a:tcPr marL="9525" marR="9525" marT="9525" marB="0" anchor="b"/>
                </a:tc>
                <a:tc>
                  <a:txBody>
                    <a:bodyPr/>
                    <a:lstStyle/>
                    <a:p>
                      <a:pPr marL="0" algn="ctr" defTabSz="914400" rtl="0" eaLnBrk="1" fontAlgn="b" latinLnBrk="0" hangingPunct="1"/>
                      <a:r>
                        <a:rPr lang="it-IT" sz="1400" b="1" i="0" u="none" strike="noStrike" kern="1200" dirty="0">
                          <a:solidFill>
                            <a:srgbClr val="000000"/>
                          </a:solidFill>
                          <a:latin typeface="Calibri"/>
                          <a:ea typeface="+mn-ea"/>
                          <a:cs typeface="+mn-cs"/>
                        </a:rPr>
                        <a:t>30.450</a:t>
                      </a:r>
                    </a:p>
                  </a:txBody>
                  <a:tcPr marL="9525" marR="9525" marT="9525" marB="0" anchor="ctr"/>
                </a:tc>
                <a:extLst>
                  <a:ext uri="{0D108BD9-81ED-4DB2-BD59-A6C34878D82A}">
                    <a16:rowId xmlns:a16="http://schemas.microsoft.com/office/drawing/2014/main" val="10008"/>
                  </a:ext>
                </a:extLst>
              </a:tr>
              <a:tr h="370840">
                <a:tc>
                  <a:txBody>
                    <a:bodyPr/>
                    <a:lstStyle/>
                    <a:p>
                      <a:pPr algn="l" fontAlgn="b"/>
                      <a:r>
                        <a:rPr kumimoji="0" lang="it-IT" sz="1400" b="0" i="0" u="none" strike="noStrike" kern="1200" cap="none" spc="0" normalizeH="0" baseline="0" noProof="0" dirty="0">
                          <a:ln>
                            <a:noFill/>
                          </a:ln>
                          <a:solidFill>
                            <a:schemeClr val="tx1"/>
                          </a:solidFill>
                          <a:effectLst/>
                          <a:uLnTx/>
                          <a:uFillTx/>
                          <a:latin typeface="+mn-lt"/>
                          <a:ea typeface="+mn-ea"/>
                          <a:cs typeface="+mn-cs"/>
                        </a:rPr>
                        <a:t>B:media ponderata fra totale incassato e totale</a:t>
                      </a:r>
                      <a:r>
                        <a:rPr kumimoji="0" lang="it-IT" sz="1400" b="0" i="0" u="none" strike="noStrike" kern="1200" cap="none" spc="0" normalizeH="0" noProof="0" dirty="0">
                          <a:ln>
                            <a:noFill/>
                          </a:ln>
                          <a:solidFill>
                            <a:schemeClr val="tx1"/>
                          </a:solidFill>
                          <a:effectLst/>
                          <a:uLnTx/>
                          <a:uFillTx/>
                          <a:latin typeface="+mn-lt"/>
                          <a:ea typeface="+mn-ea"/>
                          <a:cs typeface="+mn-cs"/>
                        </a:rPr>
                        <a:t> accertato</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1" dirty="0">
                          <a:solidFill>
                            <a:schemeClr val="accent2"/>
                          </a:solidFill>
                        </a:rPr>
                        <a:t>79,5%</a:t>
                      </a:r>
                      <a:endParaRPr lang="it-IT" sz="1400" b="1" i="0" u="none" strike="noStrike" dirty="0">
                        <a:solidFill>
                          <a:schemeClr val="accent2"/>
                        </a:solidFill>
                        <a:latin typeface="Calibri"/>
                      </a:endParaRPr>
                    </a:p>
                  </a:txBody>
                  <a:tcPr marL="9525" marR="9525" marT="9525" marB="0" anchor="ctr"/>
                </a:tc>
                <a:tc>
                  <a:txBody>
                    <a:bodyPr/>
                    <a:lstStyle/>
                    <a:p>
                      <a:pPr marL="0" algn="ctr" defTabSz="914400" rtl="0" eaLnBrk="1" fontAlgn="b" latinLnBrk="0" hangingPunct="1"/>
                      <a:r>
                        <a:rPr lang="it-IT" sz="1400" b="1" kern="1200" dirty="0">
                          <a:solidFill>
                            <a:schemeClr val="accent2"/>
                          </a:solidFill>
                          <a:latin typeface="+mn-lt"/>
                          <a:ea typeface="+mn-ea"/>
                          <a:cs typeface="+mn-cs"/>
                        </a:rPr>
                        <a:t>20,5</a:t>
                      </a:r>
                    </a:p>
                  </a:txBody>
                  <a:tcPr marL="9525" marR="9525" marT="9525" marB="0" anchor="ctr"/>
                </a:tc>
                <a:tc>
                  <a:txBody>
                    <a:bodyPr/>
                    <a:lstStyle/>
                    <a:p>
                      <a:pPr algn="ctr" fontAlgn="b"/>
                      <a:endParaRPr lang="it-IT" sz="1400" b="1" i="0" u="none" strike="noStrike" dirty="0">
                        <a:solidFill>
                          <a:schemeClr val="accent2"/>
                        </a:solidFill>
                        <a:latin typeface="Calibri"/>
                      </a:endParaRPr>
                    </a:p>
                  </a:txBody>
                  <a:tcPr marL="9525" marR="9525" marT="9525" marB="0" anchor="b"/>
                </a:tc>
                <a:tc>
                  <a:txBody>
                    <a:bodyPr/>
                    <a:lstStyle/>
                    <a:p>
                      <a:pPr marL="0" algn="ctr" defTabSz="914400" rtl="0" eaLnBrk="1" fontAlgn="b" latinLnBrk="0" hangingPunct="1"/>
                      <a:r>
                        <a:rPr lang="it-IT" sz="1400" b="1" i="0" u="none" strike="noStrike" kern="1200" dirty="0">
                          <a:solidFill>
                            <a:srgbClr val="000000"/>
                          </a:solidFill>
                          <a:latin typeface="Calibri"/>
                          <a:ea typeface="+mn-ea"/>
                          <a:cs typeface="+mn-cs"/>
                        </a:rPr>
                        <a:t>30.750</a:t>
                      </a:r>
                    </a:p>
                  </a:txBody>
                  <a:tcPr marL="9525" marR="9525" marT="9525" marB="0" anchor="ctr"/>
                </a:tc>
                <a:extLst>
                  <a:ext uri="{0D108BD9-81ED-4DB2-BD59-A6C34878D82A}">
                    <a16:rowId xmlns:a16="http://schemas.microsoft.com/office/drawing/2014/main" val="10009"/>
                  </a:ext>
                </a:extLst>
              </a:tr>
              <a:tr h="370840">
                <a:tc>
                  <a:txBody>
                    <a:bodyPr/>
                    <a:lstStyle/>
                    <a:p>
                      <a:pPr algn="l" fontAlgn="b"/>
                      <a:r>
                        <a:rPr lang="it-IT" sz="1400" dirty="0"/>
                        <a:t>C: media ponderata dei singoli </a:t>
                      </a:r>
                      <a:r>
                        <a:rPr lang="it-IT" sz="1400" dirty="0" err="1"/>
                        <a:t>rapportI</a:t>
                      </a:r>
                      <a:endParaRPr lang="it-IT" sz="1400" b="0" i="0" u="none" strike="noStrike" dirty="0">
                        <a:solidFill>
                          <a:srgbClr val="000000"/>
                        </a:solidFill>
                        <a:latin typeface="Calibri"/>
                      </a:endParaRPr>
                    </a:p>
                  </a:txBody>
                  <a:tcPr marL="9525" marR="9525" marT="9525" marB="0" anchor="b"/>
                </a:tc>
                <a:tc>
                  <a:txBody>
                    <a:bodyPr/>
                    <a:lstStyle/>
                    <a:p>
                      <a:pPr algn="ctr" fontAlgn="b"/>
                      <a:r>
                        <a:rPr lang="it-IT" sz="1400" b="1" dirty="0">
                          <a:solidFill>
                            <a:schemeClr val="accent2"/>
                          </a:solidFill>
                        </a:rPr>
                        <a:t>79.6%</a:t>
                      </a:r>
                      <a:endParaRPr lang="it-IT" sz="1400" b="1" i="0" u="none" strike="noStrike" dirty="0">
                        <a:solidFill>
                          <a:schemeClr val="accent2"/>
                        </a:solidFill>
                        <a:latin typeface="Calibri"/>
                      </a:endParaRPr>
                    </a:p>
                  </a:txBody>
                  <a:tcPr marL="9525" marR="9525" marT="9525" marB="0" anchor="ctr"/>
                </a:tc>
                <a:tc>
                  <a:txBody>
                    <a:bodyPr/>
                    <a:lstStyle/>
                    <a:p>
                      <a:pPr marL="0" algn="ctr" defTabSz="914400" rtl="0" eaLnBrk="1" fontAlgn="b" latinLnBrk="0" hangingPunct="1"/>
                      <a:r>
                        <a:rPr lang="it-IT" sz="1400" b="1" kern="1200" dirty="0">
                          <a:solidFill>
                            <a:schemeClr val="accent2"/>
                          </a:solidFill>
                          <a:latin typeface="+mn-lt"/>
                          <a:ea typeface="+mn-ea"/>
                          <a:cs typeface="+mn-cs"/>
                        </a:rPr>
                        <a:t>20,4</a:t>
                      </a:r>
                    </a:p>
                  </a:txBody>
                  <a:tcPr marL="9525" marR="9525" marT="9525" marB="0" anchor="ctr"/>
                </a:tc>
                <a:tc>
                  <a:txBody>
                    <a:bodyPr/>
                    <a:lstStyle/>
                    <a:p>
                      <a:pPr algn="ctr" fontAlgn="b"/>
                      <a:endParaRPr lang="it-IT" sz="1400" b="1" i="0" u="none" strike="noStrike" dirty="0">
                        <a:solidFill>
                          <a:schemeClr val="accent2"/>
                        </a:solidFill>
                        <a:latin typeface="Calibri"/>
                      </a:endParaRPr>
                    </a:p>
                  </a:txBody>
                  <a:tcPr marL="9525" marR="9525" marT="9525" marB="0" anchor="b"/>
                </a:tc>
                <a:tc>
                  <a:txBody>
                    <a:bodyPr/>
                    <a:lstStyle/>
                    <a:p>
                      <a:pPr marL="0" algn="ctr" defTabSz="914400" rtl="0" eaLnBrk="1" fontAlgn="b" latinLnBrk="0" hangingPunct="1"/>
                      <a:r>
                        <a:rPr lang="it-IT" sz="1400" b="1" i="0" u="none" strike="noStrike" kern="1200" dirty="0">
                          <a:solidFill>
                            <a:srgbClr val="000000"/>
                          </a:solidFill>
                          <a:latin typeface="Calibri"/>
                          <a:ea typeface="+mn-ea"/>
                          <a:cs typeface="+mn-cs"/>
                        </a:rPr>
                        <a:t>30.600</a:t>
                      </a:r>
                    </a:p>
                  </a:txBody>
                  <a:tcPr marL="9525" marR="9525" marT="9525" marB="0" anchor="ctr"/>
                </a:tc>
                <a:extLst>
                  <a:ext uri="{0D108BD9-81ED-4DB2-BD59-A6C34878D82A}">
                    <a16:rowId xmlns:a16="http://schemas.microsoft.com/office/drawing/2014/main" val="100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5676" y="247134"/>
            <a:ext cx="7247924" cy="895865"/>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7" name="Segnaposto contenuto 6"/>
          <p:cNvSpPr>
            <a:spLocks noGrp="1"/>
          </p:cNvSpPr>
          <p:nvPr>
            <p:ph idx="1"/>
          </p:nvPr>
        </p:nvSpPr>
        <p:spPr>
          <a:xfrm>
            <a:off x="691978" y="1600200"/>
            <a:ext cx="8192530" cy="4525963"/>
          </a:xfrm>
        </p:spPr>
        <p:txBody>
          <a:bodyPr>
            <a:normAutofit/>
          </a:bodyPr>
          <a:lstStyle/>
          <a:p>
            <a:pPr>
              <a:lnSpc>
                <a:spcPct val="130000"/>
              </a:lnSpc>
            </a:pPr>
            <a:r>
              <a:rPr lang="it-IT" sz="2200" dirty="0"/>
              <a:t>Per ciascuna formula è possibile determinare il rapporto tra incassi di competenza e i relativi accertamenti, considerando tra gli incassi anche le riscossioni effettuate nell’anno successivo  in conto residui dell’anno precedente:</a:t>
            </a:r>
          </a:p>
          <a:p>
            <a:pPr marL="0" indent="0" algn="ctr">
              <a:buNone/>
            </a:pPr>
            <a:r>
              <a:rPr lang="it-IT" sz="2000" b="1" u="sng" dirty="0">
                <a:solidFill>
                  <a:schemeClr val="tx2">
                    <a:lumMod val="60000"/>
                    <a:lumOff val="40000"/>
                  </a:schemeClr>
                </a:solidFill>
              </a:rPr>
              <a:t>incassi di competenza </a:t>
            </a:r>
            <a:r>
              <a:rPr lang="it-IT" sz="2000" b="1" u="sng" dirty="0" err="1">
                <a:solidFill>
                  <a:schemeClr val="tx2">
                    <a:lumMod val="60000"/>
                    <a:lumOff val="40000"/>
                  </a:schemeClr>
                </a:solidFill>
              </a:rPr>
              <a:t>es.X</a:t>
            </a:r>
            <a:r>
              <a:rPr lang="it-IT" sz="2000" b="1" u="sng" dirty="0">
                <a:solidFill>
                  <a:schemeClr val="tx2">
                    <a:lumMod val="60000"/>
                    <a:lumOff val="40000"/>
                  </a:schemeClr>
                </a:solidFill>
              </a:rPr>
              <a:t> + incassi esercizio X+1 in c/residui X</a:t>
            </a:r>
            <a:endParaRPr lang="it-IT" sz="2000" b="1" dirty="0">
              <a:solidFill>
                <a:schemeClr val="tx2">
                  <a:lumMod val="60000"/>
                  <a:lumOff val="40000"/>
                </a:schemeClr>
              </a:solidFill>
            </a:endParaRPr>
          </a:p>
          <a:p>
            <a:pPr marL="0" indent="0" algn="ctr">
              <a:buNone/>
            </a:pPr>
            <a:r>
              <a:rPr lang="it-IT" sz="2000" b="1" dirty="0">
                <a:solidFill>
                  <a:schemeClr val="tx2">
                    <a:lumMod val="60000"/>
                    <a:lumOff val="40000"/>
                  </a:schemeClr>
                </a:solidFill>
              </a:rPr>
              <a:t>	Accertamenti esercizio X</a:t>
            </a:r>
          </a:p>
          <a:p>
            <a:pPr marL="0" indent="0">
              <a:buNone/>
            </a:pPr>
            <a:r>
              <a:rPr lang="it-IT" sz="2000" dirty="0"/>
              <a:t> </a:t>
            </a:r>
          </a:p>
          <a:p>
            <a:pPr>
              <a:lnSpc>
                <a:spcPct val="130000"/>
              </a:lnSpc>
            </a:pPr>
            <a:r>
              <a:rPr lang="it-IT" sz="2200" dirty="0"/>
              <a:t>In tale fattispecie è necessario slittare il quinquennio di riferimento per il calcolo della media, indietro  di un anno.</a:t>
            </a:r>
          </a:p>
          <a:p>
            <a:pPr lvl="0">
              <a:buNone/>
            </a:pPr>
            <a:endParaRPr lang="it-IT" dirty="0"/>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5676" y="247134"/>
            <a:ext cx="7247924" cy="895865"/>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7" name="Segnaposto contenuto 6"/>
          <p:cNvSpPr>
            <a:spLocks noGrp="1"/>
          </p:cNvSpPr>
          <p:nvPr>
            <p:ph idx="1"/>
          </p:nvPr>
        </p:nvSpPr>
        <p:spPr>
          <a:xfrm>
            <a:off x="691978" y="1600200"/>
            <a:ext cx="8192530" cy="4525963"/>
          </a:xfrm>
        </p:spPr>
        <p:txBody>
          <a:bodyPr>
            <a:normAutofit/>
          </a:bodyPr>
          <a:lstStyle/>
          <a:p>
            <a:pPr>
              <a:lnSpc>
                <a:spcPct val="130000"/>
              </a:lnSpc>
            </a:pPr>
            <a:endParaRPr lang="it-IT" sz="2200" dirty="0"/>
          </a:p>
          <a:p>
            <a:pPr>
              <a:lnSpc>
                <a:spcPct val="130000"/>
              </a:lnSpc>
            </a:pPr>
            <a:r>
              <a:rPr lang="it-IT" sz="2200" dirty="0"/>
              <a:t>Tale adeguamento non riguarda gli esercizi del quinquennio precedente, con riferimento ai quali i principi contabili prevedono di calcolare la media facendo riferimento agli incassi (in c/competenza e in c/residui) e agli accertamenti, ma con riferimento agli esercizi del quinquennio per i quali il principio prevede che la media sia determinata facendo rapporto tra gli incassi di competenza e gli accertamenti dell’anno precedente.</a:t>
            </a:r>
          </a:p>
          <a:p>
            <a:pPr lvl="0">
              <a:buNone/>
            </a:pPr>
            <a:endParaRPr lang="it-IT" dirty="0"/>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626359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5676" y="247134"/>
            <a:ext cx="7247924" cy="895865"/>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7" name="Segnaposto contenuto 6"/>
          <p:cNvSpPr>
            <a:spLocks noGrp="1"/>
          </p:cNvSpPr>
          <p:nvPr>
            <p:ph idx="1"/>
          </p:nvPr>
        </p:nvSpPr>
        <p:spPr>
          <a:xfrm>
            <a:off x="691978" y="1600200"/>
            <a:ext cx="8192530" cy="4525963"/>
          </a:xfrm>
        </p:spPr>
        <p:txBody>
          <a:bodyPr>
            <a:noAutofit/>
          </a:bodyPr>
          <a:lstStyle/>
          <a:p>
            <a:pPr algn="just">
              <a:lnSpc>
                <a:spcPct val="120000"/>
              </a:lnSpc>
            </a:pPr>
            <a:r>
              <a:rPr lang="it-IT" sz="1400" dirty="0"/>
              <a:t>Un ente che rispetta il d.lgs. n. 118 del 2011 dall’esercizio 2015 che, per determinare l’accantonamento al FCDE nel bilancio di previsione 2018, intende utilizzare la facoltà di slittare il quinquennio di riferimento, per considerare anche le riscossioni effettuate nell’anno successivo in conto residui dell’anno precedente, con riferimento alla formula indicata nel punto 2) dell’esempio n. 5 dell’appendice tecnica, del principio contabile applicato concernente la contabilità finanziaria determina il rapporto tra incassi di competenza e i relativi accertamenti nel modo seguente:</a:t>
            </a:r>
          </a:p>
          <a:p>
            <a:pPr algn="just">
              <a:lnSpc>
                <a:spcPct val="120000"/>
              </a:lnSpc>
            </a:pPr>
            <a:r>
              <a:rPr lang="it-IT" sz="1400" b="1" dirty="0"/>
              <a:t>per gli anni dal 2012 al 2014</a:t>
            </a:r>
          </a:p>
          <a:p>
            <a:pPr algn="just">
              <a:lnSpc>
                <a:spcPct val="120000"/>
              </a:lnSpc>
            </a:pPr>
            <a:r>
              <a:rPr lang="it-IT" sz="1400" dirty="0"/>
              <a:t>(incassi di competenza es. X + incassi c/residui X ) : accertamenti esercizio X</a:t>
            </a:r>
          </a:p>
          <a:p>
            <a:pPr algn="just">
              <a:lnSpc>
                <a:spcPct val="120000"/>
              </a:lnSpc>
            </a:pPr>
            <a:r>
              <a:rPr lang="it-IT" sz="1400" b="1" dirty="0"/>
              <a:t>per gli anni 2015 e 2016</a:t>
            </a:r>
          </a:p>
          <a:p>
            <a:pPr algn="just">
              <a:lnSpc>
                <a:spcPct val="120000"/>
              </a:lnSpc>
            </a:pPr>
            <a:r>
              <a:rPr lang="it-IT" sz="1400" dirty="0"/>
              <a:t>(incassi di competenza es. X + incassi esercizio X+1 in c/residui X ) : accertamenti esercizio X</a:t>
            </a:r>
          </a:p>
          <a:p>
            <a:pPr algn="just">
              <a:lnSpc>
                <a:spcPct val="120000"/>
              </a:lnSpc>
            </a:pPr>
            <a:r>
              <a:rPr lang="it-IT" sz="1400" dirty="0"/>
              <a:t>per maggior chiarezza:</a:t>
            </a:r>
          </a:p>
          <a:p>
            <a:pPr algn="just">
              <a:lnSpc>
                <a:spcPct val="120000"/>
              </a:lnSpc>
            </a:pPr>
            <a:r>
              <a:rPr lang="it-IT" sz="1400" b="1" dirty="0"/>
              <a:t>per l’anno 2012</a:t>
            </a:r>
          </a:p>
          <a:p>
            <a:pPr algn="just">
              <a:lnSpc>
                <a:spcPct val="120000"/>
              </a:lnSpc>
            </a:pPr>
            <a:r>
              <a:rPr lang="it-IT" sz="1400" dirty="0"/>
              <a:t>(incassi di competenza es. 2012 + incassi c/residui 2012): accertamenti esercizio 2012</a:t>
            </a:r>
          </a:p>
          <a:p>
            <a:pPr algn="just">
              <a:lnSpc>
                <a:spcPct val="120000"/>
              </a:lnSpc>
            </a:pPr>
            <a:r>
              <a:rPr lang="it-IT" sz="1400" b="1" dirty="0"/>
              <a:t>per l’anno 2015</a:t>
            </a:r>
          </a:p>
          <a:p>
            <a:pPr algn="just">
              <a:lnSpc>
                <a:spcPct val="120000"/>
              </a:lnSpc>
            </a:pPr>
            <a:r>
              <a:rPr lang="it-IT" sz="1400" dirty="0"/>
              <a:t>(incassi di competenza es. 2015 + incassi esercizio 2016 in c/residui 2015): accertamenti esercizio 2015</a:t>
            </a:r>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877493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5676" y="247134"/>
            <a:ext cx="7247924" cy="895865"/>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7" name="Segnaposto contenuto 6"/>
          <p:cNvSpPr>
            <a:spLocks noGrp="1"/>
          </p:cNvSpPr>
          <p:nvPr>
            <p:ph idx="1"/>
          </p:nvPr>
        </p:nvSpPr>
        <p:spPr>
          <a:xfrm>
            <a:off x="691978" y="1600200"/>
            <a:ext cx="8192530" cy="4525963"/>
          </a:xfrm>
        </p:spPr>
        <p:txBody>
          <a:bodyPr>
            <a:noAutofit/>
          </a:bodyPr>
          <a:lstStyle/>
          <a:p>
            <a:pPr algn="just">
              <a:lnSpc>
                <a:spcPct val="120000"/>
              </a:lnSpc>
            </a:pPr>
            <a:r>
              <a:rPr lang="it-IT" sz="1800" dirty="0"/>
              <a:t>Un ente soggetto al d.lgs. n. 118 del 2011 che, per determinare l’accantonamento al FCDE nel bilancio di previsione, intende utilizzare la facoltà di slittare il quinquennio di riferimento, per considerare anche le riscossioni effettuate nell’anno successivo in conto residui dell’anno precedente, con riferimento alla formula indicata nel punto 2) dell’esempio n. 5 dell’appendice tecnica del principio contabile applicato concernente la contabilità finanziaria se presenta il quinquennio di riferimento composto esclusivamente da esercizi gestiti nel rispetto della citata disciplina armonizzata calcola il rapporto tra incassi di competenza e i relativi accertamenti nel modo seguente per tutti gli esercizi compresi nel quinquennio di riferimento :</a:t>
            </a:r>
          </a:p>
          <a:p>
            <a:pPr algn="just">
              <a:lnSpc>
                <a:spcPct val="120000"/>
              </a:lnSpc>
            </a:pPr>
            <a:endParaRPr lang="it-IT" sz="1800" dirty="0"/>
          </a:p>
          <a:p>
            <a:pPr algn="just">
              <a:lnSpc>
                <a:spcPct val="120000"/>
              </a:lnSpc>
            </a:pPr>
            <a:r>
              <a:rPr lang="it-IT" sz="1800" dirty="0"/>
              <a:t>(incassi di competenza es. X + incassi esercizio X+1 in c/residui X) : accertamenti esercizio X</a:t>
            </a:r>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299958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48580" y="330209"/>
            <a:ext cx="7176319" cy="614672"/>
          </a:xfrm>
        </p:spPr>
        <p:txBody>
          <a:bodyPr>
            <a:noAutofit/>
          </a:bodyPr>
          <a:lstStyle/>
          <a:p>
            <a:r>
              <a:rPr lang="it-IT" sz="2400" dirty="0">
                <a:latin typeface="Arial Black" pitchFamily="34" charset="0"/>
              </a:rPr>
              <a:t>Il fondo crediti di dubbia esigibilità</a:t>
            </a:r>
            <a:br>
              <a:rPr lang="it-IT" sz="2400" dirty="0">
                <a:latin typeface="Arial Black" pitchFamily="34" charset="0"/>
              </a:rPr>
            </a:br>
            <a:br>
              <a:rPr lang="it-IT" sz="2400" dirty="0"/>
            </a:br>
            <a:br>
              <a:rPr lang="it-IT" sz="2400" dirty="0"/>
            </a:br>
            <a:endParaRPr lang="it-IT" sz="2400" dirty="0"/>
          </a:p>
        </p:txBody>
      </p:sp>
      <p:sp>
        <p:nvSpPr>
          <p:cNvPr id="19" name="Segnaposto contenuto 6"/>
          <p:cNvSpPr>
            <a:spLocks noGrp="1"/>
          </p:cNvSpPr>
          <p:nvPr>
            <p:ph idx="1"/>
          </p:nvPr>
        </p:nvSpPr>
        <p:spPr>
          <a:xfrm>
            <a:off x="581328" y="1294676"/>
            <a:ext cx="8305800" cy="4723880"/>
          </a:xfrm>
        </p:spPr>
        <p:txBody>
          <a:bodyPr>
            <a:noAutofit/>
          </a:bodyPr>
          <a:lstStyle/>
          <a:p>
            <a:pPr>
              <a:lnSpc>
                <a:spcPct val="100000"/>
              </a:lnSpc>
            </a:pPr>
            <a:endParaRPr lang="it-IT" sz="2400" b="0" dirty="0"/>
          </a:p>
          <a:p>
            <a:pPr algn="just">
              <a:lnSpc>
                <a:spcPct val="150000"/>
              </a:lnSpc>
            </a:pPr>
            <a:r>
              <a:rPr lang="it-IT" sz="2400" b="0" dirty="0"/>
              <a:t>In sede di rendiconto, fin dal primo esercizio di applicazione del presente principio, l’ente accantona nell’avanzo di amministrazione l’intero importo del fondo crediti di dubbia esigibilità quantificato nel prospetto riguardante il fondo allegato al rendiconto di esercizio,  salva la facoltà prevista per gli esercizi dal 2015 al 2018, disciplinata nel presente principio .</a:t>
            </a:r>
            <a:endParaRPr lang="it-IT" sz="2400" b="0" i="1" dirty="0">
              <a:solidFill>
                <a:srgbClr val="0070C0"/>
              </a:solidFil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19</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fontScale="90000"/>
          </a:bodyPr>
          <a:lstStyle/>
          <a:p>
            <a:r>
              <a:rPr lang="it-IT" sz="2800" b="1" dirty="0"/>
              <a:t>FCDE: </a:t>
            </a:r>
            <a:br>
              <a:rPr lang="it-IT" sz="2800" b="1" dirty="0"/>
            </a:br>
            <a:r>
              <a:rPr lang="it-IT" sz="2800" b="1" dirty="0"/>
              <a:t>Quantificazione a preventivo e a rendiconto </a:t>
            </a:r>
            <a:br>
              <a:rPr lang="it-IT" sz="3200" b="1" dirty="0"/>
            </a:br>
            <a:br>
              <a:rPr lang="it-IT" dirty="0"/>
            </a:br>
            <a:br>
              <a:rPr lang="it-IT" dirty="0"/>
            </a:br>
            <a:endParaRPr lang="it-IT" sz="2500" dirty="0">
              <a:latin typeface="Arial"/>
              <a:cs typeface="Arial"/>
            </a:endParaRPr>
          </a:p>
        </p:txBody>
      </p:sp>
    </p:spTree>
    <p:extLst>
      <p:ext uri="{BB962C8B-B14F-4D97-AF65-F5344CB8AC3E}">
        <p14:creationId xmlns:p14="http://schemas.microsoft.com/office/powerpoint/2010/main" val="943791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48580" y="330209"/>
            <a:ext cx="7176319" cy="614672"/>
          </a:xfrm>
        </p:spPr>
        <p:txBody>
          <a:bodyPr>
            <a:noAutofit/>
          </a:bodyPr>
          <a:lstStyle/>
          <a:p>
            <a:r>
              <a:rPr lang="it-IT" sz="2400" dirty="0">
                <a:latin typeface="Arial Black" pitchFamily="34" charset="0"/>
              </a:rPr>
              <a:t>Il fondo crediti di dubbia esigibilità</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581328" y="1294676"/>
            <a:ext cx="8305800" cy="5017634"/>
          </a:xfrm>
        </p:spPr>
        <p:txBody>
          <a:bodyPr>
            <a:noAutofit/>
          </a:bodyPr>
          <a:lstStyle/>
          <a:p>
            <a:pPr algn="just">
              <a:lnSpc>
                <a:spcPct val="150000"/>
              </a:lnSpc>
            </a:pPr>
            <a:r>
              <a:rPr lang="it-IT" sz="2400" b="0" dirty="0"/>
              <a:t>Quando un credito è dichiarato definitivamente ed assolutamente inesigibile, lo si elimina dalle scritture finanziarie e, </a:t>
            </a:r>
            <a:r>
              <a:rPr lang="it-IT" sz="2400" b="0" u="sng" dirty="0"/>
              <a:t>per lo stesso importo del credito che si elimina, si riduce la quota accantonata nel risultato di amministrazione a titolo di fondo crediti di dubbia esigibilità.</a:t>
            </a:r>
          </a:p>
          <a:p>
            <a:pPr algn="just">
              <a:lnSpc>
                <a:spcPct val="150000"/>
              </a:lnSpc>
            </a:pPr>
            <a:r>
              <a:rPr lang="it-IT" sz="2400" dirty="0"/>
              <a:t>A seguito di ogni provvedimento di riaccertamento dei residui attivi è rideterminata la quota dell’avanzo di amministrazione accantonata al fondo crediti di dubbia esigibilità</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20</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48580" y="330209"/>
            <a:ext cx="7176319" cy="614672"/>
          </a:xfrm>
        </p:spPr>
        <p:txBody>
          <a:bodyPr>
            <a:noAutofit/>
          </a:bodyPr>
          <a:lstStyle/>
          <a:p>
            <a:r>
              <a:rPr lang="it-IT" sz="2400" dirty="0">
                <a:latin typeface="Arial Black" pitchFamily="34" charset="0"/>
              </a:rPr>
              <a:t>Il fondo crediti di dubbia esigibilità</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581328" y="1294676"/>
            <a:ext cx="8305800" cy="5017634"/>
          </a:xfrm>
        </p:spPr>
        <p:txBody>
          <a:bodyPr>
            <a:noAutofit/>
          </a:bodyPr>
          <a:lstStyle/>
          <a:p>
            <a:pPr algn="just">
              <a:lnSpc>
                <a:spcPct val="150000"/>
              </a:lnSpc>
            </a:pPr>
            <a:r>
              <a:rPr lang="it-IT" sz="2400" b="0" dirty="0"/>
              <a:t>In considerazione delle difficoltà di applicazione dei nuovi principi riguardanti la gestione dei residui attivi e del fondo crediti di dubbia esigibilità che hanno determinato l’esigenza di rendere graduale l’accantonamento nel bilancio di previsione, in sede di rendiconto relativo all’esercizio 2015 e agli esercizi successivi, </a:t>
            </a:r>
            <a:r>
              <a:rPr lang="it-IT" sz="2400" dirty="0"/>
              <a:t>fino al 2018</a:t>
            </a:r>
            <a:r>
              <a:rPr lang="it-IT" sz="2400" b="0" dirty="0"/>
              <a:t>, la quota accantonata nel risultato di amministrazione per il fondo crediti di dubbia esigibilità può essere determinata per un importo non inferiore al seguente:</a:t>
            </a:r>
          </a:p>
          <a:p>
            <a:pPr algn="just">
              <a:lnSpc>
                <a:spcPct val="150000"/>
              </a:lnSpc>
            </a:pPr>
            <a:endParaRPr lang="it-IT" sz="2400" b="0" dirty="0"/>
          </a:p>
          <a:p>
            <a:pPr algn="just">
              <a:lnSpc>
                <a:spcPct val="150000"/>
              </a:lnSpc>
            </a:pPr>
            <a:r>
              <a:rPr lang="it-IT" sz="2400" b="0" dirty="0"/>
              <a:t>+</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21</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48580" y="330209"/>
            <a:ext cx="7176319" cy="614672"/>
          </a:xfrm>
        </p:spPr>
        <p:txBody>
          <a:bodyPr>
            <a:noAutofit/>
          </a:bodyPr>
          <a:lstStyle/>
          <a:p>
            <a:r>
              <a:rPr lang="it-IT" sz="2400" dirty="0">
                <a:latin typeface="Arial Black" pitchFamily="34" charset="0"/>
              </a:rPr>
              <a:t>Il fondo crediti di dubbia esigibilità</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581328" y="1294676"/>
            <a:ext cx="8305800" cy="5017634"/>
          </a:xfrm>
        </p:spPr>
        <p:txBody>
          <a:bodyPr>
            <a:noAutofit/>
          </a:bodyPr>
          <a:lstStyle/>
          <a:p>
            <a:pPr algn="just">
              <a:lnSpc>
                <a:spcPct val="150000"/>
              </a:lnSpc>
            </a:pPr>
            <a:endParaRPr lang="it-IT" sz="2400" b="0"/>
          </a:p>
          <a:p>
            <a:pPr algn="just">
              <a:lnSpc>
                <a:spcPct val="150000"/>
              </a:lnSpc>
            </a:pPr>
            <a:endParaRPr lang="it-IT" sz="2400" b="0" dirty="0"/>
          </a:p>
        </p:txBody>
      </p:sp>
      <p:graphicFrame>
        <p:nvGraphicFramePr>
          <p:cNvPr id="4" name="Tabella 3"/>
          <p:cNvGraphicFramePr>
            <a:graphicFrameLocks noGrp="1"/>
          </p:cNvGraphicFramePr>
          <p:nvPr/>
        </p:nvGraphicFramePr>
        <p:xfrm>
          <a:off x="773051" y="1563001"/>
          <a:ext cx="7766259" cy="2905756"/>
        </p:xfrm>
        <a:graphic>
          <a:graphicData uri="http://schemas.openxmlformats.org/drawingml/2006/table">
            <a:tbl>
              <a:tblPr firstRow="1" bandRow="1">
                <a:tableStyleId>{5C22544A-7EE6-4342-B048-85BDC9FD1C3A}</a:tableStyleId>
              </a:tblPr>
              <a:tblGrid>
                <a:gridCol w="7766259">
                  <a:extLst>
                    <a:ext uri="{9D8B030D-6E8A-4147-A177-3AD203B41FA5}">
                      <a16:colId xmlns:a16="http://schemas.microsoft.com/office/drawing/2014/main" val="20000"/>
                    </a:ext>
                  </a:extLst>
                </a:gridCol>
              </a:tblGrid>
              <a:tr h="366915">
                <a:tc>
                  <a:txBody>
                    <a:bodyPr/>
                    <a:lstStyle/>
                    <a:p>
                      <a:pPr algn="ctr"/>
                      <a:r>
                        <a:rPr lang="it-IT" sz="2000" dirty="0">
                          <a:latin typeface="Arial" pitchFamily="34" charset="0"/>
                          <a:cs typeface="Arial" pitchFamily="34" charset="0"/>
                        </a:rPr>
                        <a:t>Metodo</a:t>
                      </a:r>
                      <a:r>
                        <a:rPr lang="it-IT" sz="2000" baseline="0" dirty="0">
                          <a:latin typeface="Arial" pitchFamily="34" charset="0"/>
                          <a:cs typeface="Arial" pitchFamily="34" charset="0"/>
                        </a:rPr>
                        <a:t> semplificato di calcolo</a:t>
                      </a:r>
                      <a:endParaRPr lang="it-IT" sz="2000" dirty="0">
                        <a:latin typeface="Arial" pitchFamily="34" charset="0"/>
                        <a:cs typeface="Arial" pitchFamily="34" charset="0"/>
                      </a:endParaRPr>
                    </a:p>
                  </a:txBody>
                  <a:tcPr/>
                </a:tc>
                <a:extLst>
                  <a:ext uri="{0D108BD9-81ED-4DB2-BD59-A6C34878D82A}">
                    <a16:rowId xmlns:a16="http://schemas.microsoft.com/office/drawing/2014/main" val="10000"/>
                  </a:ext>
                </a:extLst>
              </a:tr>
              <a:tr h="772977">
                <a:tc>
                  <a:txBody>
                    <a:bodyPr/>
                    <a:lstStyle/>
                    <a:p>
                      <a:pPr algn="just">
                        <a:lnSpc>
                          <a:spcPct val="100000"/>
                        </a:lnSpc>
                      </a:pPr>
                      <a:r>
                        <a:rPr lang="it-IT" sz="2000" b="0" dirty="0">
                          <a:latin typeface="Arial" pitchFamily="34" charset="0"/>
                          <a:cs typeface="Arial" pitchFamily="34" charset="0"/>
                        </a:rPr>
                        <a:t>+ Fondo crediti di dubbia esigibilità nel risultato di amministrazione   al 1° gennaio dell’esercizio  cui il rendiconto si riferisce</a:t>
                      </a:r>
                      <a:endParaRPr lang="it-IT" sz="2000" dirty="0">
                        <a:latin typeface="Arial" pitchFamily="34" charset="0"/>
                        <a:cs typeface="Arial" pitchFamily="34" charset="0"/>
                      </a:endParaRPr>
                    </a:p>
                  </a:txBody>
                  <a:tcPr/>
                </a:tc>
                <a:extLst>
                  <a:ext uri="{0D108BD9-81ED-4DB2-BD59-A6C34878D82A}">
                    <a16:rowId xmlns:a16="http://schemas.microsoft.com/office/drawing/2014/main" val="10001"/>
                  </a:ext>
                </a:extLst>
              </a:tr>
              <a:tr h="730699">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it-IT" sz="2000" b="0" dirty="0">
                          <a:latin typeface="Arial" pitchFamily="34" charset="0"/>
                          <a:cs typeface="Arial" pitchFamily="34" charset="0"/>
                        </a:rPr>
                        <a:t>- gli utilizzi del fondo crediti di dubbia esigibilità effettuati per la cancellazione o lo stralcio dei crediti</a:t>
                      </a:r>
                    </a:p>
                  </a:txBody>
                  <a:tcPr/>
                </a:tc>
                <a:extLst>
                  <a:ext uri="{0D108BD9-81ED-4DB2-BD59-A6C34878D82A}">
                    <a16:rowId xmlns:a16="http://schemas.microsoft.com/office/drawing/2014/main" val="10002"/>
                  </a:ext>
                </a:extLst>
              </a:tr>
              <a:tr h="980114">
                <a:tc>
                  <a:txBody>
                    <a:bodyPr/>
                    <a:lstStyle/>
                    <a:p>
                      <a:pPr algn="just">
                        <a:lnSpc>
                          <a:spcPct val="100000"/>
                        </a:lnSpc>
                      </a:pPr>
                      <a:r>
                        <a:rPr lang="it-IT" sz="2000" b="0" dirty="0">
                          <a:latin typeface="Arial" pitchFamily="34" charset="0"/>
                          <a:cs typeface="Arial" pitchFamily="34" charset="0"/>
                        </a:rPr>
                        <a:t>+ l'importo definitivamente accantonato nel bilancio di previsione per il Fondo crediti di dubbia esigibilità, nell’esercizio cui il rendiconto si riferisce</a:t>
                      </a:r>
                      <a:endParaRPr lang="it-IT" sz="2000" dirty="0">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sp>
        <p:nvSpPr>
          <p:cNvPr id="16" name="CasellaDiTesto 15"/>
          <p:cNvSpPr txBox="1"/>
          <p:nvPr/>
        </p:nvSpPr>
        <p:spPr>
          <a:xfrm>
            <a:off x="758303" y="5029207"/>
            <a:ext cx="7766259" cy="1200329"/>
          </a:xfrm>
          <a:prstGeom prst="rect">
            <a:avLst/>
          </a:prstGeom>
          <a:noFill/>
        </p:spPr>
        <p:txBody>
          <a:bodyPr wrap="square" rtlCol="0">
            <a:spAutoFit/>
          </a:bodyPr>
          <a:lstStyle/>
          <a:p>
            <a:pPr algn="just"/>
            <a:r>
              <a:rPr lang="it-IT" b="1" i="1" dirty="0">
                <a:latin typeface="Arial" pitchFamily="34" charset="0"/>
                <a:cs typeface="Arial" pitchFamily="34" charset="0"/>
              </a:rPr>
              <a:t>L’adozione di tale facoltà è effettuata tenendo conto  della situazione finanziaria complessiva dell’ente  e del rischio di rinviare oneri all’esercizio 2019.</a:t>
            </a:r>
            <a:endParaRPr lang="it-IT" i="1" dirty="0">
              <a:latin typeface="Arial" pitchFamily="34" charset="0"/>
              <a:cs typeface="Arial" pitchFamily="34" charset="0"/>
            </a:endParaRPr>
          </a:p>
          <a:p>
            <a:r>
              <a:rPr lang="it-IT" dirty="0">
                <a:latin typeface="Arial" pitchFamily="34" charset="0"/>
                <a:cs typeface="Arial" pitchFamily="34" charset="0"/>
              </a:rPr>
              <a:t> </a:t>
            </a:r>
          </a:p>
        </p:txBody>
      </p:sp>
      <p:sp>
        <p:nvSpPr>
          <p:cNvPr id="17" name="Segnaposto numero diapositiva 16"/>
          <p:cNvSpPr>
            <a:spLocks noGrp="1"/>
          </p:cNvSpPr>
          <p:nvPr>
            <p:ph type="sldNum" sz="quarter" idx="12"/>
          </p:nvPr>
        </p:nvSpPr>
        <p:spPr/>
        <p:txBody>
          <a:bodyPr/>
          <a:lstStyle/>
          <a:p>
            <a:fld id="{C121BA9E-CF39-5A4C-A796-CE277B4E7A22}" type="slidenum">
              <a:rPr lang="it-IT" smtClean="0"/>
              <a:pPr/>
              <a:t>22</a:t>
            </a:fld>
            <a:endParaRPr lang="it-IT"/>
          </a:p>
        </p:txBody>
      </p:sp>
      <p:sp>
        <p:nvSpPr>
          <p:cNvPr id="18" name="Segnaposto piè di pagina 1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01092" y="330208"/>
            <a:ext cx="7471287" cy="934971"/>
          </a:xfrm>
        </p:spPr>
        <p:txBody>
          <a:bodyPr>
            <a:noAutofit/>
          </a:bodyPr>
          <a:lstStyle/>
          <a:p>
            <a:r>
              <a:rPr lang="it-IT" sz="2400" dirty="0">
                <a:latin typeface="Arial Black" pitchFamily="34" charset="0"/>
              </a:rPr>
              <a:t>Il fondo crediti di dubbia esigibilità e il fondo anticipazioni d.l. 35/2013</a:t>
            </a:r>
            <a:br>
              <a:rPr lang="it-IT" sz="2400" dirty="0"/>
            </a:br>
            <a:br>
              <a:rPr lang="it-IT" sz="2400" dirty="0"/>
            </a:br>
            <a:endParaRPr lang="it-IT" sz="2400" dirty="0"/>
          </a:p>
        </p:txBody>
      </p:sp>
      <p:sp>
        <p:nvSpPr>
          <p:cNvPr id="19" name="Segnaposto contenuto 6"/>
          <p:cNvSpPr>
            <a:spLocks noGrp="1"/>
          </p:cNvSpPr>
          <p:nvPr>
            <p:ph idx="1"/>
          </p:nvPr>
        </p:nvSpPr>
        <p:spPr>
          <a:xfrm>
            <a:off x="870154" y="1592826"/>
            <a:ext cx="7854745" cy="4660490"/>
          </a:xfrm>
        </p:spPr>
        <p:txBody>
          <a:bodyPr>
            <a:noAutofit/>
          </a:bodyPr>
          <a:lstStyle/>
          <a:p>
            <a:pPr algn="just">
              <a:lnSpc>
                <a:spcPct val="100000"/>
              </a:lnSpc>
            </a:pPr>
            <a:r>
              <a:rPr lang="it-IT" sz="2400" b="0" dirty="0"/>
              <a:t>D.l. 78/2015 - Art. 2, comma 6</a:t>
            </a:r>
          </a:p>
          <a:p>
            <a:pPr algn="just">
              <a:lnSpc>
                <a:spcPct val="100000"/>
              </a:lnSpc>
            </a:pPr>
            <a:endParaRPr lang="it-IT" sz="2400" b="0" i="1" dirty="0">
              <a:solidFill>
                <a:srgbClr val="0070C0"/>
              </a:solidFill>
            </a:endParaRPr>
          </a:p>
          <a:p>
            <a:pPr algn="just">
              <a:lnSpc>
                <a:spcPct val="100000"/>
              </a:lnSpc>
            </a:pPr>
            <a:r>
              <a:rPr lang="it-IT" sz="2400" b="0" i="1" dirty="0">
                <a:solidFill>
                  <a:srgbClr val="0070C0"/>
                </a:solidFill>
              </a:rPr>
              <a:t>Gli enti destinatari delle anticipazioni di liquidità a valere sul fondo per assicurare la liquidità per pagamenti dei debiti certi, liquidi ed esigibili di cui all'articolo 1 del decreto-legge 8 aprile 2013, n. 35, convertito, con modificazioni, dalla legge 6 giugno 2013, n. 64, </a:t>
            </a:r>
            <a:r>
              <a:rPr lang="it-IT" sz="2400" i="1" dirty="0">
                <a:solidFill>
                  <a:srgbClr val="0070C0"/>
                </a:solidFill>
              </a:rPr>
              <a:t>utilizzano la quota accantonata nel risultato di amministrazione a seguito dell'acquisizione delle erogazioni, ai fini dell'accantonamento al fondo crediti di dubbia esigibilità nel risultato di amministrazione. </a:t>
            </a:r>
          </a:p>
          <a:p>
            <a:pPr>
              <a:lnSpc>
                <a:spcPct val="100000"/>
              </a:lnSpc>
            </a:pPr>
            <a:endParaRPr lang="it-IT" sz="2400" b="0" i="1" dirty="0">
              <a:solidFill>
                <a:srgbClr val="0070C0"/>
              </a:solidFil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23</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71600" y="138485"/>
            <a:ext cx="7353300" cy="84966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752168" y="1740304"/>
            <a:ext cx="7972732" cy="4425731"/>
          </a:xfrm>
        </p:spPr>
        <p:txBody>
          <a:bodyPr>
            <a:noAutofit/>
          </a:bodyPr>
          <a:lstStyle/>
          <a:p>
            <a:pPr>
              <a:lnSpc>
                <a:spcPct val="100000"/>
              </a:lnSpc>
            </a:pPr>
            <a:endParaRPr lang="it-IT" sz="2400" b="0" i="1" dirty="0">
              <a:solidFill>
                <a:srgbClr val="0070C0"/>
              </a:solidFill>
            </a:endParaRPr>
          </a:p>
          <a:p>
            <a:pPr>
              <a:lnSpc>
                <a:spcPct val="100000"/>
              </a:lnSpc>
            </a:pPr>
            <a:r>
              <a:rPr lang="it-IT" sz="2400" b="0" i="1" dirty="0">
                <a:solidFill>
                  <a:srgbClr val="0070C0"/>
                </a:solidFill>
              </a:rPr>
              <a:t>Attenzione sulla necessità di non depotenziare l’istituto del FCDE, che costituisce uno dei pilastri della contabilità armonizzata, ad evitare l’insorgere di meccanismi tali da produrre quote di avanzo libero non effettivamente disponibili. </a:t>
            </a:r>
          </a:p>
          <a:p>
            <a:pPr>
              <a:lnSpc>
                <a:spcPct val="100000"/>
              </a:lnSpc>
            </a:pPr>
            <a:r>
              <a:rPr lang="it-IT" sz="2400" b="0" i="1" dirty="0">
                <a:solidFill>
                  <a:srgbClr val="0070C0"/>
                </a:solidFill>
              </a:rPr>
              <a:t>Ciò vale a dire che l’utilizzo del fondo di sterilizzazione degli effetti delle anticipazioni di liquidità ai fini dell’accantonamento al FCDE non deve produrre effetti espansivi della capacità di spesa dell’ente. </a:t>
            </a:r>
          </a:p>
          <a:p>
            <a:pPr>
              <a:lnSpc>
                <a:spcPct val="100000"/>
              </a:lnSpc>
            </a:pPr>
            <a:endParaRPr lang="it-IT" sz="2400" b="0" i="1" dirty="0">
              <a:solidFill>
                <a:srgbClr val="0070C0"/>
              </a:solidFill>
            </a:endParaRPr>
          </a:p>
        </p:txBody>
      </p:sp>
      <p:sp>
        <p:nvSpPr>
          <p:cNvPr id="6" name="Esplosione 2 5"/>
          <p:cNvSpPr/>
          <p:nvPr/>
        </p:nvSpPr>
        <p:spPr>
          <a:xfrm>
            <a:off x="5196828" y="677273"/>
            <a:ext cx="3985260" cy="1681471"/>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Sez. Autonomie </a:t>
            </a:r>
          </a:p>
          <a:p>
            <a:pPr algn="ctr"/>
            <a:r>
              <a:rPr lang="it-IT" sz="1400" b="1" dirty="0"/>
              <a:t>Del. 33/2015</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24</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45342" y="138485"/>
            <a:ext cx="7279558"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55068" y="1737116"/>
            <a:ext cx="8305800" cy="4723880"/>
          </a:xfrm>
        </p:spPr>
        <p:txBody>
          <a:bodyPr>
            <a:noAutofit/>
          </a:bodyPr>
          <a:lstStyle/>
          <a:p>
            <a:pPr>
              <a:lnSpc>
                <a:spcPct val="100000"/>
              </a:lnSpc>
            </a:pPr>
            <a:endParaRPr lang="it-IT" sz="2400" b="0" i="1" dirty="0">
              <a:solidFill>
                <a:srgbClr val="0070C0"/>
              </a:solidFill>
            </a:endParaRPr>
          </a:p>
          <a:p>
            <a:pPr>
              <a:lnSpc>
                <a:spcPct val="100000"/>
              </a:lnSpc>
              <a:buClr>
                <a:srgbClr val="002060"/>
              </a:buClr>
              <a:buSzPct val="100000"/>
              <a:buFont typeface="Wingdings 2" pitchFamily="18" charset="2"/>
              <a:buChar char="E"/>
            </a:pPr>
            <a:r>
              <a:rPr lang="it-IT" sz="2400" b="0" i="1" dirty="0">
                <a:solidFill>
                  <a:srgbClr val="0070C0"/>
                </a:solidFill>
              </a:rPr>
              <a:t>Il fondo di sterilizzazione degli effetti delle anticipazioni di liquidità va ridotto, annualmente, in proporzione alla quota capitale rimborsata nell’esercizio”;</a:t>
            </a:r>
          </a:p>
          <a:p>
            <a:pPr>
              <a:lnSpc>
                <a:spcPct val="100000"/>
              </a:lnSpc>
              <a:buClr>
                <a:srgbClr val="002060"/>
              </a:buClr>
              <a:buSzPct val="100000"/>
              <a:buFont typeface="Wingdings 2" pitchFamily="18" charset="2"/>
              <a:buChar char="E"/>
            </a:pPr>
            <a:r>
              <a:rPr lang="it-IT" sz="2400" b="0" i="1" dirty="0">
                <a:solidFill>
                  <a:srgbClr val="0070C0"/>
                </a:solidFill>
              </a:rPr>
              <a:t>“L’impegno contabile per il rimborso dell’anticipazione va imputato ai singoli bilanci degli esercizi successivi in cui vengono a scadenza le obbligazioni giuridiche passive corrispondenti alle rate di ammortamento annuali. La relativa copertura finanziaria va assunta a valere sulle risorse che concorrono all’equilibrio corrente di competenza, individuate ex novo ovvero rese disponibili per effetto di una riduzione strutturale della spesa”. </a:t>
            </a:r>
          </a:p>
          <a:p>
            <a:pPr>
              <a:lnSpc>
                <a:spcPct val="100000"/>
              </a:lnSpc>
            </a:pPr>
            <a:endParaRPr lang="it-IT" sz="2400" b="0" i="1" dirty="0">
              <a:solidFill>
                <a:srgbClr val="0070C0"/>
              </a:solidFill>
            </a:endParaRPr>
          </a:p>
        </p:txBody>
      </p:sp>
      <p:sp>
        <p:nvSpPr>
          <p:cNvPr id="6" name="Esplosione 2 5"/>
          <p:cNvSpPr/>
          <p:nvPr/>
        </p:nvSpPr>
        <p:spPr>
          <a:xfrm>
            <a:off x="5737860" y="633029"/>
            <a:ext cx="3406140" cy="1681471"/>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Sez. Autonomie </a:t>
            </a:r>
          </a:p>
          <a:p>
            <a:pPr algn="ctr"/>
            <a:r>
              <a:rPr lang="it-IT" sz="1400" b="1" dirty="0"/>
              <a:t>Del. 33/2015</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25</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30594" y="123737"/>
            <a:ext cx="7294305"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55068" y="1271304"/>
            <a:ext cx="8305800" cy="5455920"/>
          </a:xfrm>
        </p:spPr>
        <p:txBody>
          <a:bodyPr numCol="2">
            <a:noAutofit/>
          </a:bodyPr>
          <a:lstStyle/>
          <a:p>
            <a:pPr>
              <a:lnSpc>
                <a:spcPct val="100000"/>
              </a:lnSpc>
            </a:pPr>
            <a:endParaRPr lang="it-IT" sz="1800" i="1" dirty="0">
              <a:solidFill>
                <a:srgbClr val="0070C0"/>
              </a:solidFill>
            </a:endParaRPr>
          </a:p>
          <a:p>
            <a:pPr>
              <a:lnSpc>
                <a:spcPct val="100000"/>
              </a:lnSpc>
            </a:pPr>
            <a:endParaRPr lang="it-IT" sz="1800" i="1" dirty="0">
              <a:solidFill>
                <a:srgbClr val="0070C0"/>
              </a:solidFill>
            </a:endParaRPr>
          </a:p>
          <a:p>
            <a:pPr>
              <a:lnSpc>
                <a:spcPct val="100000"/>
              </a:lnSpc>
              <a:tabLst>
                <a:tab pos="3856038" algn="l"/>
              </a:tabLst>
            </a:pPr>
            <a:r>
              <a:rPr lang="it-IT" sz="2000" i="1" dirty="0">
                <a:solidFill>
                  <a:srgbClr val="0070C0"/>
                </a:solidFill>
              </a:rPr>
              <a:t>Fondo Anticipazioni Liquidità</a:t>
            </a:r>
          </a:p>
          <a:p>
            <a:pPr marL="92075" indent="-92075">
              <a:lnSpc>
                <a:spcPct val="100000"/>
              </a:lnSpc>
              <a:buFont typeface="Wingdings" pitchFamily="2" charset="2"/>
              <a:buChar char="§"/>
              <a:tabLst>
                <a:tab pos="3856038" algn="l"/>
              </a:tabLst>
            </a:pPr>
            <a:r>
              <a:rPr lang="it-IT" sz="2400" b="0" i="1" dirty="0">
                <a:solidFill>
                  <a:srgbClr val="0070C0"/>
                </a:solidFill>
              </a:rPr>
              <a:t> </a:t>
            </a:r>
            <a:r>
              <a:rPr lang="it-IT" sz="2000" b="0" i="1" dirty="0">
                <a:solidFill>
                  <a:srgbClr val="0070C0"/>
                </a:solidFill>
              </a:rPr>
              <a:t>accantonamento contabile che opera per costituire, per competenza quanto per cassa, la provvista per la restituzione di una peculiare passività (il debito per l‘anticipazione), conseguente alla “ristrutturazione” del debito originario dell’ente (i residui passivi immediatamente esigibili che sono stati pagati con i fondi finanziari concessi dalla Cassa depositi e prestiti ex D.L. n. 35/2013).</a:t>
            </a:r>
          </a:p>
          <a:p>
            <a:pPr>
              <a:lnSpc>
                <a:spcPct val="100000"/>
              </a:lnSpc>
              <a:buFont typeface="Wingdings" pitchFamily="2" charset="2"/>
              <a:buChar char="§"/>
            </a:pPr>
            <a:endParaRPr lang="it-IT" sz="2000" b="0" i="1" dirty="0">
              <a:solidFill>
                <a:srgbClr val="0070C0"/>
              </a:solidFill>
            </a:endParaRPr>
          </a:p>
          <a:p>
            <a:pPr>
              <a:lnSpc>
                <a:spcPct val="100000"/>
              </a:lnSpc>
              <a:buFont typeface="Wingdings" pitchFamily="2" charset="2"/>
              <a:buChar char="§"/>
            </a:pPr>
            <a:endParaRPr lang="it-IT" sz="2000" b="0" i="1" dirty="0">
              <a:solidFill>
                <a:srgbClr val="0070C0"/>
              </a:solidFill>
            </a:endParaRPr>
          </a:p>
          <a:p>
            <a:pPr>
              <a:lnSpc>
                <a:spcPct val="100000"/>
              </a:lnSpc>
            </a:pPr>
            <a:endParaRPr lang="it-IT" sz="2000" i="1" dirty="0">
              <a:solidFill>
                <a:srgbClr val="0070C0"/>
              </a:solidFill>
            </a:endParaRPr>
          </a:p>
          <a:p>
            <a:pPr marL="182563">
              <a:lnSpc>
                <a:spcPct val="100000"/>
              </a:lnSpc>
            </a:pPr>
            <a:r>
              <a:rPr lang="it-IT" sz="2000" i="1" dirty="0">
                <a:solidFill>
                  <a:srgbClr val="0070C0"/>
                </a:solidFill>
              </a:rPr>
              <a:t>Fondo Crediti di dubbia esigibilità</a:t>
            </a:r>
          </a:p>
          <a:p>
            <a:pPr marL="274638" indent="-182563">
              <a:lnSpc>
                <a:spcPct val="100000"/>
              </a:lnSpc>
              <a:buFont typeface="Arial" pitchFamily="34" charset="0"/>
              <a:buChar char="•"/>
            </a:pPr>
            <a:r>
              <a:rPr lang="it-IT" sz="2000" b="0" i="1" dirty="0">
                <a:solidFill>
                  <a:srgbClr val="0070C0"/>
                </a:solidFill>
              </a:rPr>
              <a:t> posta non collegata alla spesa, ma alla peculiarità dell’attivo, accomunata al FAL solo dalla circostanza di operare un “accantonamento” sul risultato di amministrazione,determinandone una compressione che costringe gli enti a ridurre la spesa autorizzabile.</a:t>
            </a:r>
          </a:p>
          <a:p>
            <a:pPr marL="92075">
              <a:lnSpc>
                <a:spcPct val="100000"/>
              </a:lnSpc>
              <a:buFont typeface="Arial" pitchFamily="34" charset="0"/>
              <a:buChar char="•"/>
            </a:pPr>
            <a:endParaRPr lang="it-IT" b="0" i="1" dirty="0">
              <a:solidFill>
                <a:srgbClr val="0070C0"/>
              </a:solidFill>
            </a:endParaRPr>
          </a:p>
        </p:txBody>
      </p:sp>
      <p:sp>
        <p:nvSpPr>
          <p:cNvPr id="6" name="Esplosione 2 5"/>
          <p:cNvSpPr/>
          <p:nvPr/>
        </p:nvSpPr>
        <p:spPr>
          <a:xfrm>
            <a:off x="5804220" y="526273"/>
            <a:ext cx="3406140" cy="1653527"/>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Campania 1/2017/PRSP</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26</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83110" y="330209"/>
            <a:ext cx="7441790"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endParaRPr lang="it-IT" sz="2400" dirty="0"/>
          </a:p>
        </p:txBody>
      </p:sp>
      <p:sp>
        <p:nvSpPr>
          <p:cNvPr id="19" name="Segnaposto contenuto 6"/>
          <p:cNvSpPr>
            <a:spLocks noGrp="1"/>
          </p:cNvSpPr>
          <p:nvPr>
            <p:ph idx="1"/>
          </p:nvPr>
        </p:nvSpPr>
        <p:spPr>
          <a:xfrm>
            <a:off x="374856" y="1569379"/>
            <a:ext cx="8305800" cy="4688850"/>
          </a:xfrm>
        </p:spPr>
        <p:txBody>
          <a:bodyPr numCol="2">
            <a:noAutofit/>
          </a:bodyPr>
          <a:lstStyle/>
          <a:p>
            <a:pPr>
              <a:lnSpc>
                <a:spcPct val="100000"/>
              </a:lnSpc>
            </a:pPr>
            <a:endParaRPr lang="it-IT" sz="2000" i="1" dirty="0">
              <a:solidFill>
                <a:srgbClr val="0070C0"/>
              </a:solidFill>
            </a:endParaRPr>
          </a:p>
          <a:p>
            <a:pPr>
              <a:lnSpc>
                <a:spcPct val="100000"/>
              </a:lnSpc>
            </a:pPr>
            <a:r>
              <a:rPr lang="it-IT" sz="2000" i="1" dirty="0">
                <a:solidFill>
                  <a:srgbClr val="0070C0"/>
                </a:solidFill>
              </a:rPr>
              <a:t>Fondo Anticipazioni Liquidità</a:t>
            </a:r>
          </a:p>
          <a:p>
            <a:pPr>
              <a:lnSpc>
                <a:spcPct val="100000"/>
              </a:lnSpc>
              <a:buFont typeface="Wingdings" pitchFamily="2" charset="2"/>
              <a:buChar char="§"/>
            </a:pPr>
            <a:endParaRPr lang="it-IT" sz="2000" b="0" i="1" dirty="0">
              <a:solidFill>
                <a:srgbClr val="0070C0"/>
              </a:solidFill>
            </a:endParaRPr>
          </a:p>
          <a:p>
            <a:pPr>
              <a:lnSpc>
                <a:spcPct val="100000"/>
              </a:lnSpc>
              <a:buFont typeface="Wingdings" pitchFamily="2" charset="2"/>
              <a:buChar char="§"/>
            </a:pPr>
            <a:r>
              <a:rPr lang="it-IT" sz="2000" b="0" i="1" dirty="0">
                <a:solidFill>
                  <a:srgbClr val="0070C0"/>
                </a:solidFill>
              </a:rPr>
              <a:t>Il FAL, del resto, è correttamente qualificato come “accantonamento” perché non può costituire una “risorsa” da destinare a nuova o a pregressa spesa, ma crea una posta che impedisce il finanziamento surrettizio di squilibri di bilancio per insussistenze di partite attive</a:t>
            </a:r>
          </a:p>
          <a:p>
            <a:pPr>
              <a:lnSpc>
                <a:spcPct val="100000"/>
              </a:lnSpc>
              <a:buFont typeface="Wingdings" pitchFamily="2" charset="2"/>
              <a:buChar char="§"/>
            </a:pPr>
            <a:endParaRPr lang="it-IT" sz="2000" b="0" i="1" dirty="0">
              <a:solidFill>
                <a:srgbClr val="0070C0"/>
              </a:solidFill>
            </a:endParaRPr>
          </a:p>
          <a:p>
            <a:pPr>
              <a:lnSpc>
                <a:spcPct val="100000"/>
              </a:lnSpc>
              <a:buFont typeface="Wingdings" pitchFamily="2" charset="2"/>
              <a:buChar char="§"/>
            </a:pPr>
            <a:endParaRPr lang="it-IT" sz="2000" b="0" i="1" dirty="0">
              <a:solidFill>
                <a:srgbClr val="0070C0"/>
              </a:solidFill>
            </a:endParaRPr>
          </a:p>
          <a:p>
            <a:pPr>
              <a:lnSpc>
                <a:spcPct val="100000"/>
              </a:lnSpc>
              <a:buFont typeface="Wingdings" pitchFamily="2" charset="2"/>
              <a:buChar char="§"/>
            </a:pPr>
            <a:endParaRPr lang="it-IT" sz="2000" b="0" i="1" dirty="0">
              <a:solidFill>
                <a:srgbClr val="0070C0"/>
              </a:solidFill>
            </a:endParaRPr>
          </a:p>
          <a:p>
            <a:pPr>
              <a:lnSpc>
                <a:spcPct val="100000"/>
              </a:lnSpc>
              <a:buFont typeface="Wingdings" pitchFamily="2" charset="2"/>
              <a:buChar char="§"/>
            </a:pPr>
            <a:endParaRPr lang="it-IT" sz="2000" b="0" i="1" dirty="0">
              <a:solidFill>
                <a:srgbClr val="0070C0"/>
              </a:solidFill>
            </a:endParaRPr>
          </a:p>
          <a:p>
            <a:pPr>
              <a:lnSpc>
                <a:spcPct val="100000"/>
              </a:lnSpc>
            </a:pPr>
            <a:r>
              <a:rPr lang="it-IT" sz="2000" i="1" dirty="0">
                <a:solidFill>
                  <a:srgbClr val="0070C0"/>
                </a:solidFill>
              </a:rPr>
              <a:t>Fondo Crediti di dubbia esigibilità</a:t>
            </a:r>
          </a:p>
          <a:p>
            <a:pPr marL="92075">
              <a:lnSpc>
                <a:spcPct val="100000"/>
              </a:lnSpc>
              <a:buFont typeface="Arial" pitchFamily="34" charset="0"/>
              <a:buChar char="•"/>
            </a:pPr>
            <a:r>
              <a:rPr lang="it-IT" sz="1800" b="0" i="1" dirty="0">
                <a:solidFill>
                  <a:srgbClr val="0070C0"/>
                </a:solidFill>
              </a:rPr>
              <a:t>La funzione del FCDE, invece, è «precludere l’impiego di risorse di incerta acquisizione. In sostanza esso è un fondo </a:t>
            </a:r>
            <a:r>
              <a:rPr lang="it-IT" sz="1800" b="0" i="1" dirty="0" err="1">
                <a:solidFill>
                  <a:srgbClr val="0070C0"/>
                </a:solidFill>
              </a:rPr>
              <a:t>rettificativo</a:t>
            </a:r>
            <a:r>
              <a:rPr lang="it-IT" sz="1800" b="0" i="1" dirty="0">
                <a:solidFill>
                  <a:srgbClr val="0070C0"/>
                </a:solidFill>
              </a:rPr>
              <a:t>, in diminuzione di una posta di entrata, finalizzato a correggere il valore nominale dei crediti dell’ente in relazione alla parte di essi che si prevede di non incassare in corso di esercizio. In buona sostanza, il FCDE mira ad accumulare risorse sufficienti a coprire “potenziali” insussistenze di crediti, in questo modo prevenendo l’evidenziazione di squilibri di bilancio ex art. 81 Cost.</a:t>
            </a:r>
          </a:p>
          <a:p>
            <a:pPr marL="92075">
              <a:lnSpc>
                <a:spcPct val="100000"/>
              </a:lnSpc>
              <a:buFont typeface="Arial" pitchFamily="34" charset="0"/>
              <a:buChar char="•"/>
            </a:pPr>
            <a:endParaRPr lang="it-IT" sz="1800" b="0" i="1" dirty="0">
              <a:solidFill>
                <a:srgbClr val="0070C0"/>
              </a:solidFill>
            </a:endParaRPr>
          </a:p>
        </p:txBody>
      </p:sp>
      <p:sp>
        <p:nvSpPr>
          <p:cNvPr id="6" name="Esplosione 2 5"/>
          <p:cNvSpPr/>
          <p:nvPr/>
        </p:nvSpPr>
        <p:spPr>
          <a:xfrm>
            <a:off x="5734884" y="457188"/>
            <a:ext cx="3406140" cy="1630680"/>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Campania 1/2017/PRSP</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27</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53612" y="330209"/>
            <a:ext cx="7471287"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55068" y="1530644"/>
            <a:ext cx="8305800" cy="4723880"/>
          </a:xfrm>
        </p:spPr>
        <p:txBody>
          <a:bodyPr>
            <a:noAutofit/>
          </a:bodyPr>
          <a:lstStyle/>
          <a:p>
            <a:pPr>
              <a:lnSpc>
                <a:spcPct val="100000"/>
              </a:lnSpc>
            </a:pPr>
            <a:endParaRPr lang="it-IT" sz="2400" b="0" i="1" dirty="0">
              <a:solidFill>
                <a:srgbClr val="0070C0"/>
              </a:solidFill>
            </a:endParaRPr>
          </a:p>
          <a:p>
            <a:pPr>
              <a:lnSpc>
                <a:spcPct val="100000"/>
              </a:lnSpc>
              <a:buClr>
                <a:srgbClr val="002060"/>
              </a:buClr>
              <a:buSzPct val="100000"/>
            </a:pPr>
            <a:r>
              <a:rPr lang="it-IT" sz="2200" b="0" i="1" dirty="0">
                <a:solidFill>
                  <a:srgbClr val="0070C0"/>
                </a:solidFill>
              </a:rPr>
              <a:t>Entrambi, peraltro, comportano, in termini programmatori, una riduzione della spesa programmabile.</a:t>
            </a:r>
          </a:p>
          <a:p>
            <a:pPr>
              <a:lnSpc>
                <a:spcPct val="100000"/>
              </a:lnSpc>
              <a:buClr>
                <a:srgbClr val="002060"/>
              </a:buClr>
              <a:buSzPct val="100000"/>
            </a:pPr>
            <a:r>
              <a:rPr lang="it-IT" sz="2200" b="0" i="1" dirty="0">
                <a:solidFill>
                  <a:srgbClr val="0070C0"/>
                </a:solidFill>
              </a:rPr>
              <a:t>In ragione di questa interferenza operativa, e considerato che solo una parte del FCDE corrisponde ad effettive insussistenze (in quanto la svalutazione di basa su una presunzione standard), l’art. 2, comma 6, del D.L. n. 78/2015, consente di ridurre l’impatto complessivo del combinato operare di FAL e FCDE.</a:t>
            </a:r>
          </a:p>
          <a:p>
            <a:pPr>
              <a:lnSpc>
                <a:spcPct val="100000"/>
              </a:lnSpc>
              <a:buClr>
                <a:srgbClr val="002060"/>
              </a:buClr>
              <a:buSzPct val="100000"/>
            </a:pPr>
            <a:r>
              <a:rPr lang="it-IT" sz="2200" b="0" i="1" dirty="0">
                <a:solidFill>
                  <a:srgbClr val="0070C0"/>
                </a:solidFill>
              </a:rPr>
              <a:t>Infatti, la vera finalità dell’art. 2, comma 6, non può essere quella di distrarre il FAL dalle sue finalità, ma quello di consentire una riduzione del sacrificio aggiuntivo, in termini di spesa, richiesto dalla nuova contabilità armonizzata, diminuendo l’impatto del “maggiore disavanzo” collegato al FCDE.</a:t>
            </a:r>
          </a:p>
          <a:p>
            <a:pPr>
              <a:lnSpc>
                <a:spcPct val="100000"/>
              </a:lnSpc>
            </a:pPr>
            <a:endParaRPr lang="it-IT" sz="2200" b="0" i="1" dirty="0">
              <a:solidFill>
                <a:srgbClr val="0070C0"/>
              </a:solidFill>
            </a:endParaRPr>
          </a:p>
        </p:txBody>
      </p:sp>
      <p:sp>
        <p:nvSpPr>
          <p:cNvPr id="6" name="Esplosione 2 5"/>
          <p:cNvSpPr/>
          <p:nvPr/>
        </p:nvSpPr>
        <p:spPr>
          <a:xfrm>
            <a:off x="5702208" y="456053"/>
            <a:ext cx="3406140" cy="1681471"/>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CAMPANIA 1/2017/PRSP</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28</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38864" y="330208"/>
            <a:ext cx="7486035" cy="934971"/>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419100" y="1798320"/>
            <a:ext cx="8305800" cy="4190740"/>
          </a:xfrm>
        </p:spPr>
        <p:txBody>
          <a:bodyPr>
            <a:noAutofit/>
          </a:bodyPr>
          <a:lstStyle/>
          <a:p>
            <a:pPr>
              <a:lnSpc>
                <a:spcPct val="100000"/>
              </a:lnSpc>
            </a:pPr>
            <a:endParaRPr lang="it-IT" sz="2400" b="0" i="1" dirty="0">
              <a:solidFill>
                <a:srgbClr val="0070C0"/>
              </a:solidFill>
            </a:endParaRPr>
          </a:p>
          <a:p>
            <a:pPr>
              <a:lnSpc>
                <a:spcPct val="100000"/>
              </a:lnSpc>
              <a:buClr>
                <a:srgbClr val="002060"/>
              </a:buClr>
              <a:buSzPct val="100000"/>
            </a:pPr>
            <a:r>
              <a:rPr lang="it-IT" sz="2200" b="0" i="1" dirty="0">
                <a:solidFill>
                  <a:srgbClr val="0070C0"/>
                </a:solidFill>
              </a:rPr>
              <a:t>In buona sostanza, l’utilizzo del FAL per quello a FCDE, ai sensi dell’art. 2, comma 6, del D.L. n. 78/2015, </a:t>
            </a:r>
            <a:r>
              <a:rPr lang="it-IT" sz="2200" i="1" dirty="0">
                <a:solidFill>
                  <a:srgbClr val="0070C0"/>
                </a:solidFill>
              </a:rPr>
              <a:t>è ammesso nella misura implicita (massima) della riscossione in conto residui, di anno in anno intervenuta.</a:t>
            </a:r>
          </a:p>
          <a:p>
            <a:pPr>
              <a:lnSpc>
                <a:spcPct val="100000"/>
              </a:lnSpc>
              <a:buClr>
                <a:srgbClr val="002060"/>
              </a:buClr>
              <a:buSzPct val="100000"/>
            </a:pPr>
            <a:r>
              <a:rPr lang="it-IT" sz="2200" b="0" i="1" dirty="0">
                <a:solidFill>
                  <a:srgbClr val="0070C0"/>
                </a:solidFill>
              </a:rPr>
              <a:t>In questo caso, il FAL ha già determinato un accumulo di risorse per cassa più che proporzionale rispetto alle esigenze di neutralizzazione e restituzione, per contro, il FCDE non tiene conto (con la necessaria tempestività e nella corrispondente dimensione) del miglioramento annuale della gestione in conto residui, prendendo a riferimento il miglioramento della riscossione solo nella misura in cui essa può ritenersi costante nel quinquennio. </a:t>
            </a:r>
          </a:p>
        </p:txBody>
      </p:sp>
      <p:sp>
        <p:nvSpPr>
          <p:cNvPr id="6" name="Esplosione 2 5"/>
          <p:cNvSpPr/>
          <p:nvPr/>
        </p:nvSpPr>
        <p:spPr>
          <a:xfrm>
            <a:off x="5643216" y="736265"/>
            <a:ext cx="3406140" cy="1681471"/>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CAMPANIA 1/2017/PRSP</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29</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98604" y="280218"/>
            <a:ext cx="7284995" cy="862781"/>
          </a:xfrm>
        </p:spPr>
        <p:txBody>
          <a:bodyPr>
            <a:normAutofit/>
          </a:bodyPr>
          <a:lstStyle/>
          <a:p>
            <a:pPr algn="l"/>
            <a:r>
              <a:rPr lang="it-IT" sz="2700" dirty="0"/>
              <a:t>Il Fondo Crediti di Dubbia Esigibilità </a:t>
            </a:r>
          </a:p>
        </p:txBody>
      </p:sp>
      <p:sp>
        <p:nvSpPr>
          <p:cNvPr id="7" name="Segnaposto contenuto 6"/>
          <p:cNvSpPr>
            <a:spLocks noGrp="1"/>
          </p:cNvSpPr>
          <p:nvPr>
            <p:ph idx="1"/>
          </p:nvPr>
        </p:nvSpPr>
        <p:spPr>
          <a:xfrm>
            <a:off x="665897" y="1482810"/>
            <a:ext cx="8280400" cy="4621427"/>
          </a:xfrm>
        </p:spPr>
        <p:txBody>
          <a:bodyPr>
            <a:noAutofit/>
          </a:bodyPr>
          <a:lstStyle/>
          <a:p>
            <a:pPr marL="0" indent="0" algn="just">
              <a:lnSpc>
                <a:spcPct val="150000"/>
              </a:lnSpc>
              <a:buNone/>
            </a:pPr>
            <a:r>
              <a:rPr lang="it-IT" sz="2400" dirty="0"/>
              <a:t>Per i crediti di dubbia e difficile esazione accertati nell’esercizio è effettuato un </a:t>
            </a:r>
            <a:r>
              <a:rPr lang="it-IT" sz="2400" b="1" dirty="0">
                <a:solidFill>
                  <a:schemeClr val="tx2">
                    <a:lumMod val="60000"/>
                    <a:lumOff val="40000"/>
                  </a:schemeClr>
                </a:solidFill>
              </a:rPr>
              <a:t>accantonamento</a:t>
            </a:r>
            <a:r>
              <a:rPr lang="it-IT" sz="2400" dirty="0"/>
              <a:t> al fondo crediti di dubbia esigibilità, </a:t>
            </a:r>
            <a:r>
              <a:rPr lang="it-IT" sz="2400" u="sng" dirty="0">
                <a:uFill>
                  <a:solidFill>
                    <a:schemeClr val="tx2">
                      <a:lumMod val="60000"/>
                      <a:lumOff val="40000"/>
                    </a:schemeClr>
                  </a:solidFill>
                </a:uFill>
              </a:rPr>
              <a:t>vincolando una quota dell’avanzo di amministrazione.</a:t>
            </a:r>
          </a:p>
          <a:p>
            <a:pPr marL="0" indent="0" algn="just">
              <a:lnSpc>
                <a:spcPct val="150000"/>
              </a:lnSpc>
              <a:buNone/>
            </a:pPr>
            <a:r>
              <a:rPr lang="it-IT" sz="2400" dirty="0"/>
              <a:t>.</a:t>
            </a:r>
          </a:p>
        </p:txBody>
      </p:sp>
      <p:sp>
        <p:nvSpPr>
          <p:cNvPr id="12" name="Segnaposto contenuto 4"/>
          <p:cNvSpPr txBox="1">
            <a:spLocks/>
          </p:cNvSpPr>
          <p:nvPr/>
        </p:nvSpPr>
        <p:spPr>
          <a:xfrm>
            <a:off x="419100" y="1143000"/>
            <a:ext cx="8267700" cy="5715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12606" y="197477"/>
            <a:ext cx="7412294"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84564" y="1574888"/>
            <a:ext cx="8305800" cy="4723880"/>
          </a:xfrm>
        </p:spPr>
        <p:txBody>
          <a:bodyPr>
            <a:noAutofit/>
          </a:bodyPr>
          <a:lstStyle/>
          <a:p>
            <a:pPr>
              <a:lnSpc>
                <a:spcPct val="100000"/>
              </a:lnSpc>
            </a:pPr>
            <a:endParaRPr lang="it-IT" sz="2400" b="0" i="1" dirty="0">
              <a:solidFill>
                <a:srgbClr val="0070C0"/>
              </a:solidFill>
            </a:endParaRPr>
          </a:p>
          <a:p>
            <a:pPr>
              <a:lnSpc>
                <a:spcPct val="100000"/>
              </a:lnSpc>
              <a:buClr>
                <a:srgbClr val="002060"/>
              </a:buClr>
              <a:buSzPct val="100000"/>
            </a:pPr>
            <a:endParaRPr lang="it-IT" sz="2200" b="0" i="1" dirty="0">
              <a:solidFill>
                <a:srgbClr val="0070C0"/>
              </a:solidFill>
            </a:endParaRPr>
          </a:p>
          <a:p>
            <a:pPr>
              <a:lnSpc>
                <a:spcPct val="100000"/>
              </a:lnSpc>
              <a:buClr>
                <a:srgbClr val="002060"/>
              </a:buClr>
              <a:buSzPct val="100000"/>
            </a:pPr>
            <a:r>
              <a:rPr lang="it-IT" sz="2400" b="0" i="1" dirty="0">
                <a:solidFill>
                  <a:srgbClr val="0070C0"/>
                </a:solidFill>
              </a:rPr>
              <a:t>Applicando l’art. 2 comma 6 D.L. n. 78/2015 solo entro e non oltre la riscossione in conto residui registrata nell’anno, l’effetto è comunque di ridurre l’impatto del maggiore disavanzo da armonizzazione sugli enti che hanno fatto ricorso all’anticipazione di liquidità, in linea con l’originaria intenzione del legislatore, senza alterare le finalità costituzionali del FAL.</a:t>
            </a:r>
          </a:p>
        </p:txBody>
      </p:sp>
      <p:sp>
        <p:nvSpPr>
          <p:cNvPr id="6" name="Esplosione 2 5"/>
          <p:cNvSpPr/>
          <p:nvPr/>
        </p:nvSpPr>
        <p:spPr>
          <a:xfrm>
            <a:off x="5318760" y="824753"/>
            <a:ext cx="3406140" cy="1681471"/>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CAMPANIA 1/2017/PRSP</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30</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15844" y="330209"/>
            <a:ext cx="7309055"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10824" y="1855100"/>
            <a:ext cx="8305800" cy="4723880"/>
          </a:xfrm>
        </p:spPr>
        <p:txBody>
          <a:bodyPr>
            <a:noAutofit/>
          </a:bodyPr>
          <a:lstStyle/>
          <a:p>
            <a:pPr>
              <a:lnSpc>
                <a:spcPct val="100000"/>
              </a:lnSpc>
            </a:pPr>
            <a:endParaRPr lang="it-IT" sz="2400" b="0" i="1" dirty="0">
              <a:solidFill>
                <a:srgbClr val="0070C0"/>
              </a:solidFill>
            </a:endParaRPr>
          </a:p>
          <a:p>
            <a:pPr>
              <a:lnSpc>
                <a:spcPct val="100000"/>
              </a:lnSpc>
              <a:buClr>
                <a:srgbClr val="002060"/>
              </a:buClr>
              <a:buSzPct val="100000"/>
            </a:pPr>
            <a:r>
              <a:rPr lang="it-IT" sz="2200" b="0" i="1" dirty="0">
                <a:solidFill>
                  <a:srgbClr val="0070C0"/>
                </a:solidFill>
              </a:rPr>
              <a:t>Se si consentisse incondizionatamente di assorbire il Fondo anticipazioni nel FCDE:</a:t>
            </a:r>
          </a:p>
          <a:p>
            <a:pPr>
              <a:lnSpc>
                <a:spcPct val="100000"/>
              </a:lnSpc>
              <a:buClr>
                <a:srgbClr val="002060"/>
              </a:buClr>
              <a:buSzPct val="100000"/>
              <a:buFont typeface="Wingdings" pitchFamily="2" charset="2"/>
              <a:buChar char="Ø"/>
            </a:pPr>
            <a:r>
              <a:rPr lang="it-IT" sz="2200" b="0" i="1" dirty="0">
                <a:solidFill>
                  <a:srgbClr val="0070C0"/>
                </a:solidFill>
              </a:rPr>
              <a:t>da un lato, vi sarebbe il rischio di finanziare surrettiziamente lo stralcio di residui </a:t>
            </a:r>
            <a:r>
              <a:rPr lang="it-IT" sz="2200" b="0" i="1" dirty="0" err="1">
                <a:solidFill>
                  <a:srgbClr val="0070C0"/>
                </a:solidFill>
              </a:rPr>
              <a:t>ineffettivi</a:t>
            </a:r>
            <a:r>
              <a:rPr lang="it-IT" sz="2200" b="0" i="1" dirty="0">
                <a:solidFill>
                  <a:srgbClr val="0070C0"/>
                </a:solidFill>
              </a:rPr>
              <a:t> e/o disavanzi attuali, per quanto latenti;</a:t>
            </a:r>
          </a:p>
          <a:p>
            <a:pPr>
              <a:lnSpc>
                <a:spcPct val="100000"/>
              </a:lnSpc>
              <a:buClr>
                <a:srgbClr val="002060"/>
              </a:buClr>
              <a:buSzPct val="100000"/>
              <a:buFont typeface="Wingdings" pitchFamily="2" charset="2"/>
              <a:buChar char="Ø"/>
            </a:pPr>
            <a:r>
              <a:rPr lang="it-IT" sz="2200" b="0" i="1" dirty="0">
                <a:solidFill>
                  <a:srgbClr val="0070C0"/>
                </a:solidFill>
              </a:rPr>
              <a:t> dall’altro, si creerebbero le condizioni per favorire gli enti meno virtuosi, aggravando per contro la condizione di bilancio degli enti che, pur avendo una buona riscossione e una buona tempistica nei pagamenti, non hanno gravato la finanza pubblica facendo ricorso al sussidio di cassa del D.L. n. 35/2013, eppure sono costretti a sopportare pienamente il maggiore disavanzo da armonizzazione</a:t>
            </a:r>
            <a:r>
              <a:rPr lang="it-IT" sz="2400" b="0" i="1" dirty="0">
                <a:solidFill>
                  <a:srgbClr val="0070C0"/>
                </a:solidFill>
              </a:rPr>
              <a:t>.</a:t>
            </a:r>
          </a:p>
        </p:txBody>
      </p:sp>
      <p:sp>
        <p:nvSpPr>
          <p:cNvPr id="6" name="Esplosione 2 5"/>
          <p:cNvSpPr/>
          <p:nvPr/>
        </p:nvSpPr>
        <p:spPr>
          <a:xfrm>
            <a:off x="5554728" y="780509"/>
            <a:ext cx="3406140" cy="1681471"/>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dei Conti    CAMPANIA 1/2017/PRSP</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31</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15844" y="330209"/>
            <a:ext cx="7309055"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10824" y="1849276"/>
            <a:ext cx="8305800" cy="4723880"/>
          </a:xfrm>
        </p:spPr>
        <p:txBody>
          <a:bodyPr>
            <a:noAutofit/>
          </a:bodyPr>
          <a:lstStyle/>
          <a:p>
            <a:pPr>
              <a:lnSpc>
                <a:spcPct val="100000"/>
              </a:lnSpc>
              <a:buClr>
                <a:srgbClr val="002060"/>
              </a:buClr>
              <a:buSzPct val="100000"/>
            </a:pPr>
            <a:r>
              <a:rPr lang="it-IT" sz="2200" b="0" dirty="0">
                <a:solidFill>
                  <a:schemeClr val="tx1"/>
                </a:solidFill>
              </a:rPr>
              <a:t>Le sentenze  n.  181/2015,  269/2016  e 89/2017  della  Corte  costituzionale   che,   pronunziandosi   sulle anticipazioni di liquidità di cui al </a:t>
            </a:r>
            <a:r>
              <a:rPr lang="it-IT" sz="2200" b="0" dirty="0" err="1">
                <a:solidFill>
                  <a:schemeClr val="tx1"/>
                </a:solidFill>
              </a:rPr>
              <a:t>d.l.</a:t>
            </a:r>
            <a:r>
              <a:rPr lang="it-IT" sz="2200" b="0" dirty="0">
                <a:solidFill>
                  <a:schemeClr val="tx1"/>
                </a:solidFill>
              </a:rPr>
              <a:t>  8  aprile  2013,  n.  35, hanno affermato  che  </a:t>
            </a:r>
            <a:r>
              <a:rPr lang="it-IT" sz="2200" b="0" i="1" dirty="0">
                <a:solidFill>
                  <a:srgbClr val="0070C0"/>
                </a:solidFill>
              </a:rPr>
              <a:t>"L'anticipazione  non  deve [...] rappresentare   una risorsa aggiuntiva per la copertura di spese o disavanzi,  bensì  un istituto di natura finanziario-contabile avente lo scopo  di  fornire liquidità per onorare debiti pregressi, già  regolarmente  iscritti in bilancio ed impegnati o comunque vincolati"</a:t>
            </a:r>
            <a:r>
              <a:rPr lang="it-IT" sz="2200" b="0" dirty="0">
                <a:solidFill>
                  <a:schemeClr val="tx1"/>
                </a:solidFill>
              </a:rPr>
              <a:t> e, per evitare  questo effetto,   è  stato    previsto    </a:t>
            </a:r>
            <a:r>
              <a:rPr lang="it-IT" sz="2200" b="0" i="1" dirty="0">
                <a:solidFill>
                  <a:srgbClr val="0070C0"/>
                </a:solidFill>
              </a:rPr>
              <a:t>"l'obbligo    di    sterilizzare l'anticipazione,   affinché  la    stessa    da    strumento    di flessibilizzazione della cassa non diventi anomalo mezzo di copertura di nuove spese e di riduzione del disavanzo con  modalità  contrarie agli artt. 81 e 119, sesto comma, Cost."</a:t>
            </a:r>
            <a:r>
              <a:rPr lang="it-IT" sz="2200" b="0" dirty="0">
                <a:solidFill>
                  <a:schemeClr val="tx1"/>
                </a:solidFill>
              </a:rPr>
              <a:t> </a:t>
            </a:r>
            <a:endParaRPr lang="it-IT" sz="2400" b="0" dirty="0">
              <a:solidFill>
                <a:schemeClr val="tx1"/>
              </a:solidFill>
            </a:endParaRPr>
          </a:p>
        </p:txBody>
      </p:sp>
      <p:sp>
        <p:nvSpPr>
          <p:cNvPr id="6" name="Esplosione 2 5"/>
          <p:cNvSpPr/>
          <p:nvPr/>
        </p:nvSpPr>
        <p:spPr>
          <a:xfrm>
            <a:off x="5737860" y="637545"/>
            <a:ext cx="3406140" cy="1345325"/>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400" b="1" dirty="0"/>
              <a:t>Corte Costituzionale</a:t>
            </a:r>
          </a:p>
        </p:txBody>
      </p:sp>
      <p:sp>
        <p:nvSpPr>
          <p:cNvPr id="7" name="Segnaposto numero diapositiva 6"/>
          <p:cNvSpPr>
            <a:spLocks noGrp="1"/>
          </p:cNvSpPr>
          <p:nvPr>
            <p:ph type="sldNum" sz="quarter" idx="12"/>
          </p:nvPr>
        </p:nvSpPr>
        <p:spPr>
          <a:xfrm>
            <a:off x="3979331" y="6350526"/>
            <a:ext cx="1185333" cy="365125"/>
          </a:xfrm>
        </p:spPr>
        <p:txBody>
          <a:bodyPr/>
          <a:lstStyle/>
          <a:p>
            <a:fld id="{C121BA9E-CF39-5A4C-A796-CE277B4E7A22}" type="slidenum">
              <a:rPr lang="it-IT" smtClean="0"/>
              <a:pPr/>
              <a:t>32</a:t>
            </a:fld>
            <a:endParaRPr lang="it-IT"/>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4146684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15844" y="330209"/>
            <a:ext cx="7309055" cy="614672"/>
          </a:xfrm>
        </p:spPr>
        <p:txBody>
          <a:bodyPr>
            <a:noAutofit/>
          </a:bodyPr>
          <a:lstStyle/>
          <a:p>
            <a:r>
              <a:rPr lang="it-IT" sz="2400" dirty="0">
                <a:latin typeface="Arial Black" pitchFamily="34" charset="0"/>
              </a:rPr>
              <a:t>Il fondo crediti di dubbia esigibilità e il fondo anticipazioni d.l. 35/2013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10824" y="1849276"/>
            <a:ext cx="8305800" cy="4723880"/>
          </a:xfrm>
        </p:spPr>
        <p:txBody>
          <a:bodyPr>
            <a:noAutofit/>
          </a:bodyPr>
          <a:lstStyle/>
          <a:p>
            <a:pPr>
              <a:lnSpc>
                <a:spcPct val="100000"/>
              </a:lnSpc>
              <a:buClr>
                <a:srgbClr val="002060"/>
              </a:buClr>
              <a:buSzPct val="100000"/>
            </a:pPr>
            <a:endParaRPr lang="it-IT" sz="2200" b="0" dirty="0">
              <a:solidFill>
                <a:schemeClr val="tx1"/>
              </a:solidFill>
            </a:endParaRPr>
          </a:p>
          <a:p>
            <a:pPr>
              <a:lnSpc>
                <a:spcPct val="100000"/>
              </a:lnSpc>
              <a:buClr>
                <a:srgbClr val="002060"/>
              </a:buClr>
              <a:buSzPct val="100000"/>
            </a:pPr>
            <a:r>
              <a:rPr lang="it-IT" sz="2200" b="0" dirty="0">
                <a:solidFill>
                  <a:schemeClr val="tx1"/>
                </a:solidFill>
              </a:rPr>
              <a:t>Una riduzione del FAL,  originata  da  un  titolo  diverso  dall'avvenuto rimborso dell'anticipazione di liquidità, ne determina  un  utilizzo per finalità diverse dalla mera provvista di cassa, ed in  tal  modo amplia la capacità di spesa dell'ente,  violando  numerosi  principi costituzionali. </a:t>
            </a:r>
          </a:p>
          <a:p>
            <a:pPr algn="just">
              <a:lnSpc>
                <a:spcPct val="100000"/>
              </a:lnSpc>
              <a:buClr>
                <a:srgbClr val="002060"/>
              </a:buClr>
              <a:buSzPct val="100000"/>
            </a:pPr>
            <a:r>
              <a:rPr lang="it-IT" sz="2200" i="1" dirty="0">
                <a:solidFill>
                  <a:srgbClr val="0070C0"/>
                </a:solidFill>
              </a:rPr>
              <a:t>La Corte dei conti, Sezioni riunite in sede  giurisdizionale,  in speciale  composizione,  solleva   la   questione   di   legittimità costituzionale dell'art. 2, comma 6, del </a:t>
            </a:r>
            <a:r>
              <a:rPr lang="it-IT" sz="2200" i="1" dirty="0" err="1">
                <a:solidFill>
                  <a:srgbClr val="0070C0"/>
                </a:solidFill>
              </a:rPr>
              <a:t>d.l.</a:t>
            </a:r>
            <a:r>
              <a:rPr lang="it-IT" sz="2200" i="1" dirty="0">
                <a:solidFill>
                  <a:srgbClr val="0070C0"/>
                </a:solidFill>
              </a:rPr>
              <a:t> 19 giugno 2015, n.  78, convertito, con modificazioni, dalla l. 6 agosto 2015, n.  125,  come interpretato autenticamente dall'art.  1,  comma  814,  della  l.  27dicembre 2017, n. 205 in relazione agli  articoli  3,  81  97,  primo comma, 119, sesto comma, e 136 della Costituzione. </a:t>
            </a:r>
          </a:p>
        </p:txBody>
      </p:sp>
      <p:sp>
        <p:nvSpPr>
          <p:cNvPr id="6" name="Esplosione 2 5"/>
          <p:cNvSpPr/>
          <p:nvPr/>
        </p:nvSpPr>
        <p:spPr>
          <a:xfrm>
            <a:off x="728025" y="1089126"/>
            <a:ext cx="8415975" cy="1345391"/>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2000" b="1" dirty="0"/>
              <a:t>Dubbi di costituzionalità dell’art. 6, comma 2 del D.L. 78/2015</a:t>
            </a:r>
            <a:endParaRPr lang="it-IT" sz="1400" b="1" dirty="0"/>
          </a:p>
        </p:txBody>
      </p:sp>
      <p:sp>
        <p:nvSpPr>
          <p:cNvPr id="7" name="Segnaposto numero diapositiva 6"/>
          <p:cNvSpPr>
            <a:spLocks noGrp="1"/>
          </p:cNvSpPr>
          <p:nvPr>
            <p:ph type="sldNum" sz="quarter" idx="12"/>
          </p:nvPr>
        </p:nvSpPr>
        <p:spPr>
          <a:xfrm>
            <a:off x="3979331" y="6350526"/>
            <a:ext cx="1185333" cy="365125"/>
          </a:xfrm>
        </p:spPr>
        <p:txBody>
          <a:bodyPr/>
          <a:lstStyle/>
          <a:p>
            <a:fld id="{C121BA9E-CF39-5A4C-A796-CE277B4E7A22}" type="slidenum">
              <a:rPr lang="it-IT" smtClean="0"/>
              <a:pPr/>
              <a:t>33</a:t>
            </a:fld>
            <a:endParaRPr lang="it-IT" dirty="0"/>
          </a:p>
        </p:txBody>
      </p:sp>
      <p:sp>
        <p:nvSpPr>
          <p:cNvPr id="8" name="Segnaposto piè di pagina 7"/>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1624780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fontScale="90000"/>
          </a:bodyPr>
          <a:lstStyle/>
          <a:p>
            <a:r>
              <a:rPr lang="it-IT" sz="3200" b="1" dirty="0"/>
              <a:t>Il Fondo Pluriennale Vincolato:</a:t>
            </a:r>
            <a:br>
              <a:rPr lang="it-IT" sz="3200" b="1" dirty="0"/>
            </a:br>
            <a:r>
              <a:rPr lang="it-IT" sz="3200" b="1" dirty="0"/>
              <a:t>- definizione</a:t>
            </a:r>
            <a:br>
              <a:rPr lang="it-IT" sz="3200" b="1" dirty="0"/>
            </a:br>
            <a:r>
              <a:rPr lang="it-IT" sz="3200" b="1" dirty="0"/>
              <a:t>- costituzione</a:t>
            </a:r>
            <a:br>
              <a:rPr lang="it-IT" sz="3200" b="1" dirty="0"/>
            </a:br>
            <a:br>
              <a:rPr lang="it-IT" dirty="0"/>
            </a:br>
            <a:br>
              <a:rPr lang="it-IT" dirty="0"/>
            </a:br>
            <a:endParaRPr lang="it-IT" sz="2500" dirty="0">
              <a:latin typeface="Arial"/>
              <a:cs typeface="Arial"/>
            </a:endParaRPr>
          </a:p>
        </p:txBody>
      </p:sp>
    </p:spTree>
    <p:extLst>
      <p:ext uri="{BB962C8B-B14F-4D97-AF65-F5344CB8AC3E}">
        <p14:creationId xmlns:p14="http://schemas.microsoft.com/office/powerpoint/2010/main" val="943791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35676" y="330209"/>
            <a:ext cx="7489224" cy="736852"/>
          </a:xfrm>
        </p:spPr>
        <p:txBody>
          <a:bodyPr>
            <a:noAutofit/>
          </a:bodyPr>
          <a:lstStyle/>
          <a:p>
            <a:r>
              <a:rPr lang="it-IT" sz="2400" dirty="0"/>
              <a:t>Le entrate vincolate e il vincolo di destinazione</a:t>
            </a:r>
            <a:br>
              <a:rPr lang="it-IT" sz="2400" dirty="0"/>
            </a:br>
            <a:endParaRPr lang="it-IT" sz="2400" dirty="0"/>
          </a:p>
        </p:txBody>
      </p:sp>
      <p:sp>
        <p:nvSpPr>
          <p:cNvPr id="19" name="Segnaposto contenuto 6"/>
          <p:cNvSpPr>
            <a:spLocks noGrp="1"/>
          </p:cNvSpPr>
          <p:nvPr>
            <p:ph idx="1"/>
          </p:nvPr>
        </p:nvSpPr>
        <p:spPr>
          <a:xfrm>
            <a:off x="629165" y="1235676"/>
            <a:ext cx="8305800" cy="4723880"/>
          </a:xfrm>
        </p:spPr>
        <p:txBody>
          <a:bodyPr>
            <a:noAutofit/>
          </a:bodyPr>
          <a:lstStyle/>
          <a:p>
            <a:pPr>
              <a:lnSpc>
                <a:spcPct val="100000"/>
              </a:lnSpc>
            </a:pPr>
            <a:r>
              <a:rPr lang="it-IT" sz="2200" b="0" dirty="0">
                <a:latin typeface="Arial" pitchFamily="34" charset="0"/>
                <a:cs typeface="Arial" pitchFamily="34" charset="0"/>
              </a:rPr>
              <a:t>Principi generali o postulati (allegato 1 del </a:t>
            </a:r>
            <a:r>
              <a:rPr lang="it-IT" sz="2200" b="0" dirty="0" err="1">
                <a:latin typeface="Arial" pitchFamily="34" charset="0"/>
                <a:cs typeface="Arial" pitchFamily="34" charset="0"/>
              </a:rPr>
              <a:t>D.Lgs.</a:t>
            </a:r>
            <a:r>
              <a:rPr lang="it-IT" sz="2200" b="0" dirty="0">
                <a:latin typeface="Arial" pitchFamily="34" charset="0"/>
                <a:cs typeface="Arial" pitchFamily="34" charset="0"/>
              </a:rPr>
              <a:t> 118/2011)</a:t>
            </a:r>
          </a:p>
          <a:p>
            <a:pPr>
              <a:lnSpc>
                <a:spcPct val="100000"/>
              </a:lnSpc>
            </a:pPr>
            <a:r>
              <a:rPr lang="it-IT" sz="2200" b="0" i="1" dirty="0">
                <a:solidFill>
                  <a:srgbClr val="0070C0"/>
                </a:solidFill>
              </a:rPr>
              <a:t>2. Principio dell’unità</a:t>
            </a:r>
          </a:p>
          <a:p>
            <a:pPr>
              <a:lnSpc>
                <a:spcPct val="100000"/>
              </a:lnSpc>
            </a:pPr>
            <a:r>
              <a:rPr lang="it-IT" sz="2200" b="0" i="1" dirty="0">
                <a:solidFill>
                  <a:srgbClr val="0070C0"/>
                </a:solidFill>
              </a:rPr>
              <a:t>La singola amministrazione pubblica è una entità giuridica unica e unitaria, pertanto, deve essere unico e unitario sia il suo bilancio di previsione, sia il suo rendiconto e bilancio d’esercizio.</a:t>
            </a:r>
          </a:p>
          <a:p>
            <a:pPr>
              <a:lnSpc>
                <a:spcPct val="100000"/>
              </a:lnSpc>
            </a:pPr>
            <a:r>
              <a:rPr lang="it-IT" sz="2200" b="0" i="1" dirty="0">
                <a:solidFill>
                  <a:srgbClr val="0070C0"/>
                </a:solidFill>
              </a:rPr>
              <a:t>E’ il complesso unitario delle entrate che finanzia l’amministrazione pubblica  e quindi sostiene così la totalità delle sue spese durante la gestione. Le entrate in conto capitale sono destinate esclusivamente al finanziamento di spese di investimento.</a:t>
            </a:r>
          </a:p>
          <a:p>
            <a:pPr>
              <a:lnSpc>
                <a:spcPct val="100000"/>
              </a:lnSpc>
            </a:pPr>
            <a:r>
              <a:rPr lang="it-IT" sz="2200" b="0" i="1" dirty="0">
                <a:solidFill>
                  <a:srgbClr val="0070C0"/>
                </a:solidFill>
              </a:rPr>
              <a:t>I  documenti contabili non possono essere articolati in maniera tale da destinare alcune fonti di entrata a copertura solo di determinate e specifiche spese, salvo diversa disposizione normativa di disciplina delle entrate vincolate.</a:t>
            </a:r>
          </a:p>
        </p:txBody>
      </p:sp>
    </p:spTree>
    <p:extLst>
      <p:ext uri="{BB962C8B-B14F-4D97-AF65-F5344CB8AC3E}">
        <p14:creationId xmlns:p14="http://schemas.microsoft.com/office/powerpoint/2010/main" val="3525411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22172" y="330208"/>
            <a:ext cx="7402727" cy="877155"/>
          </a:xfrm>
        </p:spPr>
        <p:txBody>
          <a:bodyPr>
            <a:noAutofit/>
          </a:bodyPr>
          <a:lstStyle/>
          <a:p>
            <a:r>
              <a:rPr lang="it-IT" sz="2400" dirty="0"/>
              <a:t>Le entrate vincolate e il vincolo di destinazione</a:t>
            </a:r>
            <a:br>
              <a:rPr lang="it-IT" sz="2400" dirty="0"/>
            </a:br>
            <a:endParaRPr lang="it-IT" sz="2400" dirty="0"/>
          </a:p>
        </p:txBody>
      </p:sp>
      <p:sp>
        <p:nvSpPr>
          <p:cNvPr id="19" name="Segnaposto contenuto 6"/>
          <p:cNvSpPr>
            <a:spLocks noGrp="1"/>
          </p:cNvSpPr>
          <p:nvPr>
            <p:ph idx="1"/>
          </p:nvPr>
        </p:nvSpPr>
        <p:spPr>
          <a:xfrm>
            <a:off x="579741" y="1376393"/>
            <a:ext cx="8305800" cy="4723880"/>
          </a:xfrm>
        </p:spPr>
        <p:txBody>
          <a:bodyPr>
            <a:noAutofit/>
          </a:bodyPr>
          <a:lstStyle/>
          <a:p>
            <a:pPr>
              <a:lnSpc>
                <a:spcPct val="100000"/>
              </a:lnSpc>
            </a:pPr>
            <a:r>
              <a:rPr lang="it-IT" sz="2200" b="0" dirty="0">
                <a:latin typeface="Arial" pitchFamily="34" charset="0"/>
                <a:cs typeface="Arial" pitchFamily="34" charset="0"/>
              </a:rPr>
              <a:t>Art. 180 comma 3 </a:t>
            </a:r>
            <a:r>
              <a:rPr lang="it-IT" sz="2200" b="0" dirty="0" err="1">
                <a:latin typeface="Arial" pitchFamily="34" charset="0"/>
                <a:cs typeface="Arial" pitchFamily="34" charset="0"/>
              </a:rPr>
              <a:t>D.Lgs.</a:t>
            </a:r>
            <a:r>
              <a:rPr lang="it-IT" sz="2200" b="0" dirty="0">
                <a:latin typeface="Arial" pitchFamily="34" charset="0"/>
                <a:cs typeface="Arial" pitchFamily="34" charset="0"/>
              </a:rPr>
              <a:t> 267/2000</a:t>
            </a:r>
          </a:p>
          <a:p>
            <a:pPr>
              <a:lnSpc>
                <a:spcPct val="100000"/>
              </a:lnSpc>
            </a:pPr>
            <a:endParaRPr lang="it-IT" sz="2000" b="0" dirty="0"/>
          </a:p>
          <a:p>
            <a:pPr>
              <a:lnSpc>
                <a:spcPct val="100000"/>
              </a:lnSpc>
            </a:pPr>
            <a:r>
              <a:rPr lang="it-IT" sz="2200" b="0" dirty="0"/>
              <a:t>Codifica gli elementi descrittivi degli ordinativi di incasso, alla lettera d), puntualizzando : </a:t>
            </a:r>
            <a:r>
              <a:rPr lang="it-IT" sz="2200" b="0" i="1" dirty="0">
                <a:solidFill>
                  <a:srgbClr val="0070C0"/>
                </a:solidFill>
              </a:rPr>
              <a:t>“gli eventuali vincoli di destinazione delle entrate derivanti da legge, da trasferimenti e da prestiti”.</a:t>
            </a:r>
          </a:p>
          <a:p>
            <a:pPr>
              <a:lnSpc>
                <a:spcPct val="100000"/>
              </a:lnSpc>
            </a:pPr>
            <a:endParaRPr lang="it-IT" sz="2200" b="0" i="1" dirty="0">
              <a:solidFill>
                <a:srgbClr val="0070C0"/>
              </a:solidFill>
            </a:endParaRPr>
          </a:p>
          <a:p>
            <a:pPr>
              <a:lnSpc>
                <a:spcPct val="100000"/>
              </a:lnSpc>
            </a:pPr>
            <a:r>
              <a:rPr lang="it-IT" sz="2200" b="0" dirty="0">
                <a:latin typeface="Arial" pitchFamily="34" charset="0"/>
                <a:cs typeface="Arial" pitchFamily="34" charset="0"/>
              </a:rPr>
              <a:t>Art. 185 comma 2 </a:t>
            </a:r>
            <a:r>
              <a:rPr lang="it-IT" sz="2200" b="0" dirty="0" err="1">
                <a:latin typeface="Arial" pitchFamily="34" charset="0"/>
                <a:cs typeface="Arial" pitchFamily="34" charset="0"/>
              </a:rPr>
              <a:t>D.Lgs.</a:t>
            </a:r>
            <a:r>
              <a:rPr lang="it-IT" sz="2200" b="0" dirty="0">
                <a:latin typeface="Arial" pitchFamily="34" charset="0"/>
                <a:cs typeface="Arial" pitchFamily="34" charset="0"/>
              </a:rPr>
              <a:t> 267/2000</a:t>
            </a:r>
          </a:p>
          <a:p>
            <a:pPr>
              <a:lnSpc>
                <a:spcPct val="100000"/>
              </a:lnSpc>
            </a:pPr>
            <a:r>
              <a:rPr lang="it-IT" sz="2200" b="0" dirty="0"/>
              <a:t>Per quanto riguarda i mandati di pagamento, si precisa che tra gli elementi che lo sostanziano devono essere indicati </a:t>
            </a:r>
            <a:r>
              <a:rPr lang="it-IT" sz="2200" b="0" i="1" dirty="0">
                <a:solidFill>
                  <a:srgbClr val="0070C0"/>
                </a:solidFill>
              </a:rPr>
              <a:t>“il rispetto degli eventuali vincoli di destinazione stabiliti per legge o relativi a</a:t>
            </a:r>
          </a:p>
          <a:p>
            <a:pPr>
              <a:lnSpc>
                <a:spcPct val="100000"/>
              </a:lnSpc>
            </a:pPr>
            <a:r>
              <a:rPr lang="it-IT" sz="2200" b="0" i="1" dirty="0">
                <a:solidFill>
                  <a:srgbClr val="0070C0"/>
                </a:solidFill>
              </a:rPr>
              <a:t>trasferimenti o ai prestiti”.</a:t>
            </a:r>
          </a:p>
          <a:p>
            <a:pPr>
              <a:lnSpc>
                <a:spcPct val="100000"/>
              </a:lnSpc>
            </a:pPr>
            <a:endParaRPr lang="it-IT" sz="2200" b="0" i="1" dirty="0">
              <a:solidFill>
                <a:srgbClr val="0070C0"/>
              </a:solidFill>
            </a:endParaRPr>
          </a:p>
        </p:txBody>
      </p:sp>
    </p:spTree>
    <p:extLst>
      <p:ext uri="{BB962C8B-B14F-4D97-AF65-F5344CB8AC3E}">
        <p14:creationId xmlns:p14="http://schemas.microsoft.com/office/powerpoint/2010/main" val="3525411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59242" y="330208"/>
            <a:ext cx="7365657" cy="877155"/>
          </a:xfrm>
        </p:spPr>
        <p:txBody>
          <a:bodyPr>
            <a:noAutofit/>
          </a:bodyPr>
          <a:lstStyle/>
          <a:p>
            <a:r>
              <a:rPr lang="it-IT" sz="2400" dirty="0"/>
              <a:t>Le entrate vincolate e il vincolo di destinazione</a:t>
            </a:r>
            <a:br>
              <a:rPr lang="it-IT" sz="2400" dirty="0"/>
            </a:br>
            <a:endParaRPr lang="it-IT" sz="2400" dirty="0"/>
          </a:p>
        </p:txBody>
      </p:sp>
      <p:sp>
        <p:nvSpPr>
          <p:cNvPr id="19" name="Segnaposto contenuto 6"/>
          <p:cNvSpPr>
            <a:spLocks noGrp="1"/>
          </p:cNvSpPr>
          <p:nvPr>
            <p:ph idx="1"/>
          </p:nvPr>
        </p:nvSpPr>
        <p:spPr>
          <a:xfrm>
            <a:off x="616808" y="1265180"/>
            <a:ext cx="8305800" cy="4723880"/>
          </a:xfrm>
        </p:spPr>
        <p:txBody>
          <a:bodyPr>
            <a:noAutofit/>
          </a:bodyPr>
          <a:lstStyle/>
          <a:p>
            <a:pPr>
              <a:lnSpc>
                <a:spcPct val="100000"/>
              </a:lnSpc>
            </a:pPr>
            <a:r>
              <a:rPr lang="it-IT" sz="2200" dirty="0">
                <a:solidFill>
                  <a:srgbClr val="0070C0"/>
                </a:solidFill>
                <a:latin typeface="Arial" pitchFamily="34" charset="0"/>
                <a:cs typeface="Arial" pitchFamily="34" charset="0"/>
              </a:rPr>
              <a:t>VINCOLI </a:t>
            </a:r>
            <a:r>
              <a:rPr lang="it-IT" sz="2200" dirty="0" err="1">
                <a:solidFill>
                  <a:srgbClr val="0070C0"/>
                </a:solidFill>
                <a:latin typeface="Arial" pitchFamily="34" charset="0"/>
                <a:cs typeface="Arial" pitchFamily="34" charset="0"/>
              </a:rPr>
              <a:t>DI</a:t>
            </a:r>
            <a:r>
              <a:rPr lang="it-IT" sz="2200" dirty="0">
                <a:solidFill>
                  <a:srgbClr val="0070C0"/>
                </a:solidFill>
                <a:latin typeface="Arial" pitchFamily="34" charset="0"/>
                <a:cs typeface="Arial" pitchFamily="34" charset="0"/>
              </a:rPr>
              <a:t> CASSA:</a:t>
            </a:r>
          </a:p>
          <a:p>
            <a:pPr>
              <a:lnSpc>
                <a:spcPct val="100000"/>
              </a:lnSpc>
            </a:pPr>
            <a:endParaRPr lang="it-IT" sz="2000" b="0" dirty="0"/>
          </a:p>
          <a:p>
            <a:pPr>
              <a:lnSpc>
                <a:spcPct val="100000"/>
              </a:lnSpc>
            </a:pPr>
            <a:r>
              <a:rPr lang="it-IT" sz="2400" b="0" dirty="0"/>
              <a:t>La cassa vincolata è alimentata dalle entrate che abbiano un vincolo specifico ad una determinata spesa stabilito:</a:t>
            </a:r>
          </a:p>
          <a:p>
            <a:pPr>
              <a:lnSpc>
                <a:spcPct val="100000"/>
              </a:lnSpc>
              <a:buFont typeface="Wingdings" pitchFamily="2" charset="2"/>
              <a:buChar char="Ø"/>
            </a:pPr>
            <a:r>
              <a:rPr lang="it-IT" sz="2400" b="0" dirty="0"/>
              <a:t> per legge, </a:t>
            </a:r>
          </a:p>
          <a:p>
            <a:pPr>
              <a:lnSpc>
                <a:spcPct val="100000"/>
              </a:lnSpc>
              <a:buFont typeface="Wingdings" pitchFamily="2" charset="2"/>
              <a:buChar char="Ø"/>
            </a:pPr>
            <a:r>
              <a:rPr lang="it-IT" sz="2400" b="0" dirty="0"/>
              <a:t>per trasferimenti </a:t>
            </a:r>
          </a:p>
          <a:p>
            <a:pPr>
              <a:lnSpc>
                <a:spcPct val="100000"/>
              </a:lnSpc>
              <a:buFont typeface="Wingdings" pitchFamily="2" charset="2"/>
              <a:buChar char="Ø"/>
            </a:pPr>
            <a:r>
              <a:rPr lang="it-IT" sz="2400" b="0" dirty="0"/>
              <a:t>o per prestiti (indebitamento)</a:t>
            </a:r>
          </a:p>
          <a:p>
            <a:pPr>
              <a:lnSpc>
                <a:spcPct val="100000"/>
              </a:lnSpc>
            </a:pPr>
            <a:r>
              <a:rPr lang="it-IT" sz="2400" b="0" dirty="0"/>
              <a:t> e solo in tali limiti si può formare il vincolo, proprio in osservanza del principio generale dell’unità di bilancio che rimane prevalente in tutta le fasi di programmazione, gestione e rendicontazione del settore pubblico.</a:t>
            </a:r>
            <a:endParaRPr lang="it-IT" sz="2400" b="0" i="1" dirty="0">
              <a:solidFill>
                <a:srgbClr val="0070C0"/>
              </a:solidFill>
            </a:endParaRPr>
          </a:p>
        </p:txBody>
      </p:sp>
    </p:spTree>
    <p:extLst>
      <p:ext uri="{BB962C8B-B14F-4D97-AF65-F5344CB8AC3E}">
        <p14:creationId xmlns:p14="http://schemas.microsoft.com/office/powerpoint/2010/main" val="35254112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85102" y="330208"/>
            <a:ext cx="7439797" cy="877155"/>
          </a:xfrm>
        </p:spPr>
        <p:txBody>
          <a:bodyPr>
            <a:noAutofit/>
          </a:bodyPr>
          <a:lstStyle/>
          <a:p>
            <a:r>
              <a:rPr lang="it-IT" sz="2400" dirty="0"/>
              <a:t>Le entrate vincolate e il vincolo di destinazione</a:t>
            </a:r>
            <a:br>
              <a:rPr lang="it-IT" sz="2400" dirty="0"/>
            </a:br>
            <a:endParaRPr lang="it-IT" sz="2400" dirty="0"/>
          </a:p>
        </p:txBody>
      </p:sp>
      <p:sp>
        <p:nvSpPr>
          <p:cNvPr id="19" name="Segnaposto contenuto 6"/>
          <p:cNvSpPr>
            <a:spLocks noGrp="1"/>
          </p:cNvSpPr>
          <p:nvPr>
            <p:ph idx="1"/>
          </p:nvPr>
        </p:nvSpPr>
        <p:spPr>
          <a:xfrm>
            <a:off x="592095" y="1421027"/>
            <a:ext cx="8305800" cy="4723880"/>
          </a:xfrm>
        </p:spPr>
        <p:txBody>
          <a:bodyPr>
            <a:noAutofit/>
          </a:bodyPr>
          <a:lstStyle/>
          <a:p>
            <a:pPr>
              <a:lnSpc>
                <a:spcPct val="100000"/>
              </a:lnSpc>
            </a:pPr>
            <a:r>
              <a:rPr lang="it-IT" sz="2200" dirty="0">
                <a:solidFill>
                  <a:srgbClr val="0070C0"/>
                </a:solidFill>
                <a:latin typeface="Arial" pitchFamily="34" charset="0"/>
                <a:cs typeface="Arial" pitchFamily="34" charset="0"/>
              </a:rPr>
              <a:t>VINCOLI </a:t>
            </a:r>
            <a:r>
              <a:rPr lang="it-IT" sz="2200" dirty="0" err="1">
                <a:solidFill>
                  <a:srgbClr val="0070C0"/>
                </a:solidFill>
                <a:latin typeface="Arial" pitchFamily="34" charset="0"/>
                <a:cs typeface="Arial" pitchFamily="34" charset="0"/>
              </a:rPr>
              <a:t>DI</a:t>
            </a:r>
            <a:r>
              <a:rPr lang="it-IT" sz="2200" dirty="0">
                <a:solidFill>
                  <a:srgbClr val="0070C0"/>
                </a:solidFill>
                <a:latin typeface="Arial" pitchFamily="34" charset="0"/>
                <a:cs typeface="Arial" pitchFamily="34" charset="0"/>
              </a:rPr>
              <a:t> CASSA:</a:t>
            </a:r>
          </a:p>
          <a:p>
            <a:pPr>
              <a:lnSpc>
                <a:spcPct val="100000"/>
              </a:lnSpc>
            </a:pPr>
            <a:endParaRPr lang="it-IT" sz="2000" b="0" dirty="0"/>
          </a:p>
          <a:p>
            <a:pPr>
              <a:lnSpc>
                <a:spcPct val="150000"/>
              </a:lnSpc>
            </a:pPr>
            <a:r>
              <a:rPr lang="it-IT" sz="2400" b="0" dirty="0"/>
              <a:t>Il regime vincolistico della gestione di cassa è caratterizzato dall’eccezionalità delle ipotesi, che devono essere circoscritte a quelle indicate ai richiamati artt. 180, comma 3, lett. d) e dall’art. 185, comma 2, lett. i).</a:t>
            </a:r>
          </a:p>
        </p:txBody>
      </p:sp>
    </p:spTree>
    <p:extLst>
      <p:ext uri="{BB962C8B-B14F-4D97-AF65-F5344CB8AC3E}">
        <p14:creationId xmlns:p14="http://schemas.microsoft.com/office/powerpoint/2010/main" val="3525411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46886" y="330208"/>
            <a:ext cx="7378014" cy="877155"/>
          </a:xfrm>
        </p:spPr>
        <p:txBody>
          <a:bodyPr>
            <a:noAutofit/>
          </a:bodyPr>
          <a:lstStyle/>
          <a:p>
            <a:r>
              <a:rPr lang="it-IT" sz="2400" dirty="0"/>
              <a:t>Le entrate vincolate e il vincolo di destinazione</a:t>
            </a:r>
            <a:br>
              <a:rPr lang="it-IT" sz="2400" dirty="0"/>
            </a:br>
            <a:endParaRPr lang="it-IT" sz="2400" dirty="0"/>
          </a:p>
        </p:txBody>
      </p:sp>
      <p:sp>
        <p:nvSpPr>
          <p:cNvPr id="19" name="Segnaposto contenuto 6"/>
          <p:cNvSpPr>
            <a:spLocks noGrp="1"/>
          </p:cNvSpPr>
          <p:nvPr>
            <p:ph idx="1"/>
          </p:nvPr>
        </p:nvSpPr>
        <p:spPr>
          <a:xfrm>
            <a:off x="678180" y="1249940"/>
            <a:ext cx="8305800" cy="4723880"/>
          </a:xfrm>
        </p:spPr>
        <p:txBody>
          <a:bodyPr>
            <a:noAutofit/>
          </a:bodyPr>
          <a:lstStyle/>
          <a:p>
            <a:pPr>
              <a:lnSpc>
                <a:spcPct val="100000"/>
              </a:lnSpc>
            </a:pPr>
            <a:r>
              <a:rPr lang="it-IT" sz="2200" dirty="0">
                <a:solidFill>
                  <a:srgbClr val="0070C0"/>
                </a:solidFill>
                <a:latin typeface="Arial" pitchFamily="34" charset="0"/>
                <a:cs typeface="Arial" pitchFamily="34" charset="0"/>
              </a:rPr>
              <a:t>VINCOLI </a:t>
            </a:r>
            <a:r>
              <a:rPr lang="it-IT" sz="2200" dirty="0" err="1">
                <a:solidFill>
                  <a:srgbClr val="0070C0"/>
                </a:solidFill>
                <a:latin typeface="Arial" pitchFamily="34" charset="0"/>
                <a:cs typeface="Arial" pitchFamily="34" charset="0"/>
              </a:rPr>
              <a:t>DI</a:t>
            </a:r>
            <a:r>
              <a:rPr lang="it-IT" sz="2200" dirty="0">
                <a:solidFill>
                  <a:srgbClr val="0070C0"/>
                </a:solidFill>
                <a:latin typeface="Arial" pitchFamily="34" charset="0"/>
                <a:cs typeface="Arial" pitchFamily="34" charset="0"/>
              </a:rPr>
              <a:t> CASSA:</a:t>
            </a:r>
          </a:p>
          <a:p>
            <a:pPr>
              <a:lnSpc>
                <a:spcPct val="100000"/>
              </a:lnSpc>
            </a:pPr>
            <a:r>
              <a:rPr lang="it-IT" sz="2200" b="0" dirty="0"/>
              <a:t>Per altre entrate, per le quali è prevista </a:t>
            </a:r>
            <a:r>
              <a:rPr lang="it-IT" sz="2200" b="0" dirty="0">
                <a:solidFill>
                  <a:srgbClr val="0070C0"/>
                </a:solidFill>
              </a:rPr>
              <a:t>una generica destinazione,</a:t>
            </a:r>
            <a:r>
              <a:rPr lang="it-IT" sz="2200" b="0" dirty="0"/>
              <a:t> non operano gli anzidetti vincoli di cassa.</a:t>
            </a:r>
          </a:p>
          <a:p>
            <a:pPr>
              <a:lnSpc>
                <a:spcPct val="100000"/>
              </a:lnSpc>
            </a:pPr>
            <a:endParaRPr lang="it-IT" sz="2200" b="0" dirty="0"/>
          </a:p>
          <a:p>
            <a:pPr>
              <a:lnSpc>
                <a:spcPct val="100000"/>
              </a:lnSpc>
            </a:pPr>
            <a:endParaRPr lang="it-IT" sz="2200" dirty="0">
              <a:solidFill>
                <a:srgbClr val="0070C0"/>
              </a:solidFill>
              <a:latin typeface="Arial" pitchFamily="34" charset="0"/>
              <a:cs typeface="Arial" pitchFamily="34" charset="0"/>
            </a:endParaRPr>
          </a:p>
          <a:p>
            <a:pPr>
              <a:lnSpc>
                <a:spcPct val="100000"/>
              </a:lnSpc>
            </a:pPr>
            <a:r>
              <a:rPr lang="it-IT" sz="2200" dirty="0">
                <a:solidFill>
                  <a:srgbClr val="0070C0"/>
                </a:solidFill>
                <a:latin typeface="Arial" pitchFamily="34" charset="0"/>
                <a:cs typeface="Arial" pitchFamily="34" charset="0"/>
              </a:rPr>
              <a:t>VINCOLI </a:t>
            </a:r>
            <a:r>
              <a:rPr lang="it-IT" sz="2200" dirty="0" err="1">
                <a:solidFill>
                  <a:srgbClr val="0070C0"/>
                </a:solidFill>
                <a:latin typeface="Arial" pitchFamily="34" charset="0"/>
                <a:cs typeface="Arial" pitchFamily="34" charset="0"/>
              </a:rPr>
              <a:t>DI</a:t>
            </a:r>
            <a:r>
              <a:rPr lang="it-IT" sz="2200" dirty="0">
                <a:solidFill>
                  <a:srgbClr val="0070C0"/>
                </a:solidFill>
                <a:latin typeface="Arial" pitchFamily="34" charset="0"/>
                <a:cs typeface="Arial" pitchFamily="34" charset="0"/>
              </a:rPr>
              <a:t> COMPETENZA:</a:t>
            </a:r>
          </a:p>
          <a:p>
            <a:pPr>
              <a:lnSpc>
                <a:spcPct val="100000"/>
              </a:lnSpc>
            </a:pPr>
            <a:r>
              <a:rPr lang="it-IT" sz="2200" b="0" i="1" dirty="0"/>
              <a:t>Non v’è dubbio, peraltro, che le entrate di questo tipo non si debbano trattare sic </a:t>
            </a:r>
            <a:r>
              <a:rPr lang="it-IT" sz="2200" b="0" i="1" dirty="0" err="1"/>
              <a:t>et</a:t>
            </a:r>
            <a:r>
              <a:rPr lang="it-IT" sz="2200" b="0" i="1" dirty="0"/>
              <a:t> simpliciter come entrate libere. L’ente, pertanto, deve comunque tenerne adeguata evidenza contabile, ai fini della corretta ricostruzione delle poste che incidono sul risultato d’amministrazione</a:t>
            </a:r>
          </a:p>
          <a:p>
            <a:pPr>
              <a:lnSpc>
                <a:spcPct val="100000"/>
              </a:lnSpc>
            </a:pPr>
            <a:r>
              <a:rPr lang="it-IT" sz="2200" b="0" dirty="0"/>
              <a:t>(il riferimento è alle quote vincolate e destinate del risultato di amministrazione).</a:t>
            </a:r>
          </a:p>
        </p:txBody>
      </p:sp>
      <p:sp>
        <p:nvSpPr>
          <p:cNvPr id="4" name="Esplosione 1 3"/>
          <p:cNvSpPr/>
          <p:nvPr/>
        </p:nvSpPr>
        <p:spPr>
          <a:xfrm>
            <a:off x="4831080" y="2148840"/>
            <a:ext cx="3985260" cy="150876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latin typeface="Calibri" pitchFamily="34" charset="0"/>
              </a:rPr>
              <a:t> </a:t>
            </a:r>
            <a:r>
              <a:rPr lang="it-IT" sz="1600" b="1" dirty="0">
                <a:latin typeface="Calibri" pitchFamily="34" charset="0"/>
              </a:rPr>
              <a:t>Corte dei Conti Deliberazione n. 31/SEZAUT/2015/INPR</a:t>
            </a:r>
          </a:p>
        </p:txBody>
      </p:sp>
    </p:spTree>
    <p:extLst>
      <p:ext uri="{BB962C8B-B14F-4D97-AF65-F5344CB8AC3E}">
        <p14:creationId xmlns:p14="http://schemas.microsoft.com/office/powerpoint/2010/main" val="3525411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98604" y="280219"/>
            <a:ext cx="7284995" cy="634182"/>
          </a:xfrm>
        </p:spPr>
        <p:txBody>
          <a:bodyPr>
            <a:normAutofit/>
          </a:bodyPr>
          <a:lstStyle/>
          <a:p>
            <a:pPr algn="l"/>
            <a:r>
              <a:rPr lang="it-IT" sz="2700" dirty="0"/>
              <a:t>Il Fondo Crediti di Dubbia Esigibilità </a:t>
            </a:r>
          </a:p>
        </p:txBody>
      </p:sp>
      <p:sp>
        <p:nvSpPr>
          <p:cNvPr id="7" name="Segnaposto contenuto 6"/>
          <p:cNvSpPr>
            <a:spLocks noGrp="1"/>
          </p:cNvSpPr>
          <p:nvPr>
            <p:ph idx="1"/>
          </p:nvPr>
        </p:nvSpPr>
        <p:spPr>
          <a:xfrm>
            <a:off x="665897" y="998832"/>
            <a:ext cx="8280400" cy="5562600"/>
          </a:xfrm>
        </p:spPr>
        <p:txBody>
          <a:bodyPr>
            <a:noAutofit/>
          </a:bodyPr>
          <a:lstStyle/>
          <a:p>
            <a:pPr marL="0" indent="0">
              <a:lnSpc>
                <a:spcPct val="150000"/>
              </a:lnSpc>
              <a:buNone/>
            </a:pPr>
            <a:r>
              <a:rPr lang="it-IT" sz="2400" dirty="0"/>
              <a:t>A tal fine è stanziata nel </a:t>
            </a:r>
            <a:r>
              <a:rPr lang="it-IT" sz="2400" dirty="0">
                <a:solidFill>
                  <a:srgbClr val="FF0000"/>
                </a:solidFill>
              </a:rPr>
              <a:t>bilancio di previsione </a:t>
            </a:r>
            <a:r>
              <a:rPr lang="it-IT" sz="2400" dirty="0"/>
              <a:t>una apposita posta contabile, denominata “Accantonamento al fondo crediti di dubbia esigibilità” il cui ammontare è determinato in considerazione:</a:t>
            </a:r>
          </a:p>
          <a:p>
            <a:pPr marL="0" indent="0">
              <a:lnSpc>
                <a:spcPct val="150000"/>
              </a:lnSpc>
              <a:buClr>
                <a:schemeClr val="tx2">
                  <a:lumMod val="75000"/>
                </a:schemeClr>
              </a:buClr>
              <a:buFont typeface="Wingdings" pitchFamily="2" charset="2"/>
              <a:buChar char="Ø"/>
            </a:pPr>
            <a:r>
              <a:rPr lang="it-IT" sz="2400" dirty="0"/>
              <a:t> della dimensione degli stanziamenti relativi ai crediti che si prevede si formeranno nell’esercizio;</a:t>
            </a:r>
          </a:p>
          <a:p>
            <a:pPr marL="0" indent="0">
              <a:lnSpc>
                <a:spcPct val="150000"/>
              </a:lnSpc>
              <a:buClr>
                <a:schemeClr val="tx2">
                  <a:lumMod val="75000"/>
                </a:schemeClr>
              </a:buClr>
              <a:buFont typeface="Wingdings" pitchFamily="2" charset="2"/>
              <a:buChar char="Ø"/>
            </a:pPr>
            <a:r>
              <a:rPr lang="it-IT" sz="2400" dirty="0"/>
              <a:t>della loro natura;</a:t>
            </a:r>
          </a:p>
          <a:p>
            <a:pPr marL="0" indent="0">
              <a:lnSpc>
                <a:spcPct val="150000"/>
              </a:lnSpc>
              <a:buClr>
                <a:schemeClr val="tx2">
                  <a:lumMod val="75000"/>
                </a:schemeClr>
              </a:buClr>
              <a:buFont typeface="Wingdings" pitchFamily="2" charset="2"/>
              <a:buChar char="Ø"/>
            </a:pPr>
            <a:r>
              <a:rPr lang="it-IT" sz="2400" dirty="0"/>
              <a:t>dell’andamento del fenomeno negli ultimi cinque esercizi precedenti (la media del rapporto tra incassi e accertamenti per ciascuna tipologia di entrata).</a:t>
            </a:r>
          </a:p>
        </p:txBody>
      </p:sp>
      <p:sp>
        <p:nvSpPr>
          <p:cNvPr id="12" name="Segnaposto contenuto 4"/>
          <p:cNvSpPr txBox="1">
            <a:spLocks/>
          </p:cNvSpPr>
          <p:nvPr/>
        </p:nvSpPr>
        <p:spPr>
          <a:xfrm>
            <a:off x="419100" y="1143000"/>
            <a:ext cx="8267700" cy="5715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35676" y="330208"/>
            <a:ext cx="7489224" cy="934972"/>
          </a:xfrm>
        </p:spPr>
        <p:txBody>
          <a:bodyPr>
            <a:noAutofit/>
          </a:bodyPr>
          <a:lstStyle/>
          <a:p>
            <a:r>
              <a:rPr lang="it-IT" sz="2400" dirty="0"/>
              <a:t>L’esigibilità della spesa: aspetto fondamentale per la formazione del  fondo pluriennale vincolato</a:t>
            </a:r>
          </a:p>
        </p:txBody>
      </p:sp>
      <p:sp>
        <p:nvSpPr>
          <p:cNvPr id="19" name="Segnaposto contenuto 6"/>
          <p:cNvSpPr>
            <a:spLocks noGrp="1"/>
          </p:cNvSpPr>
          <p:nvPr>
            <p:ph idx="1"/>
          </p:nvPr>
        </p:nvSpPr>
        <p:spPr>
          <a:xfrm>
            <a:off x="604455" y="1265180"/>
            <a:ext cx="8305800" cy="4723880"/>
          </a:xfrm>
        </p:spPr>
        <p:txBody>
          <a:bodyPr>
            <a:noAutofit/>
          </a:bodyPr>
          <a:lstStyle/>
          <a:p>
            <a:pPr>
              <a:lnSpc>
                <a:spcPct val="100000"/>
              </a:lnSpc>
            </a:pPr>
            <a:endParaRPr lang="it-IT" sz="2000" b="0" dirty="0"/>
          </a:p>
          <a:p>
            <a:pPr>
              <a:lnSpc>
                <a:spcPct val="100000"/>
              </a:lnSpc>
            </a:pPr>
            <a:r>
              <a:rPr lang="it-IT" sz="2400" b="0" dirty="0"/>
              <a:t>L’imputazione delle entrate e delle spese nel bilancio avviene secondo scadenza. </a:t>
            </a:r>
          </a:p>
          <a:p>
            <a:pPr>
              <a:lnSpc>
                <a:spcPct val="100000"/>
              </a:lnSpc>
            </a:pPr>
            <a:endParaRPr lang="it-IT" sz="2400" b="0" dirty="0"/>
          </a:p>
          <a:p>
            <a:pPr>
              <a:lnSpc>
                <a:spcPct val="100000"/>
              </a:lnSpc>
            </a:pPr>
            <a:r>
              <a:rPr lang="it-IT" sz="2400" b="0" i="1" dirty="0">
                <a:solidFill>
                  <a:srgbClr val="0070C0"/>
                </a:solidFill>
              </a:rPr>
              <a:t>La scadenza dell’obbligazione è il momento in cui l’obbligazione diventa esigibile. La consolidata giurisprudenza della Corte di Cassazione definisce come esigibile un credito per il quale non vi siano ostacoli alla sua riscossione ed è consentito, quindi, pretendere l’adempimento. Non si dubita, quindi, della coincidenza tra esigibilità e possibilità di esercitare il diritto di credito.</a:t>
            </a:r>
          </a:p>
        </p:txBody>
      </p:sp>
    </p:spTree>
    <p:extLst>
      <p:ext uri="{BB962C8B-B14F-4D97-AF65-F5344CB8AC3E}">
        <p14:creationId xmlns:p14="http://schemas.microsoft.com/office/powerpoint/2010/main" val="35254112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04341" y="1901116"/>
            <a:ext cx="8108950" cy="4899454"/>
          </a:xfrm>
        </p:spPr>
        <p:txBody>
          <a:bodyPr>
            <a:noAutofit/>
          </a:bodyPr>
          <a:lstStyle/>
          <a:p>
            <a:pPr marL="0" indent="0" algn="just">
              <a:lnSpc>
                <a:spcPct val="100000"/>
              </a:lnSpc>
              <a:buNone/>
            </a:pPr>
            <a:r>
              <a:rPr lang="it-IT" sz="2200" b="1" dirty="0">
                <a:solidFill>
                  <a:srgbClr val="002060"/>
                </a:solidFill>
              </a:rPr>
              <a:t>Come mantenere il vincolo di destinazione delle entrate per quelle spese imputate sugli esercizi successivi e  finanziate da entrate a specifica destinazione?</a:t>
            </a:r>
          </a:p>
          <a:p>
            <a:pPr marL="0" indent="0" algn="just">
              <a:lnSpc>
                <a:spcPct val="100000"/>
              </a:lnSpc>
              <a:buNone/>
            </a:pPr>
            <a:endParaRPr lang="it-IT" sz="2200" b="1" dirty="0">
              <a:solidFill>
                <a:srgbClr val="002060"/>
              </a:solidFill>
            </a:endParaRPr>
          </a:p>
          <a:p>
            <a:pPr algn="just">
              <a:lnSpc>
                <a:spcPct val="100000"/>
              </a:lnSpc>
            </a:pPr>
            <a:endParaRPr lang="it-IT" sz="2200" dirty="0"/>
          </a:p>
          <a:p>
            <a:pPr algn="just">
              <a:lnSpc>
                <a:spcPct val="100000"/>
              </a:lnSpc>
            </a:pPr>
            <a:endParaRPr lang="it-IT" sz="2200" dirty="0"/>
          </a:p>
          <a:p>
            <a:pPr algn="just">
              <a:lnSpc>
                <a:spcPct val="100000"/>
              </a:lnSpc>
            </a:pPr>
            <a:endParaRPr lang="it-IT" sz="2200" dirty="0"/>
          </a:p>
          <a:p>
            <a:pPr algn="just">
              <a:lnSpc>
                <a:spcPct val="100000"/>
              </a:lnSpc>
            </a:pPr>
            <a:r>
              <a:rPr lang="it-IT" sz="2200" dirty="0"/>
              <a:t>L’imputazione secondo esigibilità ha bisogno di un istituto contabile che permetta di mantenere il vincolo di destinazione delle entrate che finanziano specifici progetti di spesa.</a:t>
            </a:r>
          </a:p>
          <a:p>
            <a:pPr algn="just">
              <a:lnSpc>
                <a:spcPct val="100000"/>
              </a:lnSpc>
            </a:pPr>
            <a:endParaRPr lang="it-IT" sz="2400" dirty="0"/>
          </a:p>
        </p:txBody>
      </p:sp>
      <p:sp>
        <p:nvSpPr>
          <p:cNvPr id="6" name="Titolo 5"/>
          <p:cNvSpPr>
            <a:spLocks noGrp="1"/>
          </p:cNvSpPr>
          <p:nvPr>
            <p:ph type="title"/>
          </p:nvPr>
        </p:nvSpPr>
        <p:spPr>
          <a:xfrm>
            <a:off x="1396314" y="280219"/>
            <a:ext cx="7500551" cy="862781"/>
          </a:xfrm>
        </p:spPr>
        <p:txBody>
          <a:bodyPr>
            <a:noAutofit/>
          </a:bodyPr>
          <a:lstStyle/>
          <a:p>
            <a:pPr algn="l">
              <a:lnSpc>
                <a:spcPts val="3100"/>
              </a:lnSpc>
            </a:pPr>
            <a:r>
              <a:rPr lang="it-IT" sz="2400" b="1" dirty="0">
                <a:latin typeface="Arial"/>
                <a:cs typeface="Arial"/>
              </a:rPr>
              <a:t>L’esigibilità della spesa: aspetto fondamentale per la formazione del  fondo pluriennale vincolato</a:t>
            </a:r>
          </a:p>
        </p:txBody>
      </p:sp>
      <p:sp>
        <p:nvSpPr>
          <p:cNvPr id="8" name="Freccia in giù 7"/>
          <p:cNvSpPr/>
          <p:nvPr/>
        </p:nvSpPr>
        <p:spPr>
          <a:xfrm>
            <a:off x="4026310" y="2985956"/>
            <a:ext cx="1165122" cy="15633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descr="DUBBIO-1.png"/>
          <p:cNvPicPr>
            <a:picLocks noChangeAspect="1"/>
          </p:cNvPicPr>
          <p:nvPr/>
        </p:nvPicPr>
        <p:blipFill>
          <a:blip r:embed="rId2"/>
          <a:stretch>
            <a:fillRect/>
          </a:stretch>
        </p:blipFill>
        <p:spPr>
          <a:xfrm>
            <a:off x="7554125" y="2924171"/>
            <a:ext cx="1500397" cy="1500397"/>
          </a:xfrm>
          <a:prstGeom prst="rect">
            <a:avLst/>
          </a:prstGeom>
        </p:spPr>
      </p:pic>
    </p:spTree>
    <p:extLst>
      <p:ext uri="{BB962C8B-B14F-4D97-AF65-F5344CB8AC3E}">
        <p14:creationId xmlns:p14="http://schemas.microsoft.com/office/powerpoint/2010/main" val="25838227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457201" y="1468621"/>
            <a:ext cx="8108950" cy="4899454"/>
          </a:xfrm>
        </p:spPr>
        <p:txBody>
          <a:bodyPr>
            <a:noAutofit/>
          </a:bodyPr>
          <a:lstStyle/>
          <a:p>
            <a:pPr algn="just">
              <a:lnSpc>
                <a:spcPct val="100000"/>
              </a:lnSpc>
            </a:pPr>
            <a:endParaRPr lang="it-IT" sz="2400" dirty="0"/>
          </a:p>
          <a:p>
            <a:pPr algn="just">
              <a:lnSpc>
                <a:spcPct val="100000"/>
              </a:lnSpc>
              <a:buNone/>
            </a:pPr>
            <a:endParaRPr lang="it-IT" sz="2400" dirty="0"/>
          </a:p>
        </p:txBody>
      </p:sp>
      <p:sp>
        <p:nvSpPr>
          <p:cNvPr id="6" name="Titolo 5"/>
          <p:cNvSpPr>
            <a:spLocks noGrp="1"/>
          </p:cNvSpPr>
          <p:nvPr>
            <p:ph type="title"/>
          </p:nvPr>
        </p:nvSpPr>
        <p:spPr>
          <a:xfrm>
            <a:off x="1309816" y="280219"/>
            <a:ext cx="7403971" cy="862781"/>
          </a:xfrm>
        </p:spPr>
        <p:txBody>
          <a:bodyPr>
            <a:noAutofit/>
          </a:bodyPr>
          <a:lstStyle/>
          <a:p>
            <a:pPr algn="l">
              <a:lnSpc>
                <a:spcPts val="3100"/>
              </a:lnSpc>
            </a:pPr>
            <a:r>
              <a:rPr lang="it-IT" sz="2400" b="1" dirty="0">
                <a:latin typeface="Arial"/>
                <a:cs typeface="Arial"/>
              </a:rPr>
              <a:t>L’esigibilità della spesa: aspetto fondamentale per la formazione del  fondo pluriennale vincolato</a:t>
            </a:r>
          </a:p>
        </p:txBody>
      </p:sp>
      <p:graphicFrame>
        <p:nvGraphicFramePr>
          <p:cNvPr id="5" name="Diagramma 4"/>
          <p:cNvGraphicFramePr/>
          <p:nvPr/>
        </p:nvGraphicFramePr>
        <p:xfrm>
          <a:off x="1034957" y="1754653"/>
          <a:ext cx="7166474" cy="43384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8227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72746" y="330208"/>
            <a:ext cx="7452154" cy="934972"/>
          </a:xfrm>
        </p:spPr>
        <p:txBody>
          <a:bodyPr>
            <a:noAutofit/>
          </a:bodyPr>
          <a:lstStyle/>
          <a:p>
            <a:r>
              <a:rPr lang="it-IT" sz="2400" dirty="0"/>
              <a:t>L’esigibilità della spesa: aspetto fondamentale per la formazione del  fondo pluriennale vincolato</a:t>
            </a:r>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endParaRPr lang="it-IT" sz="2000" b="0" dirty="0"/>
          </a:p>
          <a:p>
            <a:pPr>
              <a:lnSpc>
                <a:spcPct val="100000"/>
              </a:lnSpc>
            </a:pPr>
            <a:endParaRPr lang="it-IT" sz="2000" b="0" dirty="0"/>
          </a:p>
        </p:txBody>
      </p:sp>
      <p:graphicFrame>
        <p:nvGraphicFramePr>
          <p:cNvPr id="6" name="Diagramma 5"/>
          <p:cNvGraphicFramePr/>
          <p:nvPr/>
        </p:nvGraphicFramePr>
        <p:xfrm>
          <a:off x="944880" y="1656497"/>
          <a:ext cx="73761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54112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600200"/>
            <a:ext cx="7824745" cy="4899454"/>
          </a:xfrm>
        </p:spPr>
        <p:txBody>
          <a:bodyPr>
            <a:noAutofit/>
          </a:bodyPr>
          <a:lstStyle/>
          <a:p>
            <a:pPr algn="just">
              <a:lnSpc>
                <a:spcPct val="100000"/>
              </a:lnSpc>
            </a:pPr>
            <a:r>
              <a:rPr lang="it-IT" sz="2400" dirty="0"/>
              <a:t>Il fondo pluriennale vincolato è formato solo da:</a:t>
            </a:r>
          </a:p>
          <a:p>
            <a:pPr algn="just">
              <a:lnSpc>
                <a:spcPct val="100000"/>
              </a:lnSpc>
            </a:pPr>
            <a:endParaRPr lang="it-IT" sz="2400" dirty="0"/>
          </a:p>
          <a:p>
            <a:pPr algn="just">
              <a:lnSpc>
                <a:spcPct val="100000"/>
              </a:lnSpc>
              <a:buClr>
                <a:srgbClr val="002060"/>
              </a:buClr>
              <a:buFont typeface="Wingdings" pitchFamily="2" charset="2"/>
              <a:buChar char="Ä"/>
            </a:pPr>
            <a:r>
              <a:rPr lang="it-IT" sz="2400" dirty="0"/>
              <a:t> </a:t>
            </a:r>
            <a:r>
              <a:rPr lang="it-IT" sz="2400" dirty="0">
                <a:solidFill>
                  <a:srgbClr val="002060"/>
                </a:solidFill>
              </a:rPr>
              <a:t>entrate correnti vincolate;</a:t>
            </a:r>
          </a:p>
          <a:p>
            <a:pPr algn="just">
              <a:lnSpc>
                <a:spcPct val="100000"/>
              </a:lnSpc>
              <a:buClr>
                <a:srgbClr val="002060"/>
              </a:buClr>
              <a:buFont typeface="Wingdings" pitchFamily="2" charset="2"/>
              <a:buChar char="Ä"/>
            </a:pPr>
            <a:r>
              <a:rPr lang="it-IT" sz="2400" dirty="0">
                <a:solidFill>
                  <a:srgbClr val="002060"/>
                </a:solidFill>
              </a:rPr>
              <a:t> entrate vincolate destinate al finanziamento di  investimenti, </a:t>
            </a:r>
          </a:p>
          <a:p>
            <a:pPr algn="just">
              <a:lnSpc>
                <a:spcPct val="100000"/>
              </a:lnSpc>
              <a:buFont typeface="Wingdings" pitchFamily="2" charset="2"/>
              <a:buChar char="Ø"/>
            </a:pPr>
            <a:endParaRPr lang="it-IT" sz="2400" dirty="0"/>
          </a:p>
          <a:p>
            <a:pPr algn="just">
              <a:lnSpc>
                <a:spcPct val="100000"/>
              </a:lnSpc>
            </a:pPr>
            <a:r>
              <a:rPr lang="it-IT" sz="2400" dirty="0"/>
              <a:t>accertate e imputate agli esercizi precedenti a quelli di imputazione delle relative spese. </a:t>
            </a:r>
          </a:p>
          <a:p>
            <a:pPr algn="just">
              <a:lnSpc>
                <a:spcPct val="100000"/>
              </a:lnSpc>
            </a:pPr>
            <a:endParaRPr lang="it-IT" sz="2400" dirty="0">
              <a:solidFill>
                <a:srgbClr val="002060"/>
              </a:solidFill>
            </a:endParaRPr>
          </a:p>
          <a:p>
            <a:pPr algn="just">
              <a:lnSpc>
                <a:spcPct val="100000"/>
              </a:lnSpc>
            </a:pPr>
            <a:r>
              <a:rPr lang="it-IT" sz="2400" u="sng" dirty="0">
                <a:solidFill>
                  <a:srgbClr val="002060"/>
                </a:solidFill>
              </a:rPr>
              <a:t>Unica eccezione</a:t>
            </a:r>
            <a:r>
              <a:rPr lang="it-IT" sz="2400" dirty="0">
                <a:solidFill>
                  <a:srgbClr val="002060"/>
                </a:solidFill>
              </a:rPr>
              <a:t>: </a:t>
            </a:r>
            <a:r>
              <a:rPr lang="it-IT" sz="2400" dirty="0"/>
              <a:t>il fondo pluriennale vincolato che si forma in sede di riaccertamento ordinario</a:t>
            </a:r>
            <a:endParaRPr lang="it-IT" sz="2500" dirty="0"/>
          </a:p>
        </p:txBody>
      </p:sp>
      <p:sp>
        <p:nvSpPr>
          <p:cNvPr id="6" name="Titolo 5"/>
          <p:cNvSpPr>
            <a:spLocks noGrp="1"/>
          </p:cNvSpPr>
          <p:nvPr>
            <p:ph type="title"/>
          </p:nvPr>
        </p:nvSpPr>
        <p:spPr>
          <a:xfrm>
            <a:off x="1210962" y="591466"/>
            <a:ext cx="7710616" cy="877155"/>
          </a:xfrm>
        </p:spPr>
        <p:txBody>
          <a:bodyPr>
            <a:noAutofit/>
          </a:bodyPr>
          <a:lstStyle/>
          <a:p>
            <a:r>
              <a:rPr lang="it-IT" sz="2400" dirty="0"/>
              <a:t>L’esigibilità della spesa: aspetto fondamentale per la formazione del  fondo pluriennale vincolato</a:t>
            </a:r>
          </a:p>
        </p:txBody>
      </p:sp>
    </p:spTree>
    <p:extLst>
      <p:ext uri="{BB962C8B-B14F-4D97-AF65-F5344CB8AC3E}">
        <p14:creationId xmlns:p14="http://schemas.microsoft.com/office/powerpoint/2010/main" val="25838227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09816" y="330208"/>
            <a:ext cx="7415084" cy="934972"/>
          </a:xfrm>
        </p:spPr>
        <p:txBody>
          <a:bodyPr>
            <a:noAutofit/>
          </a:bodyPr>
          <a:lstStyle/>
          <a:p>
            <a:r>
              <a:rPr lang="it-IT" sz="2400" dirty="0"/>
              <a:t>L’esigibilità della spesa: aspetto fondamentale per la formazione del  fondo pluriennale vincolato</a:t>
            </a:r>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endParaRPr lang="it-IT" sz="2200" u="sng" dirty="0">
              <a:solidFill>
                <a:srgbClr val="0070C0"/>
              </a:solidFill>
            </a:endParaRPr>
          </a:p>
          <a:p>
            <a:pPr algn="ctr">
              <a:lnSpc>
                <a:spcPct val="100000"/>
              </a:lnSpc>
            </a:pPr>
            <a:r>
              <a:rPr lang="it-IT" sz="2200" u="sng" dirty="0">
                <a:solidFill>
                  <a:srgbClr val="0070C0"/>
                </a:solidFill>
              </a:rPr>
              <a:t>Entrate vincolate che possono dare origine al fondo pluriennale vincolato se le correlate spese sono imputate agli esercizi successivi:</a:t>
            </a:r>
          </a:p>
          <a:p>
            <a:pPr>
              <a:lnSpc>
                <a:spcPct val="100000"/>
              </a:lnSpc>
            </a:pPr>
            <a:endParaRPr lang="it-IT" sz="2200" b="0" dirty="0"/>
          </a:p>
          <a:p>
            <a:pPr>
              <a:lnSpc>
                <a:spcPct val="100000"/>
              </a:lnSpc>
            </a:pPr>
            <a:endParaRPr lang="it-IT" sz="2200" b="0" dirty="0"/>
          </a:p>
          <a:p>
            <a:pPr>
              <a:lnSpc>
                <a:spcPct val="100000"/>
              </a:lnSpc>
            </a:pPr>
            <a:endParaRPr lang="it-IT" sz="2200" b="0" dirty="0"/>
          </a:p>
          <a:p>
            <a:pPr algn="ctr">
              <a:lnSpc>
                <a:spcPct val="100000"/>
              </a:lnSpc>
            </a:pPr>
            <a:r>
              <a:rPr lang="it-IT" sz="2200" b="0" dirty="0"/>
              <a:t>Entrate da trasferimenti correnti</a:t>
            </a:r>
          </a:p>
          <a:p>
            <a:pPr algn="ctr">
              <a:lnSpc>
                <a:spcPct val="100000"/>
              </a:lnSpc>
            </a:pPr>
            <a:r>
              <a:rPr lang="it-IT" sz="2200" b="0" dirty="0"/>
              <a:t>Entrate da mutui tradizionali</a:t>
            </a:r>
          </a:p>
          <a:p>
            <a:pPr algn="ctr">
              <a:lnSpc>
                <a:spcPct val="100000"/>
              </a:lnSpc>
            </a:pPr>
            <a:r>
              <a:rPr lang="it-IT" sz="2200" b="0" dirty="0"/>
              <a:t>Entrate del titolo 4 e del titolo 5</a:t>
            </a:r>
          </a:p>
          <a:p>
            <a:pPr algn="ctr">
              <a:lnSpc>
                <a:spcPct val="100000"/>
              </a:lnSpc>
            </a:pPr>
            <a:r>
              <a:rPr lang="it-IT" sz="2200" b="0" dirty="0"/>
              <a:t>Entrate vincolate da legge </a:t>
            </a:r>
          </a:p>
          <a:p>
            <a:pPr>
              <a:lnSpc>
                <a:spcPct val="100000"/>
              </a:lnSpc>
            </a:pPr>
            <a:endParaRPr lang="it-IT" sz="2200" b="0" dirty="0"/>
          </a:p>
        </p:txBody>
      </p:sp>
      <p:sp>
        <p:nvSpPr>
          <p:cNvPr id="4" name="Freccia in giù 3"/>
          <p:cNvSpPr/>
          <p:nvPr/>
        </p:nvSpPr>
        <p:spPr>
          <a:xfrm>
            <a:off x="4313903" y="3008671"/>
            <a:ext cx="516194" cy="914400"/>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254112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48032" y="330208"/>
            <a:ext cx="7476868" cy="934972"/>
          </a:xfrm>
        </p:spPr>
        <p:txBody>
          <a:bodyPr>
            <a:noAutofit/>
          </a:bodyPr>
          <a:lstStyle/>
          <a:p>
            <a:r>
              <a:rPr lang="it-IT" sz="2400" dirty="0"/>
              <a:t>L’esigibilità della spesa: aspetto fondamentale per la formazione del  fondo pluriennale vincolato</a:t>
            </a:r>
          </a:p>
        </p:txBody>
      </p:sp>
      <p:sp>
        <p:nvSpPr>
          <p:cNvPr id="19" name="Segnaposto contenuto 6"/>
          <p:cNvSpPr>
            <a:spLocks noGrp="1"/>
          </p:cNvSpPr>
          <p:nvPr>
            <p:ph idx="1"/>
          </p:nvPr>
        </p:nvSpPr>
        <p:spPr>
          <a:xfrm>
            <a:off x="642550" y="1265180"/>
            <a:ext cx="8082349" cy="4723880"/>
          </a:xfrm>
        </p:spPr>
        <p:txBody>
          <a:bodyPr>
            <a:noAutofit/>
          </a:bodyPr>
          <a:lstStyle/>
          <a:p>
            <a:pPr>
              <a:lnSpc>
                <a:spcPct val="100000"/>
              </a:lnSpc>
            </a:pPr>
            <a:endParaRPr lang="it-IT" sz="2000" b="0" dirty="0"/>
          </a:p>
          <a:p>
            <a:pPr algn="ctr">
              <a:lnSpc>
                <a:spcPct val="100000"/>
              </a:lnSpc>
            </a:pPr>
            <a:r>
              <a:rPr lang="it-IT" sz="2200" u="sng" dirty="0">
                <a:solidFill>
                  <a:srgbClr val="0070C0"/>
                </a:solidFill>
              </a:rPr>
              <a:t>Spese vincolate che attribuiscono alle entrate che le finanziano natura vincolata e che originano il fondo pluriennale vincolato:</a:t>
            </a:r>
          </a:p>
          <a:p>
            <a:pPr algn="ctr">
              <a:lnSpc>
                <a:spcPct val="100000"/>
              </a:lnSpc>
            </a:pPr>
            <a:endParaRPr lang="it-IT" sz="2200" b="0" cap="small" dirty="0"/>
          </a:p>
          <a:p>
            <a:pPr algn="ctr">
              <a:lnSpc>
                <a:spcPct val="100000"/>
              </a:lnSpc>
            </a:pPr>
            <a:endParaRPr lang="it-IT" sz="2200" b="0" cap="small" dirty="0"/>
          </a:p>
          <a:p>
            <a:pPr algn="ctr">
              <a:lnSpc>
                <a:spcPct val="100000"/>
              </a:lnSpc>
            </a:pPr>
            <a:r>
              <a:rPr lang="it-IT" sz="2200" b="0" cap="small" dirty="0"/>
              <a:t>Spese relative al trattamento accessorio </a:t>
            </a:r>
          </a:p>
          <a:p>
            <a:pPr algn="ctr">
              <a:lnSpc>
                <a:spcPct val="100000"/>
              </a:lnSpc>
            </a:pPr>
            <a:r>
              <a:rPr lang="it-IT" sz="2200" b="0" i="1" dirty="0">
                <a:solidFill>
                  <a:srgbClr val="0070C0"/>
                </a:solidFill>
              </a:rPr>
              <a:t>“Considerato che il fondo per le politiche di sviluppo delle risorse umane e per la produttività presenta natura di spesa vincolata, le risorse destinate alla copertura di tale stanziamento acquistano la natura di entrate vincolate al finanziamento del fondo, con riferimento all’esercizio cui la costituzione del fondo si riferisce”</a:t>
            </a:r>
          </a:p>
        </p:txBody>
      </p:sp>
      <p:sp>
        <p:nvSpPr>
          <p:cNvPr id="4" name="Freccia in giù 3"/>
          <p:cNvSpPr/>
          <p:nvPr/>
        </p:nvSpPr>
        <p:spPr>
          <a:xfrm>
            <a:off x="4188542" y="2831690"/>
            <a:ext cx="294968" cy="619432"/>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254112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22172" y="330208"/>
            <a:ext cx="7402727" cy="934972"/>
          </a:xfrm>
        </p:spPr>
        <p:txBody>
          <a:bodyPr>
            <a:noAutofit/>
          </a:bodyPr>
          <a:lstStyle/>
          <a:p>
            <a:r>
              <a:rPr lang="it-IT" sz="2400" dirty="0"/>
              <a:t>L’istituto contabile del fondo pluriennale vincolato: definizione e formazione</a:t>
            </a:r>
          </a:p>
        </p:txBody>
      </p:sp>
      <p:sp>
        <p:nvSpPr>
          <p:cNvPr id="19" name="Segnaposto contenuto 6"/>
          <p:cNvSpPr>
            <a:spLocks noGrp="1"/>
          </p:cNvSpPr>
          <p:nvPr>
            <p:ph idx="1"/>
          </p:nvPr>
        </p:nvSpPr>
        <p:spPr>
          <a:xfrm>
            <a:off x="629169" y="1462892"/>
            <a:ext cx="8305800" cy="4723880"/>
          </a:xfrm>
        </p:spPr>
        <p:txBody>
          <a:bodyPr>
            <a:noAutofit/>
          </a:bodyPr>
          <a:lstStyle/>
          <a:p>
            <a:pPr>
              <a:lnSpc>
                <a:spcPct val="100000"/>
              </a:lnSpc>
            </a:pPr>
            <a:endParaRPr lang="it-IT" sz="2800" b="0" dirty="0"/>
          </a:p>
          <a:p>
            <a:pPr>
              <a:lnSpc>
                <a:spcPct val="100000"/>
              </a:lnSpc>
            </a:pPr>
            <a:endParaRPr lang="it-IT" sz="2800" b="0" dirty="0"/>
          </a:p>
          <a:p>
            <a:pPr>
              <a:lnSpc>
                <a:spcPct val="100000"/>
              </a:lnSpc>
            </a:pPr>
            <a:endParaRPr lang="it-IT" sz="2800" b="0" dirty="0"/>
          </a:p>
          <a:p>
            <a:pPr>
              <a:lnSpc>
                <a:spcPct val="100000"/>
              </a:lnSpc>
            </a:pPr>
            <a:endParaRPr lang="it-IT" sz="2800" b="0" dirty="0"/>
          </a:p>
          <a:p>
            <a:pPr>
              <a:lnSpc>
                <a:spcPct val="100000"/>
              </a:lnSpc>
            </a:pPr>
            <a:r>
              <a:rPr lang="it-IT" sz="2800" b="0" dirty="0"/>
              <a:t>Se il fondo pluriennale vincolato consente di finanziare con le entrate vincolate accertate nell’esercizio, impegni imputati sugli esercizi successivi, </a:t>
            </a:r>
            <a:r>
              <a:rPr lang="it-IT" sz="2800" b="0" dirty="0">
                <a:solidFill>
                  <a:srgbClr val="FF0000"/>
                </a:solidFill>
              </a:rPr>
              <a:t>il fondo pluriennale vincolato non si forma se non è sorta l’obbligazione giuridica perfezionata.</a:t>
            </a:r>
          </a:p>
        </p:txBody>
      </p:sp>
      <p:pic>
        <p:nvPicPr>
          <p:cNvPr id="4" name="Immagine 3" descr="images-7.jpeg"/>
          <p:cNvPicPr>
            <a:picLocks noChangeAspect="1"/>
          </p:cNvPicPr>
          <p:nvPr/>
        </p:nvPicPr>
        <p:blipFill>
          <a:blip r:embed="rId2"/>
          <a:stretch>
            <a:fillRect/>
          </a:stretch>
        </p:blipFill>
        <p:spPr>
          <a:xfrm>
            <a:off x="3314700" y="1560098"/>
            <a:ext cx="2514600" cy="18192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CasellaDiTesto 5"/>
          <p:cNvSpPr txBox="1"/>
          <p:nvPr/>
        </p:nvSpPr>
        <p:spPr>
          <a:xfrm>
            <a:off x="3028848" y="2291358"/>
            <a:ext cx="3238500" cy="369332"/>
          </a:xfrm>
          <a:prstGeom prst="rect">
            <a:avLst/>
          </a:prstGeom>
          <a:solidFill>
            <a:schemeClr val="bg1"/>
          </a:solidFill>
        </p:spPr>
        <p:txBody>
          <a:bodyPr wrap="square" rtlCol="0">
            <a:spAutoFit/>
          </a:bodyPr>
          <a:lstStyle/>
          <a:p>
            <a:r>
              <a:rPr lang="it-IT" b="1" dirty="0"/>
              <a:t>Fondo Pluriennale Vincolato</a:t>
            </a:r>
          </a:p>
        </p:txBody>
      </p:sp>
    </p:spTree>
    <p:extLst>
      <p:ext uri="{BB962C8B-B14F-4D97-AF65-F5344CB8AC3E}">
        <p14:creationId xmlns:p14="http://schemas.microsoft.com/office/powerpoint/2010/main" val="35254112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600200"/>
            <a:ext cx="7824745" cy="4899454"/>
          </a:xfrm>
        </p:spPr>
        <p:txBody>
          <a:bodyPr>
            <a:noAutofit/>
          </a:bodyPr>
          <a:lstStyle/>
          <a:p>
            <a:pPr algn="just">
              <a:lnSpc>
                <a:spcPct val="100000"/>
              </a:lnSpc>
            </a:pPr>
            <a:r>
              <a:rPr lang="it-IT" dirty="0"/>
              <a:t> </a:t>
            </a:r>
          </a:p>
        </p:txBody>
      </p:sp>
      <p:sp>
        <p:nvSpPr>
          <p:cNvPr id="6" name="Titolo 5"/>
          <p:cNvSpPr>
            <a:spLocks noGrp="1"/>
          </p:cNvSpPr>
          <p:nvPr>
            <p:ph type="title"/>
          </p:nvPr>
        </p:nvSpPr>
        <p:spPr/>
        <p:txBody>
          <a:bodyPr>
            <a:normAutofit fontScale="90000"/>
          </a:bodyPr>
          <a:lstStyle/>
          <a:p>
            <a:r>
              <a:rPr lang="it-IT" dirty="0"/>
              <a:t>Il fondo pluriennale vincolato: costituzione</a:t>
            </a:r>
          </a:p>
        </p:txBody>
      </p:sp>
      <p:graphicFrame>
        <p:nvGraphicFramePr>
          <p:cNvPr id="8" name="Diagramma 7"/>
          <p:cNvGraphicFramePr/>
          <p:nvPr/>
        </p:nvGraphicFramePr>
        <p:xfrm>
          <a:off x="741405" y="1520570"/>
          <a:ext cx="801953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38227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600199"/>
            <a:ext cx="7824745" cy="5084805"/>
          </a:xfrm>
        </p:spPr>
        <p:txBody>
          <a:bodyPr>
            <a:noAutofit/>
          </a:bodyPr>
          <a:lstStyle/>
          <a:p>
            <a:pPr algn="just">
              <a:lnSpc>
                <a:spcPct val="100000"/>
              </a:lnSpc>
            </a:pPr>
            <a:r>
              <a:rPr lang="it-IT" sz="2200" dirty="0"/>
              <a:t>L’impegno </a:t>
            </a:r>
            <a:r>
              <a:rPr lang="it-IT" sz="2200" dirty="0">
                <a:solidFill>
                  <a:srgbClr val="0070C0"/>
                </a:solidFill>
              </a:rPr>
              <a:t>si perfeziona </a:t>
            </a:r>
            <a:r>
              <a:rPr lang="it-IT" sz="2200" dirty="0"/>
              <a:t>mediante l’atto gestionale, che verifica ed attesta la presenza:</a:t>
            </a:r>
          </a:p>
          <a:p>
            <a:pPr marL="271463" lvl="2">
              <a:buClr>
                <a:srgbClr val="0070C0"/>
              </a:buClr>
              <a:buFont typeface="Wingdings 3" pitchFamily="18" charset="2"/>
              <a:buChar char="e"/>
            </a:pPr>
            <a:endParaRPr lang="it-IT" sz="2000" dirty="0"/>
          </a:p>
          <a:p>
            <a:pPr marL="271463" lvl="2">
              <a:buClr>
                <a:srgbClr val="0070C0"/>
              </a:buClr>
              <a:buFont typeface="Wingdings 3" pitchFamily="18" charset="2"/>
              <a:buChar char="e"/>
            </a:pPr>
            <a:r>
              <a:rPr lang="it-IT" sz="2000" dirty="0"/>
              <a:t>della ragione del debito;</a:t>
            </a:r>
          </a:p>
          <a:p>
            <a:pPr marL="271463" lvl="2">
              <a:buClr>
                <a:srgbClr val="0070C0"/>
              </a:buClr>
              <a:buFont typeface="Wingdings 3" pitchFamily="18" charset="2"/>
              <a:buChar char="e"/>
            </a:pPr>
            <a:r>
              <a:rPr lang="it-IT" sz="2000" dirty="0"/>
              <a:t>dell’indicazione della somma da pagare;</a:t>
            </a:r>
          </a:p>
          <a:p>
            <a:pPr marL="271463" lvl="2">
              <a:buClr>
                <a:srgbClr val="0070C0"/>
              </a:buClr>
              <a:buFont typeface="Wingdings 3" pitchFamily="18" charset="2"/>
              <a:buChar char="e"/>
            </a:pPr>
            <a:r>
              <a:rPr lang="it-IT" sz="2000" dirty="0"/>
              <a:t>del soggetto creditore;</a:t>
            </a:r>
          </a:p>
          <a:p>
            <a:pPr marL="271463" lvl="2">
              <a:buClr>
                <a:srgbClr val="0070C0"/>
              </a:buClr>
              <a:buFont typeface="Wingdings 3" pitchFamily="18" charset="2"/>
              <a:buChar char="e"/>
            </a:pPr>
            <a:r>
              <a:rPr lang="it-IT" sz="2000" dirty="0"/>
              <a:t>della scadenza dell’obbligazione;</a:t>
            </a:r>
          </a:p>
          <a:p>
            <a:pPr marL="271463" lvl="2">
              <a:buClr>
                <a:srgbClr val="0070C0"/>
              </a:buClr>
              <a:buFont typeface="Wingdings 3" pitchFamily="18" charset="2"/>
              <a:buChar char="e"/>
            </a:pPr>
            <a:r>
              <a:rPr lang="it-IT" sz="2000" dirty="0"/>
              <a:t>della specificazione del vincolo costituito sullo stanziamento di </a:t>
            </a:r>
            <a:br>
              <a:rPr lang="it-IT" sz="2000" dirty="0"/>
            </a:br>
            <a:r>
              <a:rPr lang="it-IT" sz="2000" dirty="0"/>
              <a:t>    bilancio</a:t>
            </a:r>
            <a:r>
              <a:rPr lang="it-IT" dirty="0"/>
              <a:t>.</a:t>
            </a:r>
          </a:p>
          <a:p>
            <a:pPr marL="0" lvl="2" algn="just">
              <a:lnSpc>
                <a:spcPct val="100000"/>
              </a:lnSpc>
              <a:buClr>
                <a:srgbClr val="0070C0"/>
              </a:buClr>
            </a:pPr>
            <a:r>
              <a:rPr lang="it-IT" sz="2200" dirty="0"/>
              <a:t>La registrazione dell’impegno che ne consegue, a valere sulla competenza avviene nel momento in cui l’impegno è giuridicamente perfezionato, con imputazione agli esercizi finanziari in cui le singole obbligazioni passive risultano esigibili</a:t>
            </a:r>
          </a:p>
        </p:txBody>
      </p:sp>
      <p:sp>
        <p:nvSpPr>
          <p:cNvPr id="6" name="Titolo 5"/>
          <p:cNvSpPr>
            <a:spLocks noGrp="1"/>
          </p:cNvSpPr>
          <p:nvPr>
            <p:ph type="title"/>
          </p:nvPr>
        </p:nvSpPr>
        <p:spPr/>
        <p:txBody>
          <a:bodyPr>
            <a:normAutofit fontScale="90000"/>
          </a:bodyPr>
          <a:lstStyle/>
          <a:p>
            <a:r>
              <a:rPr lang="it-IT" dirty="0"/>
              <a:t>Il fondo pluriennale vincolato: costituzione</a:t>
            </a:r>
          </a:p>
        </p:txBody>
      </p:sp>
      <p:sp>
        <p:nvSpPr>
          <p:cNvPr id="5" name="Esplosione 2 4"/>
          <p:cNvSpPr/>
          <p:nvPr/>
        </p:nvSpPr>
        <p:spPr>
          <a:xfrm rot="20792170">
            <a:off x="5822886" y="2335117"/>
            <a:ext cx="2860797" cy="1687867"/>
          </a:xfrm>
          <a:prstGeom prst="irregularSeal2">
            <a:avLst/>
          </a:prstGeom>
          <a:effectLst>
            <a:innerShdw blurRad="63500" dist="50800" dir="135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it-IT" sz="1400" b="1" dirty="0"/>
              <a:t>Obbligazione giuridica perfezionata</a:t>
            </a:r>
          </a:p>
        </p:txBody>
      </p:sp>
    </p:spTree>
    <p:extLst>
      <p:ext uri="{BB962C8B-B14F-4D97-AF65-F5344CB8AC3E}">
        <p14:creationId xmlns:p14="http://schemas.microsoft.com/office/powerpoint/2010/main" val="2583822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5676" y="556054"/>
            <a:ext cx="7247924" cy="739346"/>
          </a:xfrm>
        </p:spPr>
        <p:txBody>
          <a:bodyPr>
            <a:normAutofit/>
          </a:bodyPr>
          <a:lstStyle/>
          <a:p>
            <a:pPr algn="l"/>
            <a:r>
              <a:rPr lang="it-IT" sz="2700" dirty="0"/>
              <a:t>Il Fondo Crediti di Dubbia Esigibilità </a:t>
            </a:r>
          </a:p>
        </p:txBody>
      </p:sp>
      <p:sp>
        <p:nvSpPr>
          <p:cNvPr id="7" name="Segnaposto contenuto 6"/>
          <p:cNvSpPr>
            <a:spLocks noGrp="1"/>
          </p:cNvSpPr>
          <p:nvPr>
            <p:ph idx="1"/>
          </p:nvPr>
        </p:nvSpPr>
        <p:spPr>
          <a:xfrm>
            <a:off x="630198" y="1295400"/>
            <a:ext cx="8229600" cy="4830763"/>
          </a:xfrm>
        </p:spPr>
        <p:txBody>
          <a:bodyPr>
            <a:normAutofit/>
          </a:bodyPr>
          <a:lstStyle/>
          <a:p>
            <a:pPr marL="0" indent="0">
              <a:buNone/>
            </a:pPr>
            <a:endParaRPr lang="it-IT" sz="2800" dirty="0"/>
          </a:p>
          <a:p>
            <a:pPr marL="0" indent="0">
              <a:buNone/>
            </a:pPr>
            <a:endParaRPr lang="it-IT" sz="2800" dirty="0"/>
          </a:p>
          <a:p>
            <a:pPr marL="0" indent="0">
              <a:lnSpc>
                <a:spcPct val="150000"/>
              </a:lnSpc>
              <a:buNone/>
            </a:pPr>
            <a:r>
              <a:rPr lang="it-IT" sz="2400" dirty="0"/>
              <a:t>L’accantonamento al fondo crediti di dubbia esigibilità </a:t>
            </a:r>
            <a:r>
              <a:rPr lang="it-IT" sz="2400" b="1" dirty="0">
                <a:solidFill>
                  <a:schemeClr val="tx2"/>
                </a:solidFill>
              </a:rPr>
              <a:t>non è oggetto di impegno </a:t>
            </a:r>
            <a:r>
              <a:rPr lang="it-IT" sz="2400" dirty="0"/>
              <a:t>e genera un’economia di bilancio che confluisce nel risultato di amministrazione come quota accantonata.</a:t>
            </a:r>
          </a:p>
          <a:p>
            <a:pPr lvl="0">
              <a:buNone/>
            </a:pPr>
            <a:endParaRPr lang="it-IT" dirty="0"/>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468621"/>
            <a:ext cx="7824745" cy="4899454"/>
          </a:xfrm>
        </p:spPr>
        <p:txBody>
          <a:bodyPr>
            <a:noAutofit/>
          </a:bodyPr>
          <a:lstStyle/>
          <a:p>
            <a:pPr algn="just">
              <a:lnSpc>
                <a:spcPct val="100000"/>
              </a:lnSpc>
            </a:pPr>
            <a:r>
              <a:rPr lang="it-IT" sz="2000" dirty="0">
                <a:solidFill>
                  <a:srgbClr val="0070C0"/>
                </a:solidFill>
              </a:rPr>
              <a:t>Deliberazione n. 257/2016/PAR </a:t>
            </a:r>
          </a:p>
          <a:p>
            <a:pPr algn="just">
              <a:lnSpc>
                <a:spcPct val="100000"/>
              </a:lnSpc>
            </a:pPr>
            <a:r>
              <a:rPr lang="it-IT" sz="2000" dirty="0">
                <a:solidFill>
                  <a:srgbClr val="0070C0"/>
                </a:solidFill>
              </a:rPr>
              <a:t>CORTE DEI CONTI SEZIONE REGIONALE </a:t>
            </a:r>
            <a:r>
              <a:rPr lang="it-IT" sz="2000" dirty="0" err="1">
                <a:solidFill>
                  <a:srgbClr val="0070C0"/>
                </a:solidFill>
              </a:rPr>
              <a:t>DI</a:t>
            </a:r>
            <a:r>
              <a:rPr lang="it-IT" sz="2000" dirty="0">
                <a:solidFill>
                  <a:srgbClr val="0070C0"/>
                </a:solidFill>
              </a:rPr>
              <a:t> CONTROLLO PER IL VENETO </a:t>
            </a:r>
          </a:p>
          <a:p>
            <a:pPr algn="just">
              <a:lnSpc>
                <a:spcPct val="100000"/>
              </a:lnSpc>
            </a:pPr>
            <a:endParaRPr lang="it-IT" sz="2000" dirty="0">
              <a:solidFill>
                <a:srgbClr val="0070C0"/>
              </a:solidFill>
            </a:endParaRPr>
          </a:p>
          <a:p>
            <a:pPr algn="just">
              <a:lnSpc>
                <a:spcPct val="100000"/>
              </a:lnSpc>
            </a:pPr>
            <a:r>
              <a:rPr lang="it-IT" sz="2000" dirty="0"/>
              <a:t>Al di là delle specifiche situazioni di entrate correnti vincolate, in cui cioè vi è l'esigenza di assicurare il rispetto dei vincoli di  destinazione, mantenendo la correlazione tra la spesa e la fonte di finanziamento, anche in chiave temporale in funzione dell'imputazione contabile eseguita delle poste, e di altri casi stabiliti specificamente dalla legge , la necessità di accantonare tale fondo, sulla base dei principi contabili, sorge in alcuni casi ben precisi, che pongono </a:t>
            </a:r>
            <a:r>
              <a:rPr lang="it-IT" sz="2000" b="1" dirty="0">
                <a:solidFill>
                  <a:srgbClr val="0070C0"/>
                </a:solidFill>
              </a:rPr>
              <a:t>l'esigenza di attivare una correlazione tra fonti e impieghi </a:t>
            </a:r>
            <a:r>
              <a:rPr lang="it-IT" sz="2000" dirty="0"/>
              <a:t>ovvero ad assicurare la copertura finanziaria di spese attribuite (anche in relazione al riaccertamento) a esercizi successivi rispetto a quello di accertamento dell'entrata.</a:t>
            </a:r>
          </a:p>
        </p:txBody>
      </p:sp>
      <p:sp>
        <p:nvSpPr>
          <p:cNvPr id="6" name="Titolo 5"/>
          <p:cNvSpPr>
            <a:spLocks noGrp="1"/>
          </p:cNvSpPr>
          <p:nvPr>
            <p:ph type="title"/>
          </p:nvPr>
        </p:nvSpPr>
        <p:spPr/>
        <p:txBody>
          <a:bodyPr>
            <a:normAutofit fontScale="90000"/>
          </a:bodyPr>
          <a:lstStyle/>
          <a:p>
            <a:r>
              <a:rPr lang="it-IT" dirty="0"/>
              <a:t>Il fondo pluriennale vincolato: costituzione</a:t>
            </a:r>
          </a:p>
        </p:txBody>
      </p:sp>
    </p:spTree>
    <p:extLst>
      <p:ext uri="{BB962C8B-B14F-4D97-AF65-F5344CB8AC3E}">
        <p14:creationId xmlns:p14="http://schemas.microsoft.com/office/powerpoint/2010/main" val="25838227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468621"/>
            <a:ext cx="7824745" cy="4899454"/>
          </a:xfrm>
        </p:spPr>
        <p:txBody>
          <a:bodyPr>
            <a:noAutofit/>
          </a:bodyPr>
          <a:lstStyle/>
          <a:p>
            <a:pPr algn="just">
              <a:lnSpc>
                <a:spcPct val="100000"/>
              </a:lnSpc>
            </a:pPr>
            <a:r>
              <a:rPr lang="it-IT" sz="2000" dirty="0">
                <a:solidFill>
                  <a:srgbClr val="0070C0"/>
                </a:solidFill>
              </a:rPr>
              <a:t>Deliberazione n. 257/2016/PAR </a:t>
            </a:r>
          </a:p>
          <a:p>
            <a:pPr algn="just">
              <a:lnSpc>
                <a:spcPct val="100000"/>
              </a:lnSpc>
            </a:pPr>
            <a:r>
              <a:rPr lang="it-IT" sz="2000" dirty="0">
                <a:solidFill>
                  <a:srgbClr val="0070C0"/>
                </a:solidFill>
              </a:rPr>
              <a:t>CORTE DEI CONTI SEZIONE REGIONALE </a:t>
            </a:r>
            <a:r>
              <a:rPr lang="it-IT" sz="2000" dirty="0" err="1">
                <a:solidFill>
                  <a:srgbClr val="0070C0"/>
                </a:solidFill>
              </a:rPr>
              <a:t>DI</a:t>
            </a:r>
            <a:r>
              <a:rPr lang="it-IT" sz="2000" dirty="0">
                <a:solidFill>
                  <a:srgbClr val="0070C0"/>
                </a:solidFill>
              </a:rPr>
              <a:t> CONTROLLO PER IL VENETO </a:t>
            </a:r>
          </a:p>
          <a:p>
            <a:pPr algn="just">
              <a:lnSpc>
                <a:spcPct val="100000"/>
              </a:lnSpc>
            </a:pPr>
            <a:endParaRPr lang="it-IT" sz="2000" dirty="0">
              <a:solidFill>
                <a:srgbClr val="0070C0"/>
              </a:solidFill>
            </a:endParaRPr>
          </a:p>
          <a:p>
            <a:pPr algn="just">
              <a:lnSpc>
                <a:spcPct val="100000"/>
              </a:lnSpc>
            </a:pPr>
            <a:r>
              <a:rPr lang="it-IT" sz="2400" dirty="0"/>
              <a:t>Una tipica situazione in cui scaturisce l'esigenza di alimentare il fondo pluriennale vincolato è rappresentato dalla realizzazione degli investimenti, nell'ipotesi che la spesa relativa sia in tutto o in parte esigibile in esercizi successivi rispetto a quello in cui è avvenuto l'accertamento dell'entrata (sempre secondo il criterio dell'esigibilità).</a:t>
            </a:r>
          </a:p>
        </p:txBody>
      </p:sp>
      <p:sp>
        <p:nvSpPr>
          <p:cNvPr id="6" name="Titolo 5"/>
          <p:cNvSpPr>
            <a:spLocks noGrp="1"/>
          </p:cNvSpPr>
          <p:nvPr>
            <p:ph type="title"/>
          </p:nvPr>
        </p:nvSpPr>
        <p:spPr/>
        <p:txBody>
          <a:bodyPr>
            <a:normAutofit fontScale="90000"/>
          </a:bodyPr>
          <a:lstStyle/>
          <a:p>
            <a:r>
              <a:rPr lang="it-IT" dirty="0"/>
              <a:t>Il fondo pluriennale vincolato: costituzione</a:t>
            </a:r>
          </a:p>
        </p:txBody>
      </p:sp>
    </p:spTree>
    <p:extLst>
      <p:ext uri="{BB962C8B-B14F-4D97-AF65-F5344CB8AC3E}">
        <p14:creationId xmlns:p14="http://schemas.microsoft.com/office/powerpoint/2010/main" val="25838227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600200"/>
            <a:ext cx="7824745" cy="4899454"/>
          </a:xfrm>
        </p:spPr>
        <p:txBody>
          <a:bodyPr>
            <a:noAutofit/>
          </a:bodyPr>
          <a:lstStyle/>
          <a:p>
            <a:pPr algn="just">
              <a:lnSpc>
                <a:spcPct val="100000"/>
              </a:lnSpc>
            </a:pPr>
            <a:endParaRPr lang="it-IT" sz="2400" dirty="0"/>
          </a:p>
          <a:p>
            <a:pPr algn="just">
              <a:lnSpc>
                <a:spcPct val="100000"/>
              </a:lnSpc>
            </a:pPr>
            <a:endParaRPr lang="it-IT" sz="2400" dirty="0">
              <a:solidFill>
                <a:srgbClr val="002060"/>
              </a:solidFill>
            </a:endParaRPr>
          </a:p>
          <a:p>
            <a:pPr algn="just">
              <a:lnSpc>
                <a:spcPct val="100000"/>
              </a:lnSpc>
              <a:buClr>
                <a:srgbClr val="002060"/>
              </a:buClr>
            </a:pPr>
            <a:endParaRPr lang="it-IT" sz="2400" dirty="0"/>
          </a:p>
          <a:p>
            <a:pPr algn="just">
              <a:lnSpc>
                <a:spcPct val="100000"/>
              </a:lnSpc>
              <a:buClr>
                <a:srgbClr val="002060"/>
              </a:buClr>
            </a:pPr>
            <a:r>
              <a:rPr lang="it-IT" sz="2400" dirty="0"/>
              <a:t> </a:t>
            </a:r>
          </a:p>
          <a:p>
            <a:pPr algn="just">
              <a:lnSpc>
                <a:spcPct val="100000"/>
              </a:lnSpc>
              <a:buClr>
                <a:srgbClr val="002060"/>
              </a:buClr>
              <a:buFont typeface="Wingdings 2" pitchFamily="18" charset="2"/>
              <a:buChar char="E"/>
            </a:pPr>
            <a:endParaRPr lang="it-IT" sz="2400" dirty="0"/>
          </a:p>
          <a:p>
            <a:pPr algn="just">
              <a:lnSpc>
                <a:spcPct val="100000"/>
              </a:lnSpc>
              <a:buClr>
                <a:srgbClr val="002060"/>
              </a:buClr>
              <a:buFont typeface="Wingdings 2" pitchFamily="18" charset="2"/>
              <a:buChar char="E"/>
            </a:pPr>
            <a:r>
              <a:rPr lang="it-IT" sz="2400" dirty="0"/>
              <a:t>La spesa deve essere stata impegnata (a seguito di 	obbligazione giuridica perfezionata) e imputata 	secondo esigibilità.</a:t>
            </a:r>
          </a:p>
          <a:p>
            <a:pPr algn="just">
              <a:lnSpc>
                <a:spcPct val="100000"/>
              </a:lnSpc>
              <a:buClr>
                <a:srgbClr val="002060"/>
              </a:buClr>
              <a:buFont typeface="Wingdings 2" pitchFamily="18" charset="2"/>
              <a:buChar char="E"/>
            </a:pPr>
            <a:r>
              <a:rPr lang="it-IT" sz="2400" dirty="0"/>
              <a:t>  Solo in questo momento, se la spesa è finanziata da     	entrate vincolate o destinate,  si forma il fondo 	pluriennale vincolato.</a:t>
            </a:r>
            <a:endParaRPr lang="it-IT" sz="2500" dirty="0"/>
          </a:p>
        </p:txBody>
      </p:sp>
      <p:sp>
        <p:nvSpPr>
          <p:cNvPr id="6" name="Titolo 5"/>
          <p:cNvSpPr>
            <a:spLocks noGrp="1"/>
          </p:cNvSpPr>
          <p:nvPr>
            <p:ph type="title"/>
          </p:nvPr>
        </p:nvSpPr>
        <p:spPr/>
        <p:txBody>
          <a:bodyPr>
            <a:normAutofit fontScale="90000"/>
          </a:bodyPr>
          <a:lstStyle/>
          <a:p>
            <a:r>
              <a:rPr lang="it-IT" dirty="0"/>
              <a:t>Il fondo pluriennale vincolato: costituzione</a:t>
            </a:r>
          </a:p>
        </p:txBody>
      </p:sp>
      <p:sp>
        <p:nvSpPr>
          <p:cNvPr id="4" name="Stella a 10 punte 3"/>
          <p:cNvSpPr/>
          <p:nvPr/>
        </p:nvSpPr>
        <p:spPr>
          <a:xfrm>
            <a:off x="741405" y="1223319"/>
            <a:ext cx="7824745" cy="2462423"/>
          </a:xfrm>
          <a:prstGeom prst="star1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it-IT" sz="2400" b="1" dirty="0"/>
              <a:t>Le entrate </a:t>
            </a:r>
            <a:r>
              <a:rPr lang="it-IT" sz="2400" b="1" dirty="0">
                <a:solidFill>
                  <a:srgbClr val="0070C0"/>
                </a:solidFill>
              </a:rPr>
              <a:t>vincolate</a:t>
            </a:r>
            <a:r>
              <a:rPr lang="it-IT" sz="2400" b="1" dirty="0"/>
              <a:t> destinate alla copertura di spese impegnate e imputate </a:t>
            </a:r>
            <a:r>
              <a:rPr lang="it-IT" sz="2400" b="1" u="sng" dirty="0"/>
              <a:t>agli esercizi successivi </a:t>
            </a:r>
            <a:r>
              <a:rPr lang="it-IT" sz="2400" b="1" dirty="0"/>
              <a:t>sono rappresentate nel </a:t>
            </a:r>
            <a:r>
              <a:rPr lang="it-IT" sz="2400" b="1" dirty="0">
                <a:solidFill>
                  <a:srgbClr val="002060"/>
                </a:solidFill>
              </a:rPr>
              <a:t>fondo pluriennale vincolato</a:t>
            </a:r>
            <a:r>
              <a:rPr lang="it-IT" sz="2400" b="1" dirty="0"/>
              <a:t>. </a:t>
            </a:r>
          </a:p>
        </p:txBody>
      </p:sp>
    </p:spTree>
    <p:extLst>
      <p:ext uri="{BB962C8B-B14F-4D97-AF65-F5344CB8AC3E}">
        <p14:creationId xmlns:p14="http://schemas.microsoft.com/office/powerpoint/2010/main" val="25838227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41405" y="1600200"/>
            <a:ext cx="7824745" cy="4899454"/>
          </a:xfrm>
        </p:spPr>
        <p:txBody>
          <a:bodyPr>
            <a:noAutofit/>
          </a:bodyPr>
          <a:lstStyle/>
          <a:p>
            <a:pPr algn="just">
              <a:lnSpc>
                <a:spcPct val="100000"/>
              </a:lnSpc>
            </a:pPr>
            <a:endParaRPr lang="it-IT" sz="2400" dirty="0"/>
          </a:p>
          <a:p>
            <a:pPr algn="just">
              <a:lnSpc>
                <a:spcPct val="100000"/>
              </a:lnSpc>
            </a:pPr>
            <a:endParaRPr lang="it-IT" sz="2400" dirty="0">
              <a:solidFill>
                <a:srgbClr val="002060"/>
              </a:solidFill>
            </a:endParaRPr>
          </a:p>
          <a:p>
            <a:pPr algn="just">
              <a:lnSpc>
                <a:spcPct val="100000"/>
              </a:lnSpc>
              <a:buClr>
                <a:srgbClr val="002060"/>
              </a:buClr>
            </a:pPr>
            <a:endParaRPr lang="it-IT" sz="2400" dirty="0"/>
          </a:p>
          <a:p>
            <a:pPr algn="just">
              <a:lnSpc>
                <a:spcPct val="100000"/>
              </a:lnSpc>
              <a:buClr>
                <a:srgbClr val="002060"/>
              </a:buClr>
            </a:pPr>
            <a:r>
              <a:rPr lang="it-IT" sz="2400" dirty="0"/>
              <a:t> </a:t>
            </a:r>
          </a:p>
          <a:p>
            <a:pPr algn="just">
              <a:lnSpc>
                <a:spcPct val="100000"/>
              </a:lnSpc>
              <a:buClr>
                <a:srgbClr val="002060"/>
              </a:buClr>
              <a:buFont typeface="Wingdings 2" pitchFamily="18" charset="2"/>
              <a:buChar char="E"/>
            </a:pPr>
            <a:endParaRPr lang="it-IT" sz="2400" dirty="0"/>
          </a:p>
          <a:p>
            <a:pPr algn="just">
              <a:lnSpc>
                <a:spcPct val="100000"/>
              </a:lnSpc>
              <a:buClr>
                <a:srgbClr val="002060"/>
              </a:buClr>
              <a:buFont typeface="Wingdings 2" pitchFamily="18" charset="2"/>
              <a:buChar char="E"/>
            </a:pPr>
            <a:endParaRPr lang="it-IT" sz="2400" dirty="0"/>
          </a:p>
          <a:p>
            <a:pPr algn="just">
              <a:lnSpc>
                <a:spcPct val="100000"/>
              </a:lnSpc>
              <a:buClr>
                <a:srgbClr val="002060"/>
              </a:buClr>
              <a:buFont typeface="Wingdings 2" pitchFamily="18" charset="2"/>
              <a:buChar char="E"/>
            </a:pPr>
            <a:r>
              <a:rPr lang="it-IT" sz="2400" dirty="0"/>
              <a:t> 	</a:t>
            </a:r>
            <a:r>
              <a:rPr lang="it-IT" sz="2000" dirty="0"/>
              <a:t>il fondo pluriennale vincolato non si forma</a:t>
            </a:r>
          </a:p>
          <a:p>
            <a:pPr algn="just">
              <a:lnSpc>
                <a:spcPct val="100000"/>
              </a:lnSpc>
              <a:buClr>
                <a:srgbClr val="002060"/>
              </a:buClr>
              <a:buSzPct val="130000"/>
              <a:buFont typeface="Wingdings 2" pitchFamily="18" charset="2"/>
              <a:buChar char="E"/>
            </a:pPr>
            <a:r>
              <a:rPr lang="it-IT" sz="2000" dirty="0"/>
              <a:t>  	tutti gli stanziamenti cui si riferisce la spesa, compresi quelli   	relativi al fondo pluriennale, iscritti nel primo esercizio del  	bilancio di previsione, costituiscono economia di bilancio e  	confluiscono nel risultato di amministrazione come quota 	vincolata o destinata, secondo la natura delle entrate poste a 	copertura della spesa.</a:t>
            </a:r>
          </a:p>
          <a:p>
            <a:pPr algn="just">
              <a:lnSpc>
                <a:spcPct val="100000"/>
              </a:lnSpc>
              <a:buClr>
                <a:srgbClr val="002060"/>
              </a:buClr>
              <a:buFont typeface="Wingdings 2" pitchFamily="18" charset="2"/>
              <a:buChar char="E"/>
            </a:pPr>
            <a:endParaRPr lang="it-IT" sz="2400" dirty="0"/>
          </a:p>
        </p:txBody>
      </p:sp>
      <p:sp>
        <p:nvSpPr>
          <p:cNvPr id="6" name="Titolo 5"/>
          <p:cNvSpPr>
            <a:spLocks noGrp="1"/>
          </p:cNvSpPr>
          <p:nvPr>
            <p:ph type="title"/>
          </p:nvPr>
        </p:nvSpPr>
        <p:spPr/>
        <p:txBody>
          <a:bodyPr>
            <a:normAutofit fontScale="90000"/>
          </a:bodyPr>
          <a:lstStyle/>
          <a:p>
            <a:r>
              <a:rPr lang="it-IT" dirty="0"/>
              <a:t>Il fondo pluriennale vincolato: costituzione</a:t>
            </a:r>
          </a:p>
        </p:txBody>
      </p:sp>
      <p:sp>
        <p:nvSpPr>
          <p:cNvPr id="4" name="Stella a 10 punte 3"/>
          <p:cNvSpPr/>
          <p:nvPr/>
        </p:nvSpPr>
        <p:spPr>
          <a:xfrm>
            <a:off x="506627" y="1223319"/>
            <a:ext cx="8059523" cy="2891481"/>
          </a:xfrm>
          <a:prstGeom prst="star1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it-IT" sz="2400" dirty="0"/>
              <a:t>Le entrate </a:t>
            </a:r>
            <a:r>
              <a:rPr lang="it-IT" sz="2400" b="1" dirty="0">
                <a:solidFill>
                  <a:srgbClr val="0070C0"/>
                </a:solidFill>
              </a:rPr>
              <a:t>vincolate</a:t>
            </a:r>
            <a:r>
              <a:rPr lang="it-IT" sz="2400" dirty="0"/>
              <a:t> destinate alla copertura di spese </a:t>
            </a:r>
            <a:r>
              <a:rPr lang="it-IT" sz="2400" u="sng" dirty="0"/>
              <a:t>non ancora impegnate </a:t>
            </a:r>
            <a:r>
              <a:rPr lang="it-IT" sz="2400" dirty="0"/>
              <a:t>(in assenza di obbligazioni giuridicamente perfezionate) sono rappresentate contabilmente </a:t>
            </a:r>
          </a:p>
          <a:p>
            <a:pPr algn="ctr">
              <a:lnSpc>
                <a:spcPct val="100000"/>
              </a:lnSpc>
            </a:pPr>
            <a:r>
              <a:rPr lang="it-IT" sz="2400" b="1" dirty="0">
                <a:solidFill>
                  <a:srgbClr val="002060"/>
                </a:solidFill>
              </a:rPr>
              <a:t>nella quota vincolata/destinata del risultato di amministrazione</a:t>
            </a:r>
            <a:r>
              <a:rPr lang="it-IT" sz="2400" dirty="0"/>
              <a:t>.</a:t>
            </a:r>
            <a:endParaRPr lang="it-IT" sz="2400" b="1" dirty="0"/>
          </a:p>
        </p:txBody>
      </p:sp>
    </p:spTree>
    <p:extLst>
      <p:ext uri="{BB962C8B-B14F-4D97-AF65-F5344CB8AC3E}">
        <p14:creationId xmlns:p14="http://schemas.microsoft.com/office/powerpoint/2010/main" val="25838227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790833" y="1118277"/>
            <a:ext cx="7824745" cy="5196020"/>
          </a:xfrm>
        </p:spPr>
        <p:txBody>
          <a:bodyPr>
            <a:noAutofit/>
          </a:bodyPr>
          <a:lstStyle/>
          <a:p>
            <a:pPr algn="just">
              <a:lnSpc>
                <a:spcPct val="100000"/>
              </a:lnSpc>
            </a:pPr>
            <a:endParaRPr lang="it-IT" sz="2200" u="sng" dirty="0">
              <a:solidFill>
                <a:srgbClr val="002060"/>
              </a:solidFill>
            </a:endParaRPr>
          </a:p>
          <a:p>
            <a:pPr algn="just">
              <a:lnSpc>
                <a:spcPct val="100000"/>
              </a:lnSpc>
            </a:pPr>
            <a:endParaRPr lang="it-IT" sz="2200" u="sng" dirty="0">
              <a:solidFill>
                <a:srgbClr val="002060"/>
              </a:solidFill>
            </a:endParaRPr>
          </a:p>
          <a:p>
            <a:pPr algn="just">
              <a:lnSpc>
                <a:spcPct val="100000"/>
              </a:lnSpc>
            </a:pPr>
            <a:endParaRPr lang="it-IT" sz="2200" u="sng" dirty="0">
              <a:solidFill>
                <a:srgbClr val="002060"/>
              </a:solidFill>
            </a:endParaRPr>
          </a:p>
          <a:p>
            <a:pPr algn="just">
              <a:lnSpc>
                <a:spcPct val="100000"/>
              </a:lnSpc>
            </a:pPr>
            <a:r>
              <a:rPr lang="it-IT" sz="2200" u="sng" dirty="0">
                <a:solidFill>
                  <a:srgbClr val="002060"/>
                </a:solidFill>
              </a:rPr>
              <a:t>Eccezioni: </a:t>
            </a:r>
          </a:p>
          <a:p>
            <a:pPr algn="ctr">
              <a:lnSpc>
                <a:spcPct val="100000"/>
              </a:lnSpc>
            </a:pPr>
            <a:r>
              <a:rPr lang="it-IT" sz="2200" u="sng" dirty="0">
                <a:solidFill>
                  <a:srgbClr val="002060"/>
                </a:solidFill>
              </a:rPr>
              <a:t>SPESA DI PROGETTAZIONE PER GLI INVESTIMENTI E SPESE DI INVESTIMENTO</a:t>
            </a:r>
          </a:p>
        </p:txBody>
      </p:sp>
      <p:sp>
        <p:nvSpPr>
          <p:cNvPr id="6" name="Titolo 5"/>
          <p:cNvSpPr>
            <a:spLocks noGrp="1"/>
          </p:cNvSpPr>
          <p:nvPr>
            <p:ph type="title"/>
          </p:nvPr>
        </p:nvSpPr>
        <p:spPr>
          <a:xfrm>
            <a:off x="1399676" y="369040"/>
            <a:ext cx="7166474" cy="650381"/>
          </a:xfrm>
        </p:spPr>
        <p:txBody>
          <a:bodyPr>
            <a:normAutofit fontScale="90000"/>
          </a:bodyPr>
          <a:lstStyle/>
          <a:p>
            <a:r>
              <a:rPr lang="it-IT" dirty="0"/>
              <a:t>Il fondo pluriennale vincolato: costituzione</a:t>
            </a:r>
          </a:p>
        </p:txBody>
      </p:sp>
    </p:spTree>
    <p:extLst>
      <p:ext uri="{BB962C8B-B14F-4D97-AF65-F5344CB8AC3E}">
        <p14:creationId xmlns:p14="http://schemas.microsoft.com/office/powerpoint/2010/main" val="25838227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La registrazione contabile delle spese per il livello minimo di progettazione</a:t>
            </a:r>
            <a:endParaRPr lang="it-IT" sz="2500" dirty="0">
              <a:latin typeface="Arial"/>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55</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42581781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400" b="0" dirty="0">
                <a:latin typeface="Arial" pitchFamily="34" charset="0"/>
                <a:cs typeface="Arial" pitchFamily="34" charset="0"/>
              </a:rPr>
              <a:t>La progettazione dei lavori pubblici</a:t>
            </a:r>
          </a:p>
          <a:p>
            <a:pPr algn="just">
              <a:lnSpc>
                <a:spcPct val="100000"/>
              </a:lnSpc>
            </a:pPr>
            <a:r>
              <a:rPr lang="it-IT" sz="2400" b="0" dirty="0">
                <a:latin typeface="Arial" pitchFamily="34" charset="0"/>
                <a:cs typeface="Arial" pitchFamily="34" charset="0"/>
              </a:rPr>
              <a:t>Art. 21, comma 3 del D. </a:t>
            </a:r>
            <a:r>
              <a:rPr lang="it-IT" sz="2400" b="0" dirty="0" err="1">
                <a:latin typeface="Arial" pitchFamily="34" charset="0"/>
                <a:cs typeface="Arial" pitchFamily="34" charset="0"/>
              </a:rPr>
              <a:t>Lgs</a:t>
            </a:r>
            <a:r>
              <a:rPr lang="it-IT" sz="2400" b="0" dirty="0">
                <a:latin typeface="Arial" pitchFamily="34" charset="0"/>
                <a:cs typeface="Arial" pitchFamily="34" charset="0"/>
              </a:rPr>
              <a:t>. 50/2016</a:t>
            </a:r>
          </a:p>
          <a:p>
            <a:pPr algn="just">
              <a:lnSpc>
                <a:spcPct val="100000"/>
              </a:lnSpc>
            </a:pPr>
            <a:endParaRPr lang="it-IT" sz="2400" b="0" dirty="0">
              <a:latin typeface="Arial" pitchFamily="34" charset="0"/>
              <a:cs typeface="Arial" pitchFamily="34" charset="0"/>
            </a:endParaRPr>
          </a:p>
          <a:p>
            <a:pPr marL="265113" indent="-265113" algn="just">
              <a:lnSpc>
                <a:spcPct val="100000"/>
              </a:lnSpc>
              <a:buClr>
                <a:srgbClr val="0070C0"/>
              </a:buClr>
              <a:buFont typeface="Wingdings" pitchFamily="2" charset="2"/>
              <a:buChar char="Ä"/>
            </a:pPr>
            <a:r>
              <a:rPr lang="it-IT" sz="2400" b="0" dirty="0">
                <a:latin typeface="Arial" pitchFamily="34" charset="0"/>
                <a:cs typeface="Arial" pitchFamily="34" charset="0"/>
              </a:rPr>
              <a:t>Per i lavori di importo pari o superiore a 1.000.000 euro, ai fini dell'inserimento nell'elenco annuale, le amministrazioni aggiudicatrici </a:t>
            </a:r>
            <a:r>
              <a:rPr lang="it-IT" sz="2400" b="0" u="heavy" dirty="0">
                <a:uFill>
                  <a:solidFill>
                    <a:srgbClr val="0070C0"/>
                  </a:solidFill>
                </a:uFill>
                <a:latin typeface="Arial" pitchFamily="34" charset="0"/>
                <a:cs typeface="Arial" pitchFamily="34" charset="0"/>
              </a:rPr>
              <a:t>approvano preventivamente </a:t>
            </a:r>
            <a:r>
              <a:rPr lang="it-IT" sz="2400" b="0" dirty="0">
                <a:latin typeface="Arial" pitchFamily="34" charset="0"/>
                <a:cs typeface="Arial" pitchFamily="34" charset="0"/>
              </a:rPr>
              <a:t>il progetto di fattibilità tecnica ed economica</a:t>
            </a:r>
          </a:p>
          <a:p>
            <a:pPr marL="354013" indent="-354013" algn="just">
              <a:lnSpc>
                <a:spcPct val="100000"/>
              </a:lnSpc>
              <a:buClr>
                <a:srgbClr val="0070C0"/>
              </a:buClr>
              <a:buFont typeface="Wingdings" pitchFamily="2" charset="2"/>
              <a:buChar char="Ä"/>
            </a:pPr>
            <a:r>
              <a:rPr lang="it-IT" sz="2400" b="0" dirty="0">
                <a:latin typeface="Arial" pitchFamily="34" charset="0"/>
                <a:cs typeface="Arial" pitchFamily="34" charset="0"/>
              </a:rPr>
              <a:t> Ai fini dell’inserimento nel programma triennale, le amministrazioni aggiudicatrici </a:t>
            </a:r>
            <a:r>
              <a:rPr lang="it-IT" sz="2400" b="0" u="heavy" dirty="0">
                <a:uFill>
                  <a:solidFill>
                    <a:srgbClr val="0070C0"/>
                  </a:solidFill>
                </a:uFill>
                <a:latin typeface="Arial" pitchFamily="34" charset="0"/>
                <a:cs typeface="Arial" pitchFamily="34" charset="0"/>
              </a:rPr>
              <a:t>approvano preventivamente</a:t>
            </a:r>
            <a:r>
              <a:rPr lang="it-IT" sz="2400" b="0" dirty="0">
                <a:latin typeface="Arial" pitchFamily="34" charset="0"/>
                <a:cs typeface="Arial" pitchFamily="34" charset="0"/>
              </a:rPr>
              <a:t>, ove previsto, il documento di fattibilità delle alternative progettuali, di cui all’art. 23, c.5, d. </a:t>
            </a:r>
            <a:r>
              <a:rPr lang="it-IT" sz="2400" b="0" dirty="0" err="1">
                <a:latin typeface="Arial" pitchFamily="34" charset="0"/>
                <a:cs typeface="Arial" pitchFamily="34" charset="0"/>
              </a:rPr>
              <a:t>Lgs</a:t>
            </a:r>
            <a:r>
              <a:rPr lang="it-IT" sz="2400" b="0" dirty="0">
                <a:latin typeface="Arial" pitchFamily="34" charset="0"/>
                <a:cs typeface="Arial" pitchFamily="34" charset="0"/>
              </a:rPr>
              <a:t>. 50/2016</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56</a:t>
            </a:fld>
            <a:endParaRPr lang="it-IT"/>
          </a:p>
        </p:txBody>
      </p:sp>
      <p:sp>
        <p:nvSpPr>
          <p:cNvPr id="6" name="Segnaposto piè di pagina 5"/>
          <p:cNvSpPr>
            <a:spLocks noGrp="1"/>
          </p:cNvSpPr>
          <p:nvPr>
            <p:ph type="ftr" sz="quarter" idx="11"/>
          </p:nvPr>
        </p:nvSpPr>
        <p:spPr/>
        <p:txBody>
          <a:bodyPr/>
          <a:lstStyle/>
          <a:p>
            <a:r>
              <a:rPr lang="it-IT"/>
              <a:t>Ivana Rasi </a:t>
            </a:r>
          </a:p>
        </p:txBody>
      </p:sp>
      <p:sp>
        <p:nvSpPr>
          <p:cNvPr id="7" name="Rettangolo arrotondato 6"/>
          <p:cNvSpPr/>
          <p:nvPr/>
        </p:nvSpPr>
        <p:spPr>
          <a:xfrm>
            <a:off x="6061587" y="1032387"/>
            <a:ext cx="2751801" cy="144534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Titolo III </a:t>
            </a:r>
            <a:r>
              <a:rPr lang="it-IT" dirty="0" err="1"/>
              <a:t>D.Lgs.</a:t>
            </a:r>
            <a:r>
              <a:rPr lang="it-IT" dirty="0"/>
              <a:t> 50/2016</a:t>
            </a:r>
          </a:p>
          <a:p>
            <a:pPr algn="ctr"/>
            <a:r>
              <a:rPr lang="it-IT" dirty="0"/>
              <a:t>“Pianificazione Programmazione e Progettazione”</a:t>
            </a:r>
          </a:p>
        </p:txBody>
      </p:sp>
    </p:spTree>
    <p:extLst>
      <p:ext uri="{BB962C8B-B14F-4D97-AF65-F5344CB8AC3E}">
        <p14:creationId xmlns:p14="http://schemas.microsoft.com/office/powerpoint/2010/main" val="24496548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endParaRPr lang="it-IT" sz="2400" b="0" i="1" dirty="0">
              <a:latin typeface="Arial" pitchFamily="34" charset="0"/>
              <a:cs typeface="Arial" pitchFamily="34" charset="0"/>
            </a:endParaRPr>
          </a:p>
          <a:p>
            <a:pPr algn="just">
              <a:lnSpc>
                <a:spcPct val="100000"/>
              </a:lnSpc>
            </a:pPr>
            <a:r>
              <a:rPr lang="it-IT" sz="2400" b="0" i="1" dirty="0">
                <a:latin typeface="Arial" pitchFamily="34" charset="0"/>
                <a:cs typeface="Arial" pitchFamily="34" charset="0"/>
              </a:rPr>
              <a:t>“Il progetto di fattibilità tecnica ed economica assume un ruolo chiave nell’ambito del processo di progettazione, in quanto  rappresenta il livello in cui deve essere effettuata la scelta della soluzione progettuale valutata come la migliore tra tutte le possibili soluzioni progettuali alternative, che dovrà essere sviluppata nei due livelli successivi del progetto definitivo ed esecutivo in modo da non subire variazioni sostanziali.</a:t>
            </a:r>
          </a:p>
          <a:p>
            <a:pPr algn="just">
              <a:lnSpc>
                <a:spcPct val="100000"/>
              </a:lnSpc>
            </a:pPr>
            <a:endParaRPr lang="it-IT" sz="2200" b="0" dirty="0">
              <a:latin typeface="Arial" pitchFamily="34" charset="0"/>
              <a:cs typeface="Arial" pitchFamily="34" charset="0"/>
            </a:endParaRPr>
          </a:p>
          <a:p>
            <a:pPr algn="just">
              <a:lnSpc>
                <a:spcPct val="100000"/>
              </a:lnSpc>
            </a:pPr>
            <a:r>
              <a:rPr lang="it-IT" sz="2200" b="0" dirty="0">
                <a:latin typeface="Arial" pitchFamily="34" charset="0"/>
                <a:cs typeface="Arial" pitchFamily="34" charset="0"/>
              </a:rPr>
              <a:t>Consiglio di Stato</a:t>
            </a:r>
          </a:p>
          <a:p>
            <a:pPr algn="just">
              <a:lnSpc>
                <a:spcPct val="100000"/>
              </a:lnSpc>
            </a:pPr>
            <a:r>
              <a:rPr lang="it-IT" sz="2200" b="0" dirty="0">
                <a:latin typeface="Arial" pitchFamily="34" charset="0"/>
                <a:cs typeface="Arial" pitchFamily="34" charset="0"/>
              </a:rPr>
              <a:t>Adunanza della Commissione speciale del 21 dicembre 2016</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57</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2364822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endParaRPr lang="it-IT" sz="2400" b="0" i="1" dirty="0">
              <a:latin typeface="Arial" pitchFamily="34" charset="0"/>
              <a:cs typeface="Arial" pitchFamily="34" charset="0"/>
            </a:endParaRPr>
          </a:p>
          <a:p>
            <a:pPr algn="just">
              <a:lnSpc>
                <a:spcPct val="100000"/>
              </a:lnSpc>
            </a:pPr>
            <a:r>
              <a:rPr lang="it-IT" sz="2400" b="0" dirty="0">
                <a:latin typeface="Arial" pitchFamily="34" charset="0"/>
                <a:cs typeface="Arial" pitchFamily="34" charset="0"/>
              </a:rPr>
              <a:t>I successivi due livelli del progetto definitivo e del progetto esecutivo non hanno subito modifiche rilevanti:  </a:t>
            </a:r>
            <a:r>
              <a:rPr lang="it-IT" sz="2400" b="0" i="1" dirty="0">
                <a:latin typeface="Arial" pitchFamily="34" charset="0"/>
                <a:cs typeface="Arial" pitchFamily="34" charset="0"/>
              </a:rPr>
              <a:t>“la novità più importante è data dall’introduzione, tra i documenti da predisporre, di alcune relazioni specialistiche ed elaborati grafici attualmente richiesti e disciplinati soltanto da specifiche normative di settore”.</a:t>
            </a:r>
          </a:p>
          <a:p>
            <a:pPr algn="just">
              <a:lnSpc>
                <a:spcPct val="100000"/>
              </a:lnSpc>
            </a:pPr>
            <a:endParaRPr lang="it-IT" sz="2400" b="0" i="1" dirty="0">
              <a:latin typeface="Arial" pitchFamily="34" charset="0"/>
              <a:cs typeface="Arial" pitchFamily="34" charset="0"/>
            </a:endParaRPr>
          </a:p>
          <a:p>
            <a:pPr algn="just">
              <a:lnSpc>
                <a:spcPct val="100000"/>
              </a:lnSpc>
            </a:pPr>
            <a:r>
              <a:rPr lang="it-IT" sz="2200" b="0" dirty="0">
                <a:latin typeface="Arial" pitchFamily="34" charset="0"/>
                <a:cs typeface="Arial" pitchFamily="34" charset="0"/>
              </a:rPr>
              <a:t>Consiglio di Stato</a:t>
            </a:r>
          </a:p>
          <a:p>
            <a:pPr algn="just">
              <a:lnSpc>
                <a:spcPct val="100000"/>
              </a:lnSpc>
            </a:pPr>
            <a:r>
              <a:rPr lang="it-IT" sz="2200" b="0" dirty="0">
                <a:latin typeface="Arial" pitchFamily="34" charset="0"/>
                <a:cs typeface="Arial" pitchFamily="34" charset="0"/>
              </a:rPr>
              <a:t>Adunanza della Commissione speciale del 21 dicembre 2016</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58</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3885461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200" b="0" dirty="0">
                <a:latin typeface="Arial" pitchFamily="34" charset="0"/>
                <a:cs typeface="Arial" pitchFamily="34" charset="0"/>
              </a:rPr>
              <a:t>Dal combinato disposto:</a:t>
            </a:r>
          </a:p>
          <a:p>
            <a:pPr algn="just">
              <a:lnSpc>
                <a:spcPct val="100000"/>
              </a:lnSpc>
              <a:buFont typeface="Arial" pitchFamily="34" charset="0"/>
              <a:buChar char="•"/>
            </a:pPr>
            <a:r>
              <a:rPr lang="it-IT" sz="2200" b="0" dirty="0">
                <a:latin typeface="Arial" pitchFamily="34" charset="0"/>
                <a:cs typeface="Arial" pitchFamily="34" charset="0"/>
              </a:rPr>
              <a:t> dell’ art. 21, comma 3; </a:t>
            </a:r>
          </a:p>
          <a:p>
            <a:pPr algn="just">
              <a:lnSpc>
                <a:spcPct val="100000"/>
              </a:lnSpc>
              <a:buFont typeface="Arial" pitchFamily="34" charset="0"/>
              <a:buChar char="•"/>
            </a:pPr>
            <a:r>
              <a:rPr lang="it-IT" sz="2200" b="0" dirty="0">
                <a:latin typeface="Arial" pitchFamily="34" charset="0"/>
                <a:cs typeface="Arial" pitchFamily="34" charset="0"/>
              </a:rPr>
              <a:t> dell’art. 23, comma 4; </a:t>
            </a:r>
          </a:p>
          <a:p>
            <a:pPr algn="just">
              <a:lnSpc>
                <a:spcPct val="100000"/>
              </a:lnSpc>
              <a:buFont typeface="Arial" pitchFamily="34" charset="0"/>
              <a:buChar char="•"/>
            </a:pPr>
            <a:r>
              <a:rPr lang="it-IT" sz="2200" b="0" dirty="0">
                <a:latin typeface="Arial" pitchFamily="34" charset="0"/>
                <a:cs typeface="Arial" pitchFamily="34" charset="0"/>
              </a:rPr>
              <a:t> e dell’art.  27, comma 2, primo periodo</a:t>
            </a:r>
          </a:p>
          <a:p>
            <a:pPr algn="just">
              <a:lnSpc>
                <a:spcPct val="100000"/>
              </a:lnSpc>
            </a:pPr>
            <a:r>
              <a:rPr lang="it-IT" sz="2200" b="0" dirty="0">
                <a:latin typeface="Arial" pitchFamily="34" charset="0"/>
                <a:cs typeface="Arial" pitchFamily="34" charset="0"/>
              </a:rPr>
              <a:t>del d.lgs. 50/2016, le opere il cui importo stimato sia pari o superiore a 100.000 euro devono essere inserite nel programma triennale dei lavori pubblici e nell’elenco annuale </a:t>
            </a:r>
            <a:r>
              <a:rPr lang="it-IT" sz="2200" dirty="0">
                <a:latin typeface="Arial" pitchFamily="34" charset="0"/>
                <a:cs typeface="Arial" pitchFamily="34" charset="0"/>
              </a:rPr>
              <a:t>previa approvazione di un livello minimo di progettazione, </a:t>
            </a:r>
            <a:r>
              <a:rPr lang="it-IT" sz="2200" b="0" dirty="0">
                <a:latin typeface="Arial" pitchFamily="34" charset="0"/>
                <a:cs typeface="Arial" pitchFamily="34" charset="0"/>
              </a:rPr>
              <a:t>comprendente, a seconda dei casi, il documento di fattibilità delle alternative progettuali, il progetto di fattibilità tecnica ed economica, il progetto definitivo, esecutivo o una soluzione progettuale che, omettendo l’approvazione di uno o più livelli di progettazione precedenti, contenga tutti gli elementi previsti per i livelli omessi.</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59</a:t>
            </a:fld>
            <a:endParaRPr lang="it-IT"/>
          </a:p>
        </p:txBody>
      </p:sp>
      <p:sp>
        <p:nvSpPr>
          <p:cNvPr id="6" name="Segnaposto piè di pagina 5"/>
          <p:cNvSpPr>
            <a:spLocks noGrp="1"/>
          </p:cNvSpPr>
          <p:nvPr>
            <p:ph type="ftr" sz="quarter" idx="11"/>
          </p:nvPr>
        </p:nvSpPr>
        <p:spPr/>
        <p:txBody>
          <a:bodyPr/>
          <a:lstStyle/>
          <a:p>
            <a:r>
              <a:rPr lang="it-IT"/>
              <a:t>Ivana Rasi </a:t>
            </a:r>
          </a:p>
        </p:txBody>
      </p:sp>
      <p:pic>
        <p:nvPicPr>
          <p:cNvPr id="7" name="Immagine 6" descr="perchè.jpg"/>
          <p:cNvPicPr>
            <a:picLocks noChangeAspect="1"/>
          </p:cNvPicPr>
          <p:nvPr/>
        </p:nvPicPr>
        <p:blipFill>
          <a:blip r:embed="rId2"/>
          <a:stretch>
            <a:fillRect/>
          </a:stretch>
        </p:blipFill>
        <p:spPr>
          <a:xfrm>
            <a:off x="6876735" y="1032387"/>
            <a:ext cx="2143125" cy="2143125"/>
          </a:xfrm>
          <a:prstGeom prst="rect">
            <a:avLst/>
          </a:prstGeom>
        </p:spPr>
      </p:pic>
      <p:sp>
        <p:nvSpPr>
          <p:cNvPr id="8" name="Fumetto 3 7"/>
          <p:cNvSpPr/>
          <p:nvPr/>
        </p:nvSpPr>
        <p:spPr>
          <a:xfrm>
            <a:off x="4141559" y="1032387"/>
            <a:ext cx="2690932" cy="1504336"/>
          </a:xfrm>
          <a:prstGeom prst="wedgeEllipseCallout">
            <a:avLst>
              <a:gd name="adj1" fmla="val 67407"/>
              <a:gd name="adj2" fmla="val 3634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000" b="1" dirty="0"/>
              <a:t>Perché si parla di livello minimo di progettazione?</a:t>
            </a:r>
          </a:p>
        </p:txBody>
      </p:sp>
    </p:spTree>
    <p:extLst>
      <p:ext uri="{BB962C8B-B14F-4D97-AF65-F5344CB8AC3E}">
        <p14:creationId xmlns:p14="http://schemas.microsoft.com/office/powerpoint/2010/main" val="3114223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07524" y="383059"/>
            <a:ext cx="6976076" cy="766119"/>
          </a:xfrm>
        </p:spPr>
        <p:txBody>
          <a:bodyPr>
            <a:normAutofit fontScale="90000"/>
          </a:bodyPr>
          <a:lstStyle/>
          <a:p>
            <a:pPr algn="l"/>
            <a:r>
              <a:rPr lang="it-IT" sz="3100" dirty="0"/>
              <a:t>Il Fondo Crediti di Dubbia Esigibilità</a:t>
            </a:r>
            <a:br>
              <a:rPr lang="it-IT" sz="3100" dirty="0"/>
            </a:br>
            <a:r>
              <a:rPr lang="it-IT" sz="3100" dirty="0"/>
              <a:t> </a:t>
            </a:r>
          </a:p>
        </p:txBody>
      </p:sp>
      <p:sp>
        <p:nvSpPr>
          <p:cNvPr id="7" name="Segnaposto contenuto 6"/>
          <p:cNvSpPr>
            <a:spLocks noGrp="1"/>
          </p:cNvSpPr>
          <p:nvPr>
            <p:ph idx="1"/>
          </p:nvPr>
        </p:nvSpPr>
        <p:spPr>
          <a:xfrm>
            <a:off x="729049" y="1600200"/>
            <a:ext cx="7837101" cy="4331043"/>
          </a:xfrm>
        </p:spPr>
        <p:txBody>
          <a:bodyPr>
            <a:normAutofit fontScale="92500" lnSpcReduction="10000"/>
          </a:bodyPr>
          <a:lstStyle/>
          <a:p>
            <a:pPr marL="514350" lvl="0" indent="-514350"/>
            <a:r>
              <a:rPr lang="it-IT" sz="2800" dirty="0"/>
              <a:t>Prima fase:</a:t>
            </a:r>
          </a:p>
          <a:p>
            <a:pPr lvl="0" algn="just">
              <a:lnSpc>
                <a:spcPct val="150000"/>
              </a:lnSpc>
              <a:buClr>
                <a:schemeClr val="tx2"/>
              </a:buClr>
              <a:buFont typeface="Wingdings" pitchFamily="2" charset="2"/>
              <a:buChar char="Ø"/>
            </a:pPr>
            <a:r>
              <a:rPr lang="it-IT" sz="2800" dirty="0"/>
              <a:t>Individuare le categorie di entrate stanziate che possono dare luogo a crediti di dubbia e difficile esazione. La scelta del livello di analisi è lasciata al singolo ente, il quale può decidere di fare riferimento alle tipologie o di scendere ad un maggiore livello di analisi, costituito dalle categorie, o dai capitoli.</a:t>
            </a:r>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596076" y="1413835"/>
            <a:ext cx="8305800" cy="4723880"/>
          </a:xfrm>
        </p:spPr>
        <p:txBody>
          <a:bodyPr>
            <a:noAutofit/>
          </a:bodyPr>
          <a:lstStyle/>
          <a:p>
            <a:pPr algn="just">
              <a:lnSpc>
                <a:spcPct val="100000"/>
              </a:lnSpc>
            </a:pPr>
            <a:r>
              <a:rPr lang="it-IT" sz="2200" b="0" u="heavy" dirty="0">
                <a:uFill>
                  <a:solidFill>
                    <a:srgbClr val="0070C0"/>
                  </a:solidFill>
                </a:uFill>
                <a:latin typeface="Arial" pitchFamily="34" charset="0"/>
                <a:cs typeface="Arial" pitchFamily="34" charset="0"/>
              </a:rPr>
              <a:t>La registrazione contabile delle spese per il livello minimo di progettazione richiesto per l’inserimento di un intervento nel programma triennale dei lavori pubblici e nell’elenco annuale</a:t>
            </a:r>
          </a:p>
          <a:p>
            <a:pPr algn="just">
              <a:lnSpc>
                <a:spcPct val="100000"/>
              </a:lnSpc>
            </a:pPr>
            <a:endParaRPr lang="it-IT" sz="2200" b="0" dirty="0">
              <a:latin typeface="Arial" pitchFamily="34" charset="0"/>
              <a:cs typeface="Arial" pitchFamily="34" charset="0"/>
            </a:endParaRPr>
          </a:p>
          <a:p>
            <a:pPr algn="just">
              <a:lnSpc>
                <a:spcPct val="100000"/>
              </a:lnSpc>
            </a:pPr>
            <a:endParaRPr lang="it-IT" sz="2200" b="0" dirty="0">
              <a:latin typeface="Arial" pitchFamily="34" charset="0"/>
              <a:cs typeface="Arial" pitchFamily="34" charset="0"/>
            </a:endParaRPr>
          </a:p>
          <a:p>
            <a:pPr algn="just">
              <a:lnSpc>
                <a:spcPct val="100000"/>
              </a:lnSpc>
            </a:pPr>
            <a:r>
              <a:rPr lang="it-IT" sz="2400" b="0" dirty="0">
                <a:latin typeface="Arial" pitchFamily="34" charset="0"/>
                <a:cs typeface="Arial" pitchFamily="34" charset="0"/>
              </a:rPr>
              <a:t>La spesa riguardante il livello minimo di progettazione richiesto ai fini dell’inserimento di un intervento nel programma triennale dei lavori pubblici, </a:t>
            </a:r>
            <a:r>
              <a:rPr lang="it-IT" sz="2400" dirty="0">
                <a:latin typeface="Arial" pitchFamily="34" charset="0"/>
                <a:cs typeface="Arial" pitchFamily="34" charset="0"/>
              </a:rPr>
              <a:t>è registrata nel bilancio di previsione prima dello stanziamento riguardante l’opera cui la progettazione si riferisce.</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60</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2891302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442156"/>
            <a:ext cx="8305800" cy="4723880"/>
          </a:xfrm>
        </p:spPr>
        <p:txBody>
          <a:bodyPr>
            <a:noAutofit/>
          </a:bodyPr>
          <a:lstStyle/>
          <a:p>
            <a:pPr algn="just">
              <a:lnSpc>
                <a:spcPct val="100000"/>
              </a:lnSpc>
            </a:pPr>
            <a:endParaRPr lang="it-IT" sz="2200" b="0" dirty="0">
              <a:latin typeface="Arial" pitchFamily="34" charset="0"/>
              <a:cs typeface="Arial" pitchFamily="34" charset="0"/>
            </a:endParaRPr>
          </a:p>
          <a:p>
            <a:pPr algn="just">
              <a:lnSpc>
                <a:spcPct val="100000"/>
              </a:lnSpc>
            </a:pPr>
            <a:r>
              <a:rPr lang="it-IT" sz="2400" b="0" dirty="0">
                <a:latin typeface="Arial" pitchFamily="34" charset="0"/>
                <a:cs typeface="Arial" pitchFamily="34" charset="0"/>
              </a:rPr>
              <a:t>Per tale ragione, </a:t>
            </a:r>
            <a:r>
              <a:rPr lang="it-IT" sz="2400" u="heavy" spc="100" dirty="0">
                <a:uFill>
                  <a:solidFill>
                    <a:srgbClr val="FFFF00"/>
                  </a:solidFill>
                </a:uFill>
                <a:latin typeface="Arial" pitchFamily="34" charset="0"/>
                <a:cs typeface="Arial" pitchFamily="34" charset="0"/>
              </a:rPr>
              <a:t>affinché la spesa di progettazione possa essere contabilizzata tra gli investimenti</a:t>
            </a:r>
            <a:r>
              <a:rPr lang="it-IT" sz="2400" b="0" dirty="0">
                <a:latin typeface="Arial" pitchFamily="34" charset="0"/>
                <a:cs typeface="Arial" pitchFamily="34" charset="0"/>
              </a:rPr>
              <a:t>, è necessario che i documenti di programmazione dell’ente, che definiscono gli indirizzi generali riguardanti gli investimenti e la realizzazione delle opere pubbliche (DUP, DEFR o altri documenti di programmazione), individuino in modo specifico l’investimento a cui la spesa di progettazione è destinata, prevedendone altresì le necessarie forme di finanziamento.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61</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19373897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24885"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266355"/>
            <a:ext cx="8305800" cy="4973421"/>
          </a:xfrm>
        </p:spPr>
        <p:txBody>
          <a:bodyPr>
            <a:noAutofit/>
          </a:bodyPr>
          <a:lstStyle/>
          <a:p>
            <a:pPr algn="just">
              <a:lnSpc>
                <a:spcPct val="100000"/>
              </a:lnSpc>
            </a:pPr>
            <a:endParaRPr lang="it-IT" sz="2200" b="0" dirty="0">
              <a:latin typeface="Arial" pitchFamily="34" charset="0"/>
              <a:cs typeface="Arial" pitchFamily="34" charset="0"/>
            </a:endParaRPr>
          </a:p>
          <a:p>
            <a:pPr algn="ctr">
              <a:lnSpc>
                <a:spcPct val="100000"/>
              </a:lnSpc>
            </a:pPr>
            <a:endParaRPr lang="it-IT" sz="2200" b="0" dirty="0">
              <a:latin typeface="Arial" pitchFamily="34" charset="0"/>
              <a:cs typeface="Arial" pitchFamily="34" charset="0"/>
            </a:endParaRPr>
          </a:p>
          <a:p>
            <a:pPr algn="ctr">
              <a:lnSpc>
                <a:spcPct val="100000"/>
              </a:lnSpc>
            </a:pPr>
            <a:endParaRPr lang="it-IT" sz="2200" b="0" dirty="0">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62</a:t>
            </a:fld>
            <a:endParaRPr lang="it-IT"/>
          </a:p>
        </p:txBody>
      </p:sp>
      <p:sp>
        <p:nvSpPr>
          <p:cNvPr id="6" name="Segnaposto piè di pagina 5"/>
          <p:cNvSpPr>
            <a:spLocks noGrp="1"/>
          </p:cNvSpPr>
          <p:nvPr>
            <p:ph type="ftr" sz="quarter" idx="11"/>
          </p:nvPr>
        </p:nvSpPr>
        <p:spPr/>
        <p:txBody>
          <a:bodyPr/>
          <a:lstStyle/>
          <a:p>
            <a:r>
              <a:rPr lang="it-IT"/>
              <a:t>Ivana Rasi </a:t>
            </a:r>
          </a:p>
        </p:txBody>
      </p:sp>
      <p:graphicFrame>
        <p:nvGraphicFramePr>
          <p:cNvPr id="7" name="Diagramma 6"/>
          <p:cNvGraphicFramePr/>
          <p:nvPr/>
        </p:nvGraphicFramePr>
        <p:xfrm>
          <a:off x="870155" y="1932038"/>
          <a:ext cx="7943233" cy="4424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870155" y="1266355"/>
            <a:ext cx="7943233" cy="430887"/>
          </a:xfrm>
          <a:prstGeom prst="rect">
            <a:avLst/>
          </a:prstGeom>
          <a:noFill/>
        </p:spPr>
        <p:txBody>
          <a:bodyPr wrap="square" rtlCol="0">
            <a:spAutoFit/>
          </a:bodyPr>
          <a:lstStyle/>
          <a:p>
            <a:pPr algn="ctr"/>
            <a:r>
              <a:rPr lang="it-IT" sz="2200" b="1" dirty="0">
                <a:solidFill>
                  <a:schemeClr val="accent1"/>
                </a:solidFill>
                <a:latin typeface="Arial" pitchFamily="34" charset="0"/>
                <a:cs typeface="Arial" pitchFamily="34" charset="0"/>
              </a:rPr>
              <a:t>LA SPESA PER IL LIVELLO MINIMO </a:t>
            </a:r>
            <a:r>
              <a:rPr lang="it-IT" sz="2200" b="1" dirty="0" err="1">
                <a:solidFill>
                  <a:schemeClr val="accent1"/>
                </a:solidFill>
                <a:latin typeface="Arial" pitchFamily="34" charset="0"/>
                <a:cs typeface="Arial" pitchFamily="34" charset="0"/>
              </a:rPr>
              <a:t>DI</a:t>
            </a:r>
            <a:r>
              <a:rPr lang="it-IT" sz="2200" b="1" dirty="0">
                <a:solidFill>
                  <a:schemeClr val="accent1"/>
                </a:solidFill>
                <a:latin typeface="Arial" pitchFamily="34" charset="0"/>
                <a:cs typeface="Arial" pitchFamily="34" charset="0"/>
              </a:rPr>
              <a:t> PROGETTAZIONE</a:t>
            </a:r>
          </a:p>
        </p:txBody>
      </p:sp>
    </p:spTree>
    <p:extLst>
      <p:ext uri="{BB962C8B-B14F-4D97-AF65-F5344CB8AC3E}">
        <p14:creationId xmlns:p14="http://schemas.microsoft.com/office/powerpoint/2010/main" val="25487999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200" b="0" dirty="0">
                <a:latin typeface="Arial" pitchFamily="34" charset="0"/>
                <a:cs typeface="Arial" pitchFamily="34" charset="0"/>
              </a:rPr>
              <a:t>La capitalizzazione delle spese riguardanti il livello minimo di progettazione è effettuata attraverso le scritture della contabilità economico patrimoniale e non richiede alcuna rilevazione in contabilità finanziaria.</a:t>
            </a:r>
          </a:p>
          <a:p>
            <a:pPr algn="just">
              <a:lnSpc>
                <a:spcPct val="100000"/>
              </a:lnSpc>
            </a:pPr>
            <a:r>
              <a:rPr lang="it-IT" sz="2200" b="0" dirty="0">
                <a:latin typeface="Arial" pitchFamily="34" charset="0"/>
                <a:cs typeface="Arial" pitchFamily="34" charset="0"/>
              </a:rPr>
              <a:t>.</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63</a:t>
            </a:fld>
            <a:endParaRPr lang="it-IT"/>
          </a:p>
        </p:txBody>
      </p:sp>
      <p:sp>
        <p:nvSpPr>
          <p:cNvPr id="6" name="Segnaposto piè di pagina 5"/>
          <p:cNvSpPr>
            <a:spLocks noGrp="1"/>
          </p:cNvSpPr>
          <p:nvPr>
            <p:ph type="ftr" sz="quarter" idx="11"/>
          </p:nvPr>
        </p:nvSpPr>
        <p:spPr/>
        <p:txBody>
          <a:bodyPr/>
          <a:lstStyle/>
          <a:p>
            <a:r>
              <a:rPr lang="it-IT"/>
              <a:t>Ivana Rasi </a:t>
            </a:r>
          </a:p>
        </p:txBody>
      </p:sp>
      <p:sp>
        <p:nvSpPr>
          <p:cNvPr id="7" name="Rettangolo arrotondato 6"/>
          <p:cNvSpPr/>
          <p:nvPr/>
        </p:nvSpPr>
        <p:spPr>
          <a:xfrm>
            <a:off x="935288" y="3716594"/>
            <a:ext cx="7323808" cy="194678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b="1" dirty="0"/>
              <a:t>Per la capitalizzazione occorre individuare la tipologia di investimento cui la progettazione si riferisce.</a:t>
            </a:r>
          </a:p>
          <a:p>
            <a:pPr algn="ctr"/>
            <a:r>
              <a:rPr lang="it-IT" sz="2400" b="1" dirty="0"/>
              <a:t>In attesa dell’ultimazione dell’opera sono immobilizzazioni immateriali in corso.</a:t>
            </a:r>
          </a:p>
        </p:txBody>
      </p:sp>
    </p:spTree>
    <p:extLst>
      <p:ext uri="{BB962C8B-B14F-4D97-AF65-F5344CB8AC3E}">
        <p14:creationId xmlns:p14="http://schemas.microsoft.com/office/powerpoint/2010/main" val="17752174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200" b="0" u="heavy" dirty="0">
                <a:uFill>
                  <a:solidFill>
                    <a:srgbClr val="002060"/>
                  </a:solidFill>
                </a:uFill>
                <a:latin typeface="Arial" pitchFamily="34" charset="0"/>
                <a:cs typeface="Arial" pitchFamily="34" charset="0"/>
              </a:rPr>
              <a:t>La registrazione contabile delle spese di progettazione riguardanti lavori di valore stimato inferiore a 100.000 euro</a:t>
            </a:r>
          </a:p>
          <a:p>
            <a:pPr algn="just">
              <a:lnSpc>
                <a:spcPct val="100000"/>
              </a:lnSpc>
            </a:pPr>
            <a:endParaRPr lang="it-IT" sz="2200" b="0" dirty="0">
              <a:latin typeface="Arial" pitchFamily="34" charset="0"/>
              <a:cs typeface="Arial" pitchFamily="34" charset="0"/>
            </a:endParaRPr>
          </a:p>
          <a:p>
            <a:pPr algn="just">
              <a:lnSpc>
                <a:spcPct val="100000"/>
              </a:lnSpc>
            </a:pPr>
            <a:r>
              <a:rPr lang="it-IT" sz="2200" b="0" dirty="0">
                <a:latin typeface="Arial" pitchFamily="34" charset="0"/>
                <a:cs typeface="Arial" pitchFamily="34" charset="0"/>
              </a:rPr>
              <a:t>La spesa concernente gli interventi di valore stimato inferiore a 100.000 euro è stanziata in bilancio anche se detti interventi non sono inseriti nel programma triennale dei lavori pubblici.</a:t>
            </a:r>
          </a:p>
          <a:p>
            <a:pPr algn="just">
              <a:lnSpc>
                <a:spcPct val="100000"/>
              </a:lnSpc>
            </a:pPr>
            <a:endParaRPr lang="it-IT" sz="2200" b="0" dirty="0">
              <a:latin typeface="Arial" pitchFamily="34" charset="0"/>
              <a:cs typeface="Arial" pitchFamily="34" charset="0"/>
            </a:endParaRPr>
          </a:p>
          <a:p>
            <a:pPr algn="just">
              <a:lnSpc>
                <a:spcPct val="100000"/>
              </a:lnSpc>
            </a:pPr>
            <a:r>
              <a:rPr lang="it-IT" sz="2200" b="0" dirty="0">
                <a:latin typeface="Arial" pitchFamily="34" charset="0"/>
                <a:cs typeface="Arial" pitchFamily="34" charset="0"/>
              </a:rPr>
              <a:t>In tali casi, la spesa di progettazione è registrata nel Titolo II della spesa, con imputazione agli stanziamenti riguardanti l’opera complessiva, sia nel caso di progettazione interna che di progettazione esterna, in attuazione dell’art. 113, comma 1, del Codice, il quale prevede che tali oneri fanno carico agli stanziamenti previsti per i singoli appalti di lavori.</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64</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29035767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200" b="0" dirty="0">
                <a:uFill>
                  <a:solidFill>
                    <a:srgbClr val="002060"/>
                  </a:solidFill>
                </a:uFill>
                <a:latin typeface="Arial" pitchFamily="34" charset="0"/>
                <a:cs typeface="Arial" pitchFamily="34" charset="0"/>
              </a:rPr>
              <a:t>In ogni caso, gli stipendi del personale dell’ente incaricato della progettazione sono classificati tra le spese di personale (spesa corrente).</a:t>
            </a:r>
          </a:p>
          <a:p>
            <a:pPr algn="just">
              <a:lnSpc>
                <a:spcPct val="100000"/>
              </a:lnSpc>
            </a:pPr>
            <a:r>
              <a:rPr lang="it-IT" sz="2200" b="0" dirty="0">
                <a:uFill>
                  <a:solidFill>
                    <a:srgbClr val="002060"/>
                  </a:solidFill>
                </a:uFill>
                <a:latin typeface="Arial" pitchFamily="34" charset="0"/>
                <a:cs typeface="Arial" pitchFamily="34" charset="0"/>
              </a:rPr>
              <a:t>La capitalizzazione di tali spese è effettuata attraverso le scritture della contabilità economico patrimoniale e non richiede alcuna rilevazione in contabilità finanziaria.</a:t>
            </a:r>
          </a:p>
          <a:p>
            <a:pPr algn="just">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200" b="0" dirty="0">
                <a:uFill>
                  <a:solidFill>
                    <a:srgbClr val="002060"/>
                  </a:solidFill>
                </a:uFill>
                <a:latin typeface="Arial" pitchFamily="34" charset="0"/>
                <a:cs typeface="Arial" pitchFamily="34" charset="0"/>
              </a:rPr>
              <a:t>Immobilizzazioni 			a		Incrementi di immobilizzazioni</a:t>
            </a:r>
          </a:p>
          <a:p>
            <a:pPr algn="just">
              <a:lnSpc>
                <a:spcPct val="100000"/>
              </a:lnSpc>
            </a:pPr>
            <a:r>
              <a:rPr lang="it-IT" sz="2200" b="0" dirty="0">
                <a:uFill>
                  <a:solidFill>
                    <a:srgbClr val="002060"/>
                  </a:solidFill>
                </a:uFill>
                <a:latin typeface="Arial" pitchFamily="34" charset="0"/>
                <a:cs typeface="Arial" pitchFamily="34" charset="0"/>
              </a:rPr>
              <a:t>in corso di costruzione 				 per lavori interni</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65</a:t>
            </a:fld>
            <a:endParaRPr lang="it-IT"/>
          </a:p>
        </p:txBody>
      </p:sp>
      <p:sp>
        <p:nvSpPr>
          <p:cNvPr id="6" name="Segnaposto piè di pagina 5"/>
          <p:cNvSpPr>
            <a:spLocks noGrp="1"/>
          </p:cNvSpPr>
          <p:nvPr>
            <p:ph type="ftr" sz="quarter" idx="11"/>
          </p:nvPr>
        </p:nvSpPr>
        <p:spPr/>
        <p:txBody>
          <a:bodyPr/>
          <a:lstStyle/>
          <a:p>
            <a:r>
              <a:rPr lang="it-IT"/>
              <a:t>Ivana Rasi </a:t>
            </a:r>
          </a:p>
        </p:txBody>
      </p:sp>
      <p:sp>
        <p:nvSpPr>
          <p:cNvPr id="7" name="Fumetto 2 6"/>
          <p:cNvSpPr/>
          <p:nvPr/>
        </p:nvSpPr>
        <p:spPr>
          <a:xfrm>
            <a:off x="2875663" y="4922377"/>
            <a:ext cx="5102942" cy="1433973"/>
          </a:xfrm>
          <a:prstGeom prst="wedgeRoundRectCallout">
            <a:avLst>
              <a:gd name="adj1" fmla="val -3203"/>
              <a:gd name="adj2" fmla="val -69482"/>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Il valore dell’incremento dell’immobilizzazione in corso è pari alla somma dei costi di competenza dell’esercizio relativo ai fattori produttivi consumati nella realizzazione dell’immobilizzazione.</a:t>
            </a:r>
          </a:p>
        </p:txBody>
      </p:sp>
    </p:spTree>
    <p:extLst>
      <p:ext uri="{BB962C8B-B14F-4D97-AF65-F5344CB8AC3E}">
        <p14:creationId xmlns:p14="http://schemas.microsoft.com/office/powerpoint/2010/main" val="4803579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fontScale="90000"/>
          </a:bodyPr>
          <a:lstStyle/>
          <a:p>
            <a:r>
              <a:rPr lang="it-IT" sz="3200" b="1" dirty="0">
                <a:cs typeface="Arial"/>
              </a:rPr>
              <a:t>LA FORMAZIONE DEL FONDO PLURIENNALE VINCOLATO PER LE SPESE CONCERNENTI IL LIVELLO MINIMO </a:t>
            </a:r>
            <a:r>
              <a:rPr lang="it-IT" sz="3200" b="1" dirty="0" err="1">
                <a:cs typeface="Arial"/>
              </a:rPr>
              <a:t>DI</a:t>
            </a:r>
            <a:r>
              <a:rPr lang="it-IT" sz="3200" b="1" dirty="0">
                <a:cs typeface="Arial"/>
              </a:rPr>
              <a:t> PROGETTAZIONE</a:t>
            </a:r>
            <a:endParaRPr lang="it-IT" sz="2500" dirty="0">
              <a:latin typeface="Arial"/>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66</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14264427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FPV SULLE SPESE RELATIVE AL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Alla fine dell’esercizio, le risorse accantonate nel fondo pluriennale vincolato per il finanziamento delle spese concernenti il livello minimo di progettazione esterna di importo pari o superiore a quello ordinariamente previsto dall’articolo 36, comma 2, lett. a), del d.lgs. n. 50 del 2016, in materia di affidamento diretto dei contratti sotto soglia, non ancora impegnate, possono essere interamente conservate nel fondo pluriennale vincolato </a:t>
            </a:r>
            <a:r>
              <a:rPr lang="it-IT" sz="2400" b="0" u="heavy" dirty="0">
                <a:uFill>
                  <a:solidFill>
                    <a:srgbClr val="0070C0"/>
                  </a:solidFill>
                </a:uFill>
                <a:latin typeface="Arial" pitchFamily="34" charset="0"/>
                <a:cs typeface="Arial" pitchFamily="34" charset="0"/>
              </a:rPr>
              <a:t>determinato in sede di rendiconto </a:t>
            </a:r>
            <a:r>
              <a:rPr lang="it-IT" sz="2400" dirty="0">
                <a:uFill>
                  <a:solidFill>
                    <a:srgbClr val="002060"/>
                  </a:solidFill>
                </a:uFill>
                <a:latin typeface="Arial" pitchFamily="34" charset="0"/>
                <a:cs typeface="Arial" pitchFamily="34" charset="0"/>
              </a:rPr>
              <a:t>a condizione che siano state formalmente attivate le relative procedure di affidamento.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67</a:t>
            </a:fld>
            <a:endParaRPr lang="it-IT"/>
          </a:p>
        </p:txBody>
      </p:sp>
      <p:sp>
        <p:nvSpPr>
          <p:cNvPr id="6" name="Segnaposto piè di pagina 5"/>
          <p:cNvSpPr>
            <a:spLocks noGrp="1"/>
          </p:cNvSpPr>
          <p:nvPr>
            <p:ph type="ftr" sz="quarter" idx="11"/>
          </p:nvPr>
        </p:nvSpPr>
        <p:spPr/>
        <p:txBody>
          <a:bodyPr/>
          <a:lstStyle/>
          <a:p>
            <a:r>
              <a:rPr lang="it-IT" dirty="0"/>
              <a:t>Ivana Rasi </a:t>
            </a:r>
          </a:p>
        </p:txBody>
      </p:sp>
    </p:spTree>
    <p:extLst>
      <p:ext uri="{BB962C8B-B14F-4D97-AF65-F5344CB8AC3E}">
        <p14:creationId xmlns:p14="http://schemas.microsoft.com/office/powerpoint/2010/main" val="6775170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IL FPV SULLE SPESE RELATIVE AL LIVELLO MINIMO </a:t>
            </a:r>
            <a:r>
              <a:rPr lang="it-IT" sz="2400" dirty="0" err="1"/>
              <a:t>DI</a:t>
            </a:r>
            <a:r>
              <a:rPr lang="it-IT" sz="2400" dirty="0"/>
              <a:t> PROGETTAZIONE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In assenza di aggiudicazione definitiva, entro l’esercizio successivo, le risorse accertate ma non ancora impegnate, cui il fondo pluriennale si riferisce, confluiscono nell’avanzo di amministrazione disponibile, destinato o vincolato in relazione alla fonte di finanziamento per la riprogrammazione dell’intervento in c/capitale, ed il fondo pluriennale deve essere ridotto di pari importo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68</a:t>
            </a:fld>
            <a:endParaRPr lang="it-IT"/>
          </a:p>
        </p:txBody>
      </p:sp>
      <p:sp>
        <p:nvSpPr>
          <p:cNvPr id="6" name="Segnaposto piè di pagina 5"/>
          <p:cNvSpPr>
            <a:spLocks noGrp="1"/>
          </p:cNvSpPr>
          <p:nvPr>
            <p:ph type="ftr" sz="quarter" idx="11"/>
          </p:nvPr>
        </p:nvSpPr>
        <p:spPr/>
        <p:txBody>
          <a:bodyPr/>
          <a:lstStyle/>
          <a:p>
            <a:r>
              <a:rPr lang="it-IT" dirty="0"/>
              <a:t>Ivana Rasi </a:t>
            </a:r>
          </a:p>
        </p:txBody>
      </p:sp>
    </p:spTree>
    <p:extLst>
      <p:ext uri="{BB962C8B-B14F-4D97-AF65-F5344CB8AC3E}">
        <p14:creationId xmlns:p14="http://schemas.microsoft.com/office/powerpoint/2010/main" val="3523818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L’INSERIMENTO DELL’OPERA NEL BILANCIO </a:t>
            </a:r>
            <a:r>
              <a:rPr lang="it-IT" sz="3200" b="1" dirty="0" err="1">
                <a:cs typeface="Arial"/>
              </a:rPr>
              <a:t>DI</a:t>
            </a:r>
            <a:r>
              <a:rPr lang="it-IT" sz="3200" b="1" dirty="0">
                <a:cs typeface="Arial"/>
              </a:rPr>
              <a:t> PREVISIONE</a:t>
            </a:r>
            <a:endParaRPr lang="it-IT" sz="2500" dirty="0">
              <a:latin typeface="Arial"/>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69</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303439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1730" y="61781"/>
            <a:ext cx="6691870" cy="466084"/>
          </a:xfrm>
        </p:spPr>
        <p:txBody>
          <a:bodyPr>
            <a:normAutofit fontScale="90000"/>
          </a:bodyPr>
          <a:lstStyle/>
          <a:p>
            <a:pPr algn="l"/>
            <a:r>
              <a:rPr lang="it-IT" sz="3100" dirty="0"/>
              <a:t>Il Fondo Crediti di Dubbia Esigibilità</a:t>
            </a:r>
            <a:br>
              <a:rPr lang="it-IT" sz="3100" dirty="0"/>
            </a:br>
            <a:r>
              <a:rPr lang="it-IT" sz="3100" dirty="0"/>
              <a:t> </a:t>
            </a:r>
          </a:p>
        </p:txBody>
      </p:sp>
      <p:graphicFrame>
        <p:nvGraphicFramePr>
          <p:cNvPr id="5" name="Segnaposto contenuto 4"/>
          <p:cNvGraphicFramePr>
            <a:graphicFrameLocks noGrp="1"/>
          </p:cNvGraphicFramePr>
          <p:nvPr>
            <p:ph idx="1"/>
          </p:nvPr>
        </p:nvGraphicFramePr>
        <p:xfrm>
          <a:off x="524384" y="676149"/>
          <a:ext cx="8421330" cy="6011545"/>
        </p:xfrm>
        <a:graphic>
          <a:graphicData uri="http://schemas.openxmlformats.org/drawingml/2006/table">
            <a:tbl>
              <a:tblPr firstRow="1" bandRow="1">
                <a:tableStyleId>{5C22544A-7EE6-4342-B048-85BDC9FD1C3A}</a:tableStyleId>
              </a:tblPr>
              <a:tblGrid>
                <a:gridCol w="596490">
                  <a:extLst>
                    <a:ext uri="{9D8B030D-6E8A-4147-A177-3AD203B41FA5}">
                      <a16:colId xmlns:a16="http://schemas.microsoft.com/office/drawing/2014/main" val="20000"/>
                    </a:ext>
                  </a:extLst>
                </a:gridCol>
                <a:gridCol w="530942">
                  <a:extLst>
                    <a:ext uri="{9D8B030D-6E8A-4147-A177-3AD203B41FA5}">
                      <a16:colId xmlns:a16="http://schemas.microsoft.com/office/drawing/2014/main" val="20001"/>
                    </a:ext>
                  </a:extLst>
                </a:gridCol>
                <a:gridCol w="5633354">
                  <a:extLst>
                    <a:ext uri="{9D8B030D-6E8A-4147-A177-3AD203B41FA5}">
                      <a16:colId xmlns:a16="http://schemas.microsoft.com/office/drawing/2014/main" val="20002"/>
                    </a:ext>
                  </a:extLst>
                </a:gridCol>
                <a:gridCol w="1660544">
                  <a:extLst>
                    <a:ext uri="{9D8B030D-6E8A-4147-A177-3AD203B41FA5}">
                      <a16:colId xmlns:a16="http://schemas.microsoft.com/office/drawing/2014/main" val="20003"/>
                    </a:ext>
                  </a:extLst>
                </a:gridCol>
              </a:tblGrid>
              <a:tr h="370840">
                <a:tc>
                  <a:txBody>
                    <a:bodyPr/>
                    <a:lstStyle/>
                    <a:p>
                      <a:pPr algn="ctr" fontAlgn="t"/>
                      <a:r>
                        <a:rPr lang="it-IT" sz="1600" b="1" i="0" u="none" strike="noStrike" dirty="0">
                          <a:solidFill>
                            <a:srgbClr val="FFFFFF"/>
                          </a:solidFill>
                          <a:latin typeface="Calibri"/>
                        </a:rPr>
                        <a:t>E</a:t>
                      </a:r>
                    </a:p>
                  </a:txBody>
                  <a:tcPr marL="9525" marR="9525" marT="9525" marB="0"/>
                </a:tc>
                <a:tc>
                  <a:txBody>
                    <a:bodyPr/>
                    <a:lstStyle/>
                    <a:p>
                      <a:pPr algn="ctr" fontAlgn="t"/>
                      <a:r>
                        <a:rPr lang="it-IT" sz="1600" b="1" i="0" u="none" strike="noStrike" dirty="0">
                          <a:solidFill>
                            <a:srgbClr val="FFFFFF"/>
                          </a:solidFill>
                          <a:latin typeface="Calibri"/>
                        </a:rPr>
                        <a:t>I</a:t>
                      </a:r>
                    </a:p>
                  </a:txBody>
                  <a:tcPr marL="9525" marR="9525" marT="9525" marB="0"/>
                </a:tc>
                <a:tc>
                  <a:txBody>
                    <a:bodyPr/>
                    <a:lstStyle/>
                    <a:p>
                      <a:pPr algn="l" fontAlgn="t"/>
                      <a:r>
                        <a:rPr lang="it-IT" sz="1600" b="1" i="0" u="none" strike="noStrike" dirty="0">
                          <a:solidFill>
                            <a:srgbClr val="FFFFFF"/>
                          </a:solidFill>
                          <a:latin typeface="Calibri"/>
                        </a:rPr>
                        <a:t>Entrate correnti di natura tributaria, contributiva e perequativa</a:t>
                      </a:r>
                    </a:p>
                  </a:txBody>
                  <a:tcPr marL="9525" marR="9525" marT="9525" marB="0"/>
                </a:tc>
                <a:tc>
                  <a:txBody>
                    <a:bodyPr/>
                    <a:lstStyle/>
                    <a:p>
                      <a:pPr algn="r" fontAlgn="t"/>
                      <a:r>
                        <a:rPr lang="it-IT" sz="1600" b="1" i="0" u="none" strike="noStrike" dirty="0">
                          <a:solidFill>
                            <a:srgbClr val="FFFFFF"/>
                          </a:solidFill>
                          <a:latin typeface="Calibri"/>
                        </a:rPr>
                        <a:t>E.1.00.00.00.000</a:t>
                      </a:r>
                    </a:p>
                  </a:txBody>
                  <a:tcPr marL="9525" marR="9525" marT="9525" marB="0"/>
                </a:tc>
                <a:extLst>
                  <a:ext uri="{0D108BD9-81ED-4DB2-BD59-A6C34878D82A}">
                    <a16:rowId xmlns:a16="http://schemas.microsoft.com/office/drawing/2014/main" val="10000"/>
                  </a:ext>
                </a:extLst>
              </a:tr>
              <a:tr h="370840">
                <a:tc>
                  <a:txBody>
                    <a:bodyPr/>
                    <a:lstStyle/>
                    <a:p>
                      <a:pPr algn="ctr" fontAlgn="t"/>
                      <a:r>
                        <a:rPr lang="it-IT" sz="1400" b="1" i="0" u="none" strike="noStrike" dirty="0">
                          <a:solidFill>
                            <a:srgbClr val="000000"/>
                          </a:solidFill>
                          <a:latin typeface="Calibri"/>
                        </a:rPr>
                        <a:t>E</a:t>
                      </a:r>
                    </a:p>
                  </a:txBody>
                  <a:tcPr marL="9525" marR="9525" marT="9525" marB="0"/>
                </a:tc>
                <a:tc>
                  <a:txBody>
                    <a:bodyPr/>
                    <a:lstStyle/>
                    <a:p>
                      <a:pPr algn="ctr" fontAlgn="t"/>
                      <a:r>
                        <a:rPr lang="it-IT" sz="1400" b="1" i="0" u="none" strike="noStrike">
                          <a:solidFill>
                            <a:srgbClr val="000000"/>
                          </a:solidFill>
                          <a:latin typeface="Calibri"/>
                        </a:rPr>
                        <a:t>II</a:t>
                      </a:r>
                    </a:p>
                  </a:txBody>
                  <a:tcPr marL="9525" marR="9525" marT="9525" marB="0"/>
                </a:tc>
                <a:tc>
                  <a:txBody>
                    <a:bodyPr/>
                    <a:lstStyle/>
                    <a:p>
                      <a:pPr algn="l" fontAlgn="t"/>
                      <a:r>
                        <a:rPr lang="it-IT" sz="1400" b="1" i="0" u="none" strike="noStrike">
                          <a:solidFill>
                            <a:srgbClr val="000000"/>
                          </a:solidFill>
                          <a:latin typeface="Calibri"/>
                        </a:rPr>
                        <a:t>Tributi</a:t>
                      </a:r>
                    </a:p>
                  </a:txBody>
                  <a:tcPr marL="9525" marR="9525" marT="9525" marB="0"/>
                </a:tc>
                <a:tc>
                  <a:txBody>
                    <a:bodyPr/>
                    <a:lstStyle/>
                    <a:p>
                      <a:pPr algn="r" fontAlgn="t"/>
                      <a:r>
                        <a:rPr lang="it-IT" sz="1400" b="1" i="0" u="none" strike="noStrike" dirty="0">
                          <a:solidFill>
                            <a:srgbClr val="000000"/>
                          </a:solidFill>
                          <a:latin typeface="Calibri"/>
                        </a:rPr>
                        <a:t>E.1.01.00.00.000</a:t>
                      </a:r>
                    </a:p>
                  </a:txBody>
                  <a:tcPr marL="9525" marR="9525" marT="9525" marB="0"/>
                </a:tc>
                <a:extLst>
                  <a:ext uri="{0D108BD9-81ED-4DB2-BD59-A6C34878D82A}">
                    <a16:rowId xmlns:a16="http://schemas.microsoft.com/office/drawing/2014/main" val="10001"/>
                  </a:ext>
                </a:extLst>
              </a:tr>
              <a:tr h="370840">
                <a:tc>
                  <a:txBody>
                    <a:bodyPr/>
                    <a:lstStyle/>
                    <a:p>
                      <a:pPr algn="ctr" fontAlgn="t"/>
                      <a:r>
                        <a:rPr lang="it-IT" sz="1400" b="1" i="0" u="none" strike="noStrike">
                          <a:solidFill>
                            <a:srgbClr val="000000"/>
                          </a:solidFill>
                          <a:latin typeface="Calibri"/>
                        </a:rPr>
                        <a:t>E</a:t>
                      </a:r>
                    </a:p>
                  </a:txBody>
                  <a:tcPr marL="9525" marR="9525" marT="9525" marB="0">
                    <a:solidFill>
                      <a:srgbClr val="00FFCC"/>
                    </a:solidFill>
                  </a:tcPr>
                </a:tc>
                <a:tc>
                  <a:txBody>
                    <a:bodyPr/>
                    <a:lstStyle/>
                    <a:p>
                      <a:pPr algn="ctr" fontAlgn="t"/>
                      <a:r>
                        <a:rPr lang="it-IT" sz="1400" b="1" i="0" u="none" strike="noStrike">
                          <a:solidFill>
                            <a:srgbClr val="000000"/>
                          </a:solidFill>
                          <a:latin typeface="Calibri"/>
                        </a:rPr>
                        <a:t>III</a:t>
                      </a:r>
                    </a:p>
                  </a:txBody>
                  <a:tcPr marL="9525" marR="9525" marT="9525" marB="0">
                    <a:solidFill>
                      <a:srgbClr val="00FFCC"/>
                    </a:solidFill>
                  </a:tcPr>
                </a:tc>
                <a:tc>
                  <a:txBody>
                    <a:bodyPr/>
                    <a:lstStyle/>
                    <a:p>
                      <a:pPr algn="l" fontAlgn="t"/>
                      <a:r>
                        <a:rPr lang="it-IT" sz="1400" b="1" i="0" u="none" strike="noStrike" dirty="0">
                          <a:solidFill>
                            <a:srgbClr val="000000"/>
                          </a:solidFill>
                          <a:latin typeface="Calibri"/>
                        </a:rPr>
                        <a:t>Imposte, tasse e proventi assimilati</a:t>
                      </a:r>
                    </a:p>
                  </a:txBody>
                  <a:tcPr marL="85725" marR="9525" marT="9525" marB="0">
                    <a:solidFill>
                      <a:srgbClr val="00FFCC"/>
                    </a:solidFill>
                  </a:tcPr>
                </a:tc>
                <a:tc>
                  <a:txBody>
                    <a:bodyPr/>
                    <a:lstStyle/>
                    <a:p>
                      <a:pPr algn="r" fontAlgn="t"/>
                      <a:r>
                        <a:rPr lang="it-IT" sz="1400" b="1" i="0" u="none" strike="noStrike" dirty="0">
                          <a:solidFill>
                            <a:srgbClr val="000000"/>
                          </a:solidFill>
                          <a:latin typeface="Calibri"/>
                        </a:rPr>
                        <a:t>E.1.01.01.00.000</a:t>
                      </a:r>
                    </a:p>
                  </a:txBody>
                  <a:tcPr marL="9525" marR="9525" marT="9525" marB="0">
                    <a:solidFill>
                      <a:srgbClr val="00FFCC"/>
                    </a:solidFill>
                  </a:tcPr>
                </a:tc>
                <a:extLst>
                  <a:ext uri="{0D108BD9-81ED-4DB2-BD59-A6C34878D82A}">
                    <a16:rowId xmlns:a16="http://schemas.microsoft.com/office/drawing/2014/main" val="10002"/>
                  </a:ext>
                </a:extLst>
              </a:tr>
              <a:tr h="370840">
                <a:tc>
                  <a:txBody>
                    <a:bodyPr/>
                    <a:lstStyle/>
                    <a:p>
                      <a:pPr algn="ctr" fontAlgn="t"/>
                      <a:r>
                        <a:rPr lang="it-IT" sz="1400" b="1" i="0" u="none" strike="noStrike">
                          <a:solidFill>
                            <a:srgbClr val="000000"/>
                          </a:solidFill>
                          <a:latin typeface="Calibri"/>
                        </a:rPr>
                        <a:t>E</a:t>
                      </a:r>
                    </a:p>
                  </a:txBody>
                  <a:tcPr marL="9525" marR="9525" marT="9525" marB="0"/>
                </a:tc>
                <a:tc>
                  <a:txBody>
                    <a:bodyPr/>
                    <a:lstStyle/>
                    <a:p>
                      <a:pPr algn="ctr" fontAlgn="t"/>
                      <a:r>
                        <a:rPr lang="it-IT" sz="1400" b="1" i="0" u="none" strike="noStrike">
                          <a:solidFill>
                            <a:srgbClr val="000000"/>
                          </a:solidFill>
                          <a:latin typeface="Calibri"/>
                        </a:rPr>
                        <a:t>IV</a:t>
                      </a:r>
                    </a:p>
                  </a:txBody>
                  <a:tcPr marL="9525" marR="9525" marT="9525" marB="0"/>
                </a:tc>
                <a:tc>
                  <a:txBody>
                    <a:bodyPr/>
                    <a:lstStyle/>
                    <a:p>
                      <a:pPr algn="l" fontAlgn="t"/>
                      <a:r>
                        <a:rPr lang="it-IT" sz="1400" b="1" i="0" u="none" strike="noStrike">
                          <a:solidFill>
                            <a:srgbClr val="000000"/>
                          </a:solidFill>
                          <a:latin typeface="Calibri"/>
                        </a:rPr>
                        <a:t>Imposta sostitutiva dell'IRPEF e dell'imposta di registro e di bollo sulle locazioni di immobili per finalità abitative (cedolare secca)</a:t>
                      </a:r>
                    </a:p>
                  </a:txBody>
                  <a:tcPr marL="171450" marR="9525" marT="9525" marB="0"/>
                </a:tc>
                <a:tc>
                  <a:txBody>
                    <a:bodyPr/>
                    <a:lstStyle/>
                    <a:p>
                      <a:pPr algn="r" fontAlgn="t"/>
                      <a:r>
                        <a:rPr lang="it-IT" sz="1400" b="1" i="0" u="none" strike="noStrike" dirty="0">
                          <a:solidFill>
                            <a:srgbClr val="000000"/>
                          </a:solidFill>
                          <a:latin typeface="Calibri"/>
                        </a:rPr>
                        <a:t>E.1.01.01.03.000</a:t>
                      </a:r>
                    </a:p>
                  </a:txBody>
                  <a:tcPr marL="9525" marR="9525" marT="9525" marB="0"/>
                </a:tc>
                <a:extLst>
                  <a:ext uri="{0D108BD9-81ED-4DB2-BD59-A6C34878D82A}">
                    <a16:rowId xmlns:a16="http://schemas.microsoft.com/office/drawing/2014/main" val="10003"/>
                  </a:ext>
                </a:extLst>
              </a:tr>
              <a:tr h="370840">
                <a:tc>
                  <a:txBody>
                    <a:bodyPr/>
                    <a:lstStyle/>
                    <a:p>
                      <a:pPr algn="ctr" fontAlgn="t"/>
                      <a:r>
                        <a:rPr lang="it-IT" sz="1400" b="0" i="0" u="none" strike="noStrike">
                          <a:solidFill>
                            <a:srgbClr val="000000"/>
                          </a:solidFill>
                          <a:latin typeface="Calibri"/>
                        </a:rPr>
                        <a:t>E</a:t>
                      </a:r>
                    </a:p>
                  </a:txBody>
                  <a:tcPr marL="9525" marR="9525" marT="9525" marB="0">
                    <a:noFill/>
                  </a:tcPr>
                </a:tc>
                <a:tc>
                  <a:txBody>
                    <a:bodyPr/>
                    <a:lstStyle/>
                    <a:p>
                      <a:pPr algn="ctr" fontAlgn="t"/>
                      <a:r>
                        <a:rPr lang="it-IT" sz="1400" b="0" i="0" u="none" strike="noStrike">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Imposta sostitutiva dell'IRPEF e dell'imposta di registro e di bollo sulle locazioni di immobili per finalità abitative (cedolare secca) riscossa a seguito dell'attività ordinaria di gestione</a:t>
                      </a:r>
                    </a:p>
                  </a:txBody>
                  <a:tcPr marL="342900" marR="9525" marT="9525" marB="0">
                    <a:noFill/>
                  </a:tcPr>
                </a:tc>
                <a:tc>
                  <a:txBody>
                    <a:bodyPr/>
                    <a:lstStyle/>
                    <a:p>
                      <a:pPr algn="r" fontAlgn="t"/>
                      <a:r>
                        <a:rPr lang="it-IT" sz="1400" b="0" i="0" u="none" strike="noStrike" dirty="0">
                          <a:solidFill>
                            <a:srgbClr val="000000"/>
                          </a:solidFill>
                          <a:latin typeface="Calibri"/>
                        </a:rPr>
                        <a:t>E.1.01.01.03.001</a:t>
                      </a:r>
                    </a:p>
                  </a:txBody>
                  <a:tcPr marL="9525" marR="9525" marT="9525" marB="0">
                    <a:noFill/>
                  </a:tcPr>
                </a:tc>
                <a:extLst>
                  <a:ext uri="{0D108BD9-81ED-4DB2-BD59-A6C34878D82A}">
                    <a16:rowId xmlns:a16="http://schemas.microsoft.com/office/drawing/2014/main" val="10004"/>
                  </a:ext>
                </a:extLst>
              </a:tr>
              <a:tr h="370840">
                <a:tc>
                  <a:txBody>
                    <a:bodyPr/>
                    <a:lstStyle/>
                    <a:p>
                      <a:pPr algn="ctr" fontAlgn="t"/>
                      <a:r>
                        <a:rPr lang="it-IT" sz="1400" b="0" i="0" u="none" strike="noStrike">
                          <a:solidFill>
                            <a:srgbClr val="000000"/>
                          </a:solidFill>
                          <a:latin typeface="Calibri"/>
                        </a:rPr>
                        <a:t>E</a:t>
                      </a:r>
                    </a:p>
                  </a:txBody>
                  <a:tcPr marL="9525" marR="9525" marT="9525" marB="0">
                    <a:noFill/>
                  </a:tcPr>
                </a:tc>
                <a:tc>
                  <a:txBody>
                    <a:bodyPr/>
                    <a:lstStyle/>
                    <a:p>
                      <a:pPr algn="ctr" fontAlgn="t"/>
                      <a:r>
                        <a:rPr lang="it-IT" sz="1400" b="0" i="0" u="none" strike="noStrike">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Imposta sostitutiva dell'IRPEF e dell'imposta di registro e di bollo sulle locazioni di immobili per finalità abitative (cedolare secca) riscossa a seguito di attività di verifica e controllo</a:t>
                      </a:r>
                    </a:p>
                  </a:txBody>
                  <a:tcPr marL="342900" marR="9525" marT="9525" marB="0">
                    <a:noFill/>
                  </a:tcPr>
                </a:tc>
                <a:tc>
                  <a:txBody>
                    <a:bodyPr/>
                    <a:lstStyle/>
                    <a:p>
                      <a:pPr algn="r" fontAlgn="t"/>
                      <a:r>
                        <a:rPr lang="it-IT" sz="1400" b="0" i="0" u="none" strike="noStrike" dirty="0">
                          <a:solidFill>
                            <a:srgbClr val="000000"/>
                          </a:solidFill>
                          <a:latin typeface="Calibri"/>
                        </a:rPr>
                        <a:t>E.1.01.01.03.002</a:t>
                      </a:r>
                    </a:p>
                  </a:txBody>
                  <a:tcPr marL="9525" marR="9525" marT="9525" marB="0">
                    <a:noFill/>
                  </a:tcPr>
                </a:tc>
                <a:extLst>
                  <a:ext uri="{0D108BD9-81ED-4DB2-BD59-A6C34878D82A}">
                    <a16:rowId xmlns:a16="http://schemas.microsoft.com/office/drawing/2014/main" val="10005"/>
                  </a:ext>
                </a:extLst>
              </a:tr>
              <a:tr h="370840">
                <a:tc>
                  <a:txBody>
                    <a:bodyPr/>
                    <a:lstStyle/>
                    <a:p>
                      <a:pPr algn="ctr" fontAlgn="t"/>
                      <a:r>
                        <a:rPr lang="it-IT" sz="1400" b="1" i="0" u="none" strike="noStrike">
                          <a:solidFill>
                            <a:srgbClr val="000000"/>
                          </a:solidFill>
                          <a:latin typeface="Calibri"/>
                        </a:rPr>
                        <a:t>E</a:t>
                      </a:r>
                    </a:p>
                  </a:txBody>
                  <a:tcPr marL="9525" marR="9525" marT="9525" marB="0"/>
                </a:tc>
                <a:tc>
                  <a:txBody>
                    <a:bodyPr/>
                    <a:lstStyle/>
                    <a:p>
                      <a:pPr algn="ctr" fontAlgn="t"/>
                      <a:r>
                        <a:rPr lang="it-IT" sz="1400" b="1" i="0" u="none" strike="noStrike">
                          <a:solidFill>
                            <a:srgbClr val="000000"/>
                          </a:solidFill>
                          <a:latin typeface="Calibri"/>
                        </a:rPr>
                        <a:t>IV</a:t>
                      </a:r>
                    </a:p>
                  </a:txBody>
                  <a:tcPr marL="9525" marR="9525" marT="9525" marB="0"/>
                </a:tc>
                <a:tc>
                  <a:txBody>
                    <a:bodyPr/>
                    <a:lstStyle/>
                    <a:p>
                      <a:pPr algn="l" fontAlgn="t"/>
                      <a:r>
                        <a:rPr lang="it-IT" sz="1400" b="1" i="0" u="none" strike="noStrike" dirty="0">
                          <a:solidFill>
                            <a:srgbClr val="000000"/>
                          </a:solidFill>
                          <a:latin typeface="Calibri"/>
                        </a:rPr>
                        <a:t>Imposta municipale propria</a:t>
                      </a:r>
                    </a:p>
                  </a:txBody>
                  <a:tcPr marL="171450" marR="9525" marT="9525" marB="0"/>
                </a:tc>
                <a:tc>
                  <a:txBody>
                    <a:bodyPr/>
                    <a:lstStyle/>
                    <a:p>
                      <a:pPr algn="r" fontAlgn="t"/>
                      <a:r>
                        <a:rPr lang="it-IT" sz="1400" b="1" i="0" u="none" strike="noStrike" dirty="0">
                          <a:solidFill>
                            <a:srgbClr val="000000"/>
                          </a:solidFill>
                          <a:latin typeface="Calibri"/>
                        </a:rPr>
                        <a:t>E.1.01.01.06.000</a:t>
                      </a:r>
                    </a:p>
                  </a:txBody>
                  <a:tcPr marL="9525" marR="9525" marT="9525" marB="0"/>
                </a:tc>
                <a:extLst>
                  <a:ext uri="{0D108BD9-81ED-4DB2-BD59-A6C34878D82A}">
                    <a16:rowId xmlns:a16="http://schemas.microsoft.com/office/drawing/2014/main" val="10006"/>
                  </a:ext>
                </a:extLst>
              </a:tr>
              <a:tr h="370840">
                <a:tc>
                  <a:txBody>
                    <a:bodyPr/>
                    <a:lstStyle/>
                    <a:p>
                      <a:pPr algn="ctr" fontAlgn="t"/>
                      <a:r>
                        <a:rPr lang="it-IT" sz="1400" b="0" i="0" u="none" strike="noStrike" dirty="0">
                          <a:solidFill>
                            <a:srgbClr val="000000"/>
                          </a:solidFill>
                          <a:latin typeface="Calibri"/>
                        </a:rPr>
                        <a:t>E</a:t>
                      </a:r>
                    </a:p>
                  </a:txBody>
                  <a:tcPr marL="9525" marR="9525" marT="9525" marB="0">
                    <a:noFill/>
                  </a:tcPr>
                </a:tc>
                <a:tc>
                  <a:txBody>
                    <a:bodyPr/>
                    <a:lstStyle/>
                    <a:p>
                      <a:pPr algn="ctr" fontAlgn="t"/>
                      <a:r>
                        <a:rPr lang="it-IT" sz="1400" b="0" i="0" u="none" strike="noStrike" dirty="0">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Imposta municipale propria riscossa a seguito dell'attività ordinaria di gestione</a:t>
                      </a:r>
                    </a:p>
                  </a:txBody>
                  <a:tcPr marL="342900" marR="9525" marT="9525" marB="0">
                    <a:noFill/>
                  </a:tcPr>
                </a:tc>
                <a:tc>
                  <a:txBody>
                    <a:bodyPr/>
                    <a:lstStyle/>
                    <a:p>
                      <a:pPr algn="r" fontAlgn="t"/>
                      <a:r>
                        <a:rPr lang="it-IT" sz="1400" b="0" i="0" u="none" strike="noStrike" dirty="0">
                          <a:solidFill>
                            <a:srgbClr val="000000"/>
                          </a:solidFill>
                          <a:latin typeface="Calibri"/>
                        </a:rPr>
                        <a:t>E.1.01.01.06.001</a:t>
                      </a:r>
                    </a:p>
                  </a:txBody>
                  <a:tcPr marL="9525" marR="9525" marT="9525" marB="0">
                    <a:noFill/>
                  </a:tcPr>
                </a:tc>
                <a:extLst>
                  <a:ext uri="{0D108BD9-81ED-4DB2-BD59-A6C34878D82A}">
                    <a16:rowId xmlns:a16="http://schemas.microsoft.com/office/drawing/2014/main" val="10007"/>
                  </a:ext>
                </a:extLst>
              </a:tr>
              <a:tr h="370840">
                <a:tc>
                  <a:txBody>
                    <a:bodyPr/>
                    <a:lstStyle/>
                    <a:p>
                      <a:pPr algn="ctr" fontAlgn="t"/>
                      <a:r>
                        <a:rPr lang="it-IT" sz="1400" b="0" i="0" u="none" strike="noStrike" dirty="0">
                          <a:solidFill>
                            <a:srgbClr val="000000"/>
                          </a:solidFill>
                          <a:latin typeface="Calibri"/>
                        </a:rPr>
                        <a:t>E</a:t>
                      </a:r>
                    </a:p>
                  </a:txBody>
                  <a:tcPr marL="9525" marR="9525" marT="9525" marB="0">
                    <a:noFill/>
                  </a:tcPr>
                </a:tc>
                <a:tc>
                  <a:txBody>
                    <a:bodyPr/>
                    <a:lstStyle/>
                    <a:p>
                      <a:pPr algn="ctr" fontAlgn="t"/>
                      <a:r>
                        <a:rPr lang="it-IT" sz="1400" b="0" i="0" u="none" strike="noStrike">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Imposte municipale propria riscosse a seguito di attività di verifica e controllo</a:t>
                      </a:r>
                    </a:p>
                  </a:txBody>
                  <a:tcPr marL="342900" marR="9525" marT="9525" marB="0">
                    <a:noFill/>
                  </a:tcPr>
                </a:tc>
                <a:tc>
                  <a:txBody>
                    <a:bodyPr/>
                    <a:lstStyle/>
                    <a:p>
                      <a:pPr algn="r" fontAlgn="t"/>
                      <a:r>
                        <a:rPr lang="it-IT" sz="1400" b="0" i="0" u="none" strike="noStrike" dirty="0">
                          <a:solidFill>
                            <a:srgbClr val="000000"/>
                          </a:solidFill>
                          <a:latin typeface="Calibri"/>
                        </a:rPr>
                        <a:t>E.1.01.01.06.002</a:t>
                      </a:r>
                    </a:p>
                  </a:txBody>
                  <a:tcPr marL="9525" marR="9525" marT="9525" marB="0">
                    <a:noFill/>
                  </a:tcPr>
                </a:tc>
                <a:extLst>
                  <a:ext uri="{0D108BD9-81ED-4DB2-BD59-A6C34878D82A}">
                    <a16:rowId xmlns:a16="http://schemas.microsoft.com/office/drawing/2014/main" val="10008"/>
                  </a:ext>
                </a:extLst>
              </a:tr>
              <a:tr h="370840">
                <a:tc>
                  <a:txBody>
                    <a:bodyPr/>
                    <a:lstStyle/>
                    <a:p>
                      <a:pPr algn="ctr" fontAlgn="t"/>
                      <a:r>
                        <a:rPr lang="it-IT" sz="1400" b="1" i="0" u="none" strike="noStrike">
                          <a:solidFill>
                            <a:srgbClr val="000000"/>
                          </a:solidFill>
                          <a:latin typeface="Calibri"/>
                        </a:rPr>
                        <a:t>E</a:t>
                      </a:r>
                    </a:p>
                  </a:txBody>
                  <a:tcPr marL="9525" marR="9525" marT="9525" marB="0"/>
                </a:tc>
                <a:tc>
                  <a:txBody>
                    <a:bodyPr/>
                    <a:lstStyle/>
                    <a:p>
                      <a:pPr algn="ctr" fontAlgn="t"/>
                      <a:r>
                        <a:rPr lang="it-IT" sz="1400" b="1" i="0" u="none" strike="noStrike">
                          <a:solidFill>
                            <a:srgbClr val="000000"/>
                          </a:solidFill>
                          <a:latin typeface="Calibri"/>
                        </a:rPr>
                        <a:t>IV</a:t>
                      </a:r>
                    </a:p>
                  </a:txBody>
                  <a:tcPr marL="9525" marR="9525" marT="9525" marB="0"/>
                </a:tc>
                <a:tc>
                  <a:txBody>
                    <a:bodyPr/>
                    <a:lstStyle/>
                    <a:p>
                      <a:pPr algn="l" fontAlgn="t"/>
                      <a:r>
                        <a:rPr lang="it-IT" sz="1400" b="1" i="0" u="none" strike="noStrike">
                          <a:solidFill>
                            <a:srgbClr val="000000"/>
                          </a:solidFill>
                          <a:latin typeface="Calibri"/>
                        </a:rPr>
                        <a:t>Imposta comunale sugli immobili (ICI) </a:t>
                      </a:r>
                    </a:p>
                  </a:txBody>
                  <a:tcPr marL="171450" marR="9525" marT="9525" marB="0"/>
                </a:tc>
                <a:tc>
                  <a:txBody>
                    <a:bodyPr/>
                    <a:lstStyle/>
                    <a:p>
                      <a:pPr algn="r" fontAlgn="t"/>
                      <a:r>
                        <a:rPr lang="it-IT" sz="1400" b="1" i="0" u="none" strike="noStrike" dirty="0">
                          <a:solidFill>
                            <a:srgbClr val="000000"/>
                          </a:solidFill>
                          <a:latin typeface="Calibri"/>
                        </a:rPr>
                        <a:t>E.1.01.01.08.000</a:t>
                      </a:r>
                    </a:p>
                  </a:txBody>
                  <a:tcPr marL="9525" marR="9525" marT="9525" marB="0"/>
                </a:tc>
                <a:extLst>
                  <a:ext uri="{0D108BD9-81ED-4DB2-BD59-A6C34878D82A}">
                    <a16:rowId xmlns:a16="http://schemas.microsoft.com/office/drawing/2014/main" val="10009"/>
                  </a:ext>
                </a:extLst>
              </a:tr>
              <a:tr h="370840">
                <a:tc>
                  <a:txBody>
                    <a:bodyPr/>
                    <a:lstStyle/>
                    <a:p>
                      <a:pPr algn="ctr" fontAlgn="t"/>
                      <a:r>
                        <a:rPr lang="it-IT" sz="1400" b="0" i="0" u="none" strike="noStrike">
                          <a:solidFill>
                            <a:srgbClr val="000000"/>
                          </a:solidFill>
                          <a:latin typeface="Calibri"/>
                        </a:rPr>
                        <a:t>E</a:t>
                      </a:r>
                    </a:p>
                  </a:txBody>
                  <a:tcPr marL="9525" marR="9525" marT="9525" marB="0">
                    <a:noFill/>
                  </a:tcPr>
                </a:tc>
                <a:tc>
                  <a:txBody>
                    <a:bodyPr/>
                    <a:lstStyle/>
                    <a:p>
                      <a:pPr algn="ctr" fontAlgn="t"/>
                      <a:r>
                        <a:rPr lang="it-IT" sz="1400" b="0" i="0" u="none" strike="noStrike">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Imposta comunale sugli immobili (ICI) riscossa a seguito dell'attività ordinaria di gestione</a:t>
                      </a:r>
                    </a:p>
                  </a:txBody>
                  <a:tcPr marL="342900" marR="9525" marT="9525" marB="0">
                    <a:noFill/>
                  </a:tcPr>
                </a:tc>
                <a:tc>
                  <a:txBody>
                    <a:bodyPr/>
                    <a:lstStyle/>
                    <a:p>
                      <a:pPr algn="r" fontAlgn="t"/>
                      <a:r>
                        <a:rPr lang="it-IT" sz="1400" b="0" i="0" u="none" strike="noStrike" dirty="0">
                          <a:solidFill>
                            <a:srgbClr val="000000"/>
                          </a:solidFill>
                          <a:latin typeface="Calibri"/>
                        </a:rPr>
                        <a:t>E.1.01.01.08.001</a:t>
                      </a:r>
                    </a:p>
                  </a:txBody>
                  <a:tcPr marL="9525" marR="9525" marT="9525" marB="0">
                    <a:noFill/>
                  </a:tcPr>
                </a:tc>
                <a:extLst>
                  <a:ext uri="{0D108BD9-81ED-4DB2-BD59-A6C34878D82A}">
                    <a16:rowId xmlns:a16="http://schemas.microsoft.com/office/drawing/2014/main" val="10010"/>
                  </a:ext>
                </a:extLst>
              </a:tr>
              <a:tr h="370840">
                <a:tc>
                  <a:txBody>
                    <a:bodyPr/>
                    <a:lstStyle/>
                    <a:p>
                      <a:pPr algn="ctr" fontAlgn="t"/>
                      <a:r>
                        <a:rPr lang="it-IT" sz="1400" b="0" i="0" u="none" strike="noStrike">
                          <a:solidFill>
                            <a:srgbClr val="000000"/>
                          </a:solidFill>
                          <a:latin typeface="Calibri"/>
                        </a:rPr>
                        <a:t>E</a:t>
                      </a:r>
                    </a:p>
                  </a:txBody>
                  <a:tcPr marL="9525" marR="9525" marT="9525" marB="0">
                    <a:noFill/>
                  </a:tcPr>
                </a:tc>
                <a:tc>
                  <a:txBody>
                    <a:bodyPr/>
                    <a:lstStyle/>
                    <a:p>
                      <a:pPr algn="ctr" fontAlgn="t"/>
                      <a:r>
                        <a:rPr lang="it-IT" sz="1400" b="0" i="0" u="none" strike="noStrike">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Imposta comunale sugli immobili (ICI) riscossa a seguito di attività di verifica e controllo</a:t>
                      </a:r>
                    </a:p>
                  </a:txBody>
                  <a:tcPr marL="342900" marR="9525" marT="9525" marB="0">
                    <a:noFill/>
                  </a:tcPr>
                </a:tc>
                <a:tc>
                  <a:txBody>
                    <a:bodyPr/>
                    <a:lstStyle/>
                    <a:p>
                      <a:pPr algn="r" fontAlgn="t"/>
                      <a:r>
                        <a:rPr lang="it-IT" sz="1400" b="0" i="0" u="none" strike="noStrike" dirty="0">
                          <a:solidFill>
                            <a:srgbClr val="000000"/>
                          </a:solidFill>
                          <a:latin typeface="Calibri"/>
                        </a:rPr>
                        <a:t>E.1.01.01.08.002</a:t>
                      </a:r>
                    </a:p>
                  </a:txBody>
                  <a:tcPr marL="9525" marR="9525" marT="9525" marB="0">
                    <a:noFill/>
                  </a:tcPr>
                </a:tc>
                <a:extLst>
                  <a:ext uri="{0D108BD9-81ED-4DB2-BD59-A6C34878D82A}">
                    <a16:rowId xmlns:a16="http://schemas.microsoft.com/office/drawing/2014/main" val="10011"/>
                  </a:ext>
                </a:extLst>
              </a:tr>
              <a:tr h="370840">
                <a:tc>
                  <a:txBody>
                    <a:bodyPr/>
                    <a:lstStyle/>
                    <a:p>
                      <a:pPr algn="ctr" fontAlgn="t"/>
                      <a:r>
                        <a:rPr lang="it-IT" sz="1400" b="1" i="0" u="none" strike="noStrike">
                          <a:solidFill>
                            <a:srgbClr val="000000"/>
                          </a:solidFill>
                          <a:latin typeface="Calibri"/>
                        </a:rPr>
                        <a:t>E</a:t>
                      </a:r>
                    </a:p>
                  </a:txBody>
                  <a:tcPr marL="9525" marR="9525" marT="9525" marB="0"/>
                </a:tc>
                <a:tc>
                  <a:txBody>
                    <a:bodyPr/>
                    <a:lstStyle/>
                    <a:p>
                      <a:pPr algn="ctr" fontAlgn="t"/>
                      <a:r>
                        <a:rPr lang="it-IT" sz="1400" b="1" i="0" u="none" strike="noStrike">
                          <a:solidFill>
                            <a:srgbClr val="000000"/>
                          </a:solidFill>
                          <a:latin typeface="Calibri"/>
                        </a:rPr>
                        <a:t>IV</a:t>
                      </a:r>
                    </a:p>
                  </a:txBody>
                  <a:tcPr marL="9525" marR="9525" marT="9525" marB="0"/>
                </a:tc>
                <a:tc>
                  <a:txBody>
                    <a:bodyPr/>
                    <a:lstStyle/>
                    <a:p>
                      <a:pPr algn="l" fontAlgn="t"/>
                      <a:r>
                        <a:rPr lang="it-IT" sz="1400" b="1" i="0" u="none" strike="noStrike" dirty="0">
                          <a:solidFill>
                            <a:srgbClr val="000000"/>
                          </a:solidFill>
                          <a:latin typeface="Calibri"/>
                        </a:rPr>
                        <a:t>Addizionale comunale IRPEF</a:t>
                      </a:r>
                    </a:p>
                  </a:txBody>
                  <a:tcPr marL="171450" marR="9525" marT="9525" marB="0"/>
                </a:tc>
                <a:tc>
                  <a:txBody>
                    <a:bodyPr/>
                    <a:lstStyle/>
                    <a:p>
                      <a:pPr algn="r" fontAlgn="t"/>
                      <a:r>
                        <a:rPr lang="it-IT" sz="1400" b="1" i="0" u="none" strike="noStrike" dirty="0">
                          <a:solidFill>
                            <a:srgbClr val="000000"/>
                          </a:solidFill>
                          <a:latin typeface="Calibri"/>
                        </a:rPr>
                        <a:t>E.1.01.01.16.000</a:t>
                      </a:r>
                    </a:p>
                  </a:txBody>
                  <a:tcPr marL="9525" marR="9525" marT="9525" marB="0"/>
                </a:tc>
                <a:extLst>
                  <a:ext uri="{0D108BD9-81ED-4DB2-BD59-A6C34878D82A}">
                    <a16:rowId xmlns:a16="http://schemas.microsoft.com/office/drawing/2014/main" val="10012"/>
                  </a:ext>
                </a:extLst>
              </a:tr>
              <a:tr h="370840">
                <a:tc>
                  <a:txBody>
                    <a:bodyPr/>
                    <a:lstStyle/>
                    <a:p>
                      <a:pPr algn="ctr" fontAlgn="t"/>
                      <a:r>
                        <a:rPr lang="it-IT" sz="1400" b="0" i="0" u="none" strike="noStrike">
                          <a:solidFill>
                            <a:srgbClr val="000000"/>
                          </a:solidFill>
                          <a:latin typeface="Calibri"/>
                        </a:rPr>
                        <a:t>E</a:t>
                      </a:r>
                    </a:p>
                  </a:txBody>
                  <a:tcPr marL="9525" marR="9525" marT="9525" marB="0">
                    <a:noFill/>
                  </a:tcPr>
                </a:tc>
                <a:tc>
                  <a:txBody>
                    <a:bodyPr/>
                    <a:lstStyle/>
                    <a:p>
                      <a:pPr algn="ctr" fontAlgn="t"/>
                      <a:r>
                        <a:rPr lang="it-IT" sz="1400" b="0" i="0" u="none" strike="noStrike">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Addizionale comunale IRPEF riscossa a seguito dell'attività ordinaria di gestione</a:t>
                      </a:r>
                    </a:p>
                  </a:txBody>
                  <a:tcPr marL="342900" marR="9525" marT="9525" marB="0">
                    <a:noFill/>
                  </a:tcPr>
                </a:tc>
                <a:tc>
                  <a:txBody>
                    <a:bodyPr/>
                    <a:lstStyle/>
                    <a:p>
                      <a:pPr algn="r" fontAlgn="t"/>
                      <a:r>
                        <a:rPr lang="it-IT" sz="1400" b="0" i="0" u="none" strike="noStrike" dirty="0">
                          <a:solidFill>
                            <a:srgbClr val="000000"/>
                          </a:solidFill>
                          <a:latin typeface="Calibri"/>
                        </a:rPr>
                        <a:t>E.1.01.01.16.001</a:t>
                      </a:r>
                    </a:p>
                  </a:txBody>
                  <a:tcPr marL="9525" marR="9525" marT="9525" marB="0">
                    <a:noFill/>
                  </a:tcPr>
                </a:tc>
                <a:extLst>
                  <a:ext uri="{0D108BD9-81ED-4DB2-BD59-A6C34878D82A}">
                    <a16:rowId xmlns:a16="http://schemas.microsoft.com/office/drawing/2014/main" val="10013"/>
                  </a:ext>
                </a:extLst>
              </a:tr>
              <a:tr h="370840">
                <a:tc>
                  <a:txBody>
                    <a:bodyPr/>
                    <a:lstStyle/>
                    <a:p>
                      <a:pPr algn="ctr" fontAlgn="t"/>
                      <a:r>
                        <a:rPr lang="it-IT" sz="1400" b="0" i="0" u="none" strike="noStrike" dirty="0">
                          <a:solidFill>
                            <a:srgbClr val="000000"/>
                          </a:solidFill>
                          <a:latin typeface="Calibri"/>
                        </a:rPr>
                        <a:t>E</a:t>
                      </a:r>
                    </a:p>
                  </a:txBody>
                  <a:tcPr marL="9525" marR="9525" marT="9525" marB="0">
                    <a:noFill/>
                  </a:tcPr>
                </a:tc>
                <a:tc>
                  <a:txBody>
                    <a:bodyPr/>
                    <a:lstStyle/>
                    <a:p>
                      <a:pPr algn="ctr" fontAlgn="t"/>
                      <a:r>
                        <a:rPr lang="it-IT" sz="1400" b="0" i="0" u="none" strike="noStrike" dirty="0">
                          <a:solidFill>
                            <a:srgbClr val="000000"/>
                          </a:solidFill>
                          <a:latin typeface="Calibri"/>
                        </a:rPr>
                        <a:t>V</a:t>
                      </a:r>
                    </a:p>
                  </a:txBody>
                  <a:tcPr marL="9525" marR="9525" marT="9525" marB="0">
                    <a:noFill/>
                  </a:tcPr>
                </a:tc>
                <a:tc>
                  <a:txBody>
                    <a:bodyPr/>
                    <a:lstStyle/>
                    <a:p>
                      <a:pPr algn="l" fontAlgn="t"/>
                      <a:r>
                        <a:rPr lang="it-IT" sz="1200" b="0" i="0" u="none" strike="noStrike" dirty="0">
                          <a:solidFill>
                            <a:srgbClr val="000000"/>
                          </a:solidFill>
                          <a:latin typeface="Calibri"/>
                        </a:rPr>
                        <a:t>Addizionale comunale IRPEF riscossa a seguito di attività di verifica e controllo</a:t>
                      </a:r>
                    </a:p>
                  </a:txBody>
                  <a:tcPr marL="342900" marR="9525" marT="9525" marB="0">
                    <a:noFill/>
                  </a:tcPr>
                </a:tc>
                <a:tc>
                  <a:txBody>
                    <a:bodyPr/>
                    <a:lstStyle/>
                    <a:p>
                      <a:pPr algn="r" fontAlgn="t"/>
                      <a:r>
                        <a:rPr lang="it-IT" sz="1400" b="0" i="0" u="none" strike="noStrike" dirty="0">
                          <a:solidFill>
                            <a:srgbClr val="000000"/>
                          </a:solidFill>
                          <a:latin typeface="Calibri"/>
                        </a:rPr>
                        <a:t>E.1.01.01.16.002</a:t>
                      </a:r>
                    </a:p>
                  </a:txBody>
                  <a:tcPr marL="9525" marR="9525" marT="9525" marB="0">
                    <a:noFill/>
                  </a:tcPr>
                </a:tc>
                <a:extLst>
                  <a:ext uri="{0D108BD9-81ED-4DB2-BD59-A6C34878D82A}">
                    <a16:rowId xmlns:a16="http://schemas.microsoft.com/office/drawing/2014/main" val="10014"/>
                  </a:ext>
                </a:extLst>
              </a:tr>
            </a:tbl>
          </a:graphicData>
        </a:graphic>
      </p:graphicFrame>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Freccia a destra 7"/>
          <p:cNvSpPr/>
          <p:nvPr/>
        </p:nvSpPr>
        <p:spPr>
          <a:xfrm>
            <a:off x="63912" y="1441650"/>
            <a:ext cx="391652" cy="307260"/>
          </a:xfrm>
          <a:prstGeom prst="right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1</a:t>
            </a:r>
          </a:p>
        </p:txBody>
      </p:sp>
      <p:sp>
        <p:nvSpPr>
          <p:cNvPr id="9" name="Freccia a destra 8"/>
          <p:cNvSpPr/>
          <p:nvPr/>
        </p:nvSpPr>
        <p:spPr>
          <a:xfrm>
            <a:off x="54084" y="3399456"/>
            <a:ext cx="391652" cy="329376"/>
          </a:xfrm>
          <a:prstGeom prst="right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2</a:t>
            </a:r>
          </a:p>
        </p:txBody>
      </p:sp>
      <p:sp>
        <p:nvSpPr>
          <p:cNvPr id="10" name="Freccia a destra 9"/>
          <p:cNvSpPr/>
          <p:nvPr/>
        </p:nvSpPr>
        <p:spPr>
          <a:xfrm>
            <a:off x="73752" y="3974634"/>
            <a:ext cx="391652" cy="314628"/>
          </a:xfrm>
          <a:prstGeom prst="right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3</a:t>
            </a:r>
          </a:p>
        </p:txBody>
      </p:sp>
      <p:sp>
        <p:nvSpPr>
          <p:cNvPr id="13" name="Freccia a sinistra 12"/>
          <p:cNvSpPr/>
          <p:nvPr/>
        </p:nvSpPr>
        <p:spPr>
          <a:xfrm>
            <a:off x="4984954" y="1441650"/>
            <a:ext cx="1887794" cy="307260"/>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tipologia</a:t>
            </a:r>
          </a:p>
        </p:txBody>
      </p:sp>
      <p:sp>
        <p:nvSpPr>
          <p:cNvPr id="14" name="Freccia a sinistra 13"/>
          <p:cNvSpPr/>
          <p:nvPr/>
        </p:nvSpPr>
        <p:spPr>
          <a:xfrm>
            <a:off x="4709651" y="3399456"/>
            <a:ext cx="1887794" cy="329376"/>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categoria</a:t>
            </a:r>
          </a:p>
        </p:txBody>
      </p:sp>
      <p:sp>
        <p:nvSpPr>
          <p:cNvPr id="15" name="Freccia a sinistra 14"/>
          <p:cNvSpPr/>
          <p:nvPr/>
        </p:nvSpPr>
        <p:spPr>
          <a:xfrm rot="1059374">
            <a:off x="6780822" y="4007364"/>
            <a:ext cx="1887794" cy="329376"/>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capitoli</a:t>
            </a:r>
          </a:p>
        </p:txBody>
      </p:sp>
      <p:sp>
        <p:nvSpPr>
          <p:cNvPr id="16" name="Freccia a sinistra 15"/>
          <p:cNvSpPr/>
          <p:nvPr/>
        </p:nvSpPr>
        <p:spPr>
          <a:xfrm rot="1059374">
            <a:off x="6780820" y="4567793"/>
            <a:ext cx="1887794" cy="329376"/>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capitoli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2000" fill="hold"/>
                                        <p:tgtEl>
                                          <p:spTgt spid="13"/>
                                        </p:tgtEl>
                                        <p:attrNameLst>
                                          <p:attrName>ppt_x</p:attrName>
                                        </p:attrNameLst>
                                      </p:cBhvr>
                                      <p:tavLst>
                                        <p:tav tm="0">
                                          <p:val>
                                            <p:strVal val="1+#ppt_w/2"/>
                                          </p:val>
                                        </p:tav>
                                        <p:tav tm="100000">
                                          <p:val>
                                            <p:strVal val="#ppt_x"/>
                                          </p:val>
                                        </p:tav>
                                      </p:tavLst>
                                    </p:anim>
                                    <p:anim calcmode="lin" valueType="num">
                                      <p:cBhvr additive="base">
                                        <p:cTn id="14" dur="2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2000" fill="hold"/>
                                        <p:tgtEl>
                                          <p:spTgt spid="9"/>
                                        </p:tgtEl>
                                        <p:attrNameLst>
                                          <p:attrName>ppt_x</p:attrName>
                                        </p:attrNameLst>
                                      </p:cBhvr>
                                      <p:tavLst>
                                        <p:tav tm="0">
                                          <p:val>
                                            <p:strVal val="#ppt_x"/>
                                          </p:val>
                                        </p:tav>
                                        <p:tav tm="100000">
                                          <p:val>
                                            <p:strVal val="#ppt_x"/>
                                          </p:val>
                                        </p:tav>
                                      </p:tavLst>
                                    </p:anim>
                                    <p:anim calcmode="lin" valueType="num">
                                      <p:cBhvr additive="base">
                                        <p:cTn id="20"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2000" fill="hold"/>
                                        <p:tgtEl>
                                          <p:spTgt spid="14"/>
                                        </p:tgtEl>
                                        <p:attrNameLst>
                                          <p:attrName>ppt_x</p:attrName>
                                        </p:attrNameLst>
                                      </p:cBhvr>
                                      <p:tavLst>
                                        <p:tav tm="0">
                                          <p:val>
                                            <p:strVal val="1+#ppt_w/2"/>
                                          </p:val>
                                        </p:tav>
                                        <p:tav tm="100000">
                                          <p:val>
                                            <p:strVal val="#ppt_x"/>
                                          </p:val>
                                        </p:tav>
                                      </p:tavLst>
                                    </p:anim>
                                    <p:anim calcmode="lin" valueType="num">
                                      <p:cBhvr additive="base">
                                        <p:cTn id="26" dur="2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2000" fill="hold"/>
                                        <p:tgtEl>
                                          <p:spTgt spid="10"/>
                                        </p:tgtEl>
                                        <p:attrNameLst>
                                          <p:attrName>ppt_x</p:attrName>
                                        </p:attrNameLst>
                                      </p:cBhvr>
                                      <p:tavLst>
                                        <p:tav tm="0">
                                          <p:val>
                                            <p:strVal val="#ppt_x"/>
                                          </p:val>
                                        </p:tav>
                                        <p:tav tm="100000">
                                          <p:val>
                                            <p:strVal val="#ppt_x"/>
                                          </p:val>
                                        </p:tav>
                                      </p:tavLst>
                                    </p:anim>
                                    <p:anim calcmode="lin" valueType="num">
                                      <p:cBhvr additive="base">
                                        <p:cTn id="32" dur="20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2"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2000" fill="hold"/>
                                        <p:tgtEl>
                                          <p:spTgt spid="15"/>
                                        </p:tgtEl>
                                        <p:attrNameLst>
                                          <p:attrName>ppt_x</p:attrName>
                                        </p:attrNameLst>
                                      </p:cBhvr>
                                      <p:tavLst>
                                        <p:tav tm="0">
                                          <p:val>
                                            <p:strVal val="1+#ppt_w/2"/>
                                          </p:val>
                                        </p:tav>
                                        <p:tav tm="100000">
                                          <p:val>
                                            <p:strVal val="#ppt_x"/>
                                          </p:val>
                                        </p:tav>
                                      </p:tavLst>
                                    </p:anim>
                                    <p:anim calcmode="lin" valueType="num">
                                      <p:cBhvr additive="base">
                                        <p:cTn id="38" dur="2000" fill="hold"/>
                                        <p:tgtEl>
                                          <p:spTgt spid="15"/>
                                        </p:tgtEl>
                                        <p:attrNameLst>
                                          <p:attrName>ppt_y</p:attrName>
                                        </p:attrNameLst>
                                      </p:cBhvr>
                                      <p:tavLst>
                                        <p:tav tm="0">
                                          <p:val>
                                            <p:strVal val="#ppt_y"/>
                                          </p:val>
                                        </p:tav>
                                        <p:tav tm="100000">
                                          <p:val>
                                            <p:strVal val="#ppt_y"/>
                                          </p:val>
                                        </p:tav>
                                      </p:tavLst>
                                    </p:anim>
                                  </p:childTnLst>
                                </p:cTn>
                              </p:par>
                              <p:par>
                                <p:cTn id="39" presetID="7" presetClass="entr" presetSubtype="2"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2000" fill="hold"/>
                                        <p:tgtEl>
                                          <p:spTgt spid="16"/>
                                        </p:tgtEl>
                                        <p:attrNameLst>
                                          <p:attrName>ppt_x</p:attrName>
                                        </p:attrNameLst>
                                      </p:cBhvr>
                                      <p:tavLst>
                                        <p:tav tm="0">
                                          <p:val>
                                            <p:strVal val="1+#ppt_w/2"/>
                                          </p:val>
                                        </p:tav>
                                        <p:tav tm="100000">
                                          <p:val>
                                            <p:strVal val="#ppt_x"/>
                                          </p:val>
                                        </p:tav>
                                      </p:tavLst>
                                    </p:anim>
                                    <p:anim calcmode="lin" valueType="num">
                                      <p:cBhvr additive="base">
                                        <p:cTn id="42" dur="2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3" grpId="0" animBg="1"/>
      <p:bldP spid="14" grpId="0" animBg="1"/>
      <p:bldP spid="15" grpId="0" animBg="1"/>
      <p:bldP spid="16"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L’INSERIMENTO DELL’OPERA NEL BILANCIO </a:t>
            </a:r>
            <a:r>
              <a:rPr lang="it-IT" sz="2400" dirty="0" err="1"/>
              <a:t>DI</a:t>
            </a:r>
            <a:r>
              <a:rPr lang="it-IT" sz="2400" dirty="0"/>
              <a:t> PREVISIONE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A seguito dell’</a:t>
            </a:r>
            <a:r>
              <a:rPr lang="it-IT" sz="2400" dirty="0">
                <a:uFill>
                  <a:solidFill>
                    <a:srgbClr val="002060"/>
                  </a:solidFill>
                </a:uFill>
                <a:latin typeface="Arial" pitchFamily="34" charset="0"/>
                <a:cs typeface="Arial" pitchFamily="34" charset="0"/>
              </a:rPr>
              <a:t>approvazione del livello di progettazione minima </a:t>
            </a:r>
            <a:r>
              <a:rPr lang="it-IT" sz="2400" b="0" dirty="0">
                <a:uFill>
                  <a:solidFill>
                    <a:srgbClr val="002060"/>
                  </a:solidFill>
                </a:uFill>
                <a:latin typeface="Arial" pitchFamily="34" charset="0"/>
                <a:cs typeface="Arial" pitchFamily="34" charset="0"/>
              </a:rPr>
              <a:t>previsto dall’articolo 21 del d.lgs. 50 del 2016, gli interventi sono inseriti nel programma triennale dei lavori pubblici e le relative spese sono stanziate nel Titolo II del bilancio di previsione.</a:t>
            </a:r>
          </a:p>
          <a:p>
            <a:pPr algn="just">
              <a:lnSpc>
                <a:spcPct val="100000"/>
              </a:lnSpc>
            </a:pPr>
            <a:r>
              <a:rPr lang="it-IT" sz="2400" b="0" dirty="0">
                <a:uFill>
                  <a:solidFill>
                    <a:srgbClr val="002060"/>
                  </a:solidFill>
                </a:uFill>
                <a:latin typeface="Arial" pitchFamily="34" charset="0"/>
                <a:cs typeface="Arial" pitchFamily="34" charset="0"/>
              </a:rPr>
              <a:t>L’inserimento di un intervento nel programma triennale dei lavori pubblici </a:t>
            </a:r>
            <a:r>
              <a:rPr lang="it-IT" sz="2400" b="0" dirty="0">
                <a:solidFill>
                  <a:srgbClr val="00B0F0"/>
                </a:solidFill>
                <a:uFill>
                  <a:solidFill>
                    <a:srgbClr val="002060"/>
                  </a:solidFill>
                </a:uFill>
                <a:latin typeface="Arial" pitchFamily="34" charset="0"/>
                <a:cs typeface="Arial" pitchFamily="34" charset="0"/>
              </a:rPr>
              <a:t>consente</a:t>
            </a:r>
            <a:r>
              <a:rPr lang="it-IT" sz="2400" b="0" dirty="0">
                <a:uFill>
                  <a:solidFill>
                    <a:srgbClr val="002060"/>
                  </a:solidFill>
                </a:uFill>
                <a:latin typeface="Arial" pitchFamily="34" charset="0"/>
                <a:cs typeface="Arial" pitchFamily="34" charset="0"/>
              </a:rPr>
              <a:t> l’iscrizione nel bilancio di previsione degli stanziamenti riguardanti l’ammontare complessivo della spesa da realizzare, </a:t>
            </a:r>
            <a:r>
              <a:rPr lang="it-IT" sz="2400" b="0" u="heavy" dirty="0">
                <a:uFill>
                  <a:solidFill>
                    <a:srgbClr val="00B0F0"/>
                  </a:solidFill>
                </a:uFill>
                <a:latin typeface="Arial" pitchFamily="34" charset="0"/>
                <a:cs typeface="Arial" pitchFamily="34" charset="0"/>
              </a:rPr>
              <a:t>nel rispetto del principio della competenza finanziaria cd. potenziata.</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70</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20713974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L’INSERIMENTO DELL’OPERA NEL BILANCIO </a:t>
            </a:r>
            <a:r>
              <a:rPr lang="it-IT" sz="2400" dirty="0" err="1"/>
              <a:t>DI</a:t>
            </a:r>
            <a:r>
              <a:rPr lang="it-IT" sz="2400" dirty="0"/>
              <a:t> PREVISIONE</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nSpc>
                <a:spcPct val="100000"/>
              </a:lnSpc>
            </a:pPr>
            <a:endParaRPr lang="it-IT" sz="2400" b="0" dirty="0">
              <a:uFill>
                <a:solidFill>
                  <a:srgbClr val="002060"/>
                </a:solidFill>
              </a:uFill>
              <a:latin typeface="Arial" pitchFamily="34" charset="0"/>
              <a:cs typeface="Arial" pitchFamily="34" charset="0"/>
            </a:endParaRPr>
          </a:p>
          <a:p>
            <a:pPr marL="265113" indent="-265113" algn="just">
              <a:lnSpc>
                <a:spcPct val="100000"/>
              </a:lnSpc>
              <a:buClr>
                <a:srgbClr val="0070C0"/>
              </a:buClr>
              <a:buFont typeface="Wingdings" pitchFamily="2" charset="2"/>
              <a:buChar char="Ä"/>
            </a:pPr>
            <a:r>
              <a:rPr lang="it-IT" sz="2400" b="0" dirty="0">
                <a:uFill>
                  <a:solidFill>
                    <a:srgbClr val="002060"/>
                  </a:solidFill>
                </a:uFill>
                <a:latin typeface="Arial" pitchFamily="34" charset="0"/>
                <a:cs typeface="Arial" pitchFamily="34" charset="0"/>
              </a:rPr>
              <a:t>Nei casi in cui la copertura di tali spese risulti costituita da entrate esigibili nel medesimo esercizio in cui sono esigibili le spese correlate, nel bilancio di previsione gli stanziamenti di entrata e di spesa sono iscritti distintamente con imputazione ai singoli esercizi di esigibilità.</a:t>
            </a:r>
          </a:p>
          <a:p>
            <a:pPr marL="265113" indent="-265113" algn="just">
              <a:lnSpc>
                <a:spcPct val="100000"/>
              </a:lnSpc>
              <a:buClr>
                <a:srgbClr val="0070C0"/>
              </a:buClr>
              <a:buFont typeface="Wingdings" pitchFamily="2" charset="2"/>
              <a:buChar char="Ä"/>
            </a:pPr>
            <a:r>
              <a:rPr lang="it-IT" sz="2400" b="0" dirty="0">
                <a:uFill>
                  <a:solidFill>
                    <a:srgbClr val="002060"/>
                  </a:solidFill>
                </a:uFill>
                <a:latin typeface="Arial" pitchFamily="34" charset="0"/>
                <a:cs typeface="Arial" pitchFamily="34" charset="0"/>
              </a:rPr>
              <a:t>Nei casi in cui la copertura di tali spese risulti costituita da entrate esigibili anticipatamente rispetto all’esigibilità delle spese correlate, nel bilancio di previsione è iscritto il fondo pluriennale vincolato di spesa.</a:t>
            </a:r>
            <a:endParaRPr lang="it-IT" sz="2400" b="0" u="heavy" dirty="0">
              <a:uFill>
                <a:solidFill>
                  <a:srgbClr val="00B0F0"/>
                </a:solidFill>
              </a:u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71</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16552533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VERIFICA E LA VALIDAZIONE DEL PROGETTO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nSpc>
                <a:spcPct val="100000"/>
              </a:lnSpc>
            </a:pPr>
            <a:r>
              <a:rPr lang="it-IT" sz="2400" b="0" u="heavy" dirty="0">
                <a:uFill>
                  <a:solidFill>
                    <a:srgbClr val="002060"/>
                  </a:solidFill>
                </a:uFill>
                <a:latin typeface="Arial" pitchFamily="34" charset="0"/>
                <a:cs typeface="Arial" pitchFamily="34" charset="0"/>
              </a:rPr>
              <a:t>La verifica e la validazione del progetto</a:t>
            </a:r>
          </a:p>
          <a:p>
            <a:pPr>
              <a:lnSpc>
                <a:spcPct val="100000"/>
              </a:lnSpc>
            </a:pPr>
            <a:endParaRPr lang="it-IT" sz="2400" b="0" u="heavy" dirty="0">
              <a:uFill>
                <a:solidFill>
                  <a:srgbClr val="002060"/>
                </a:solidFill>
              </a:uFill>
              <a:latin typeface="Arial" pitchFamily="34" charset="0"/>
              <a:cs typeface="Arial" pitchFamily="34" charset="0"/>
            </a:endParaRPr>
          </a:p>
          <a:p>
            <a:pPr>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Per  </a:t>
            </a:r>
            <a:r>
              <a:rPr lang="it-IT" sz="2400" dirty="0">
                <a:uFill>
                  <a:solidFill>
                    <a:srgbClr val="002060"/>
                  </a:solidFill>
                </a:uFill>
                <a:latin typeface="Arial" pitchFamily="34" charset="0"/>
                <a:cs typeface="Arial" pitchFamily="34" charset="0"/>
              </a:rPr>
              <a:t>verifica</a:t>
            </a:r>
            <a:r>
              <a:rPr lang="it-IT" sz="2400" b="0" dirty="0">
                <a:uFill>
                  <a:solidFill>
                    <a:srgbClr val="002060"/>
                  </a:solidFill>
                </a:uFill>
                <a:latin typeface="Arial" pitchFamily="34" charset="0"/>
                <a:cs typeface="Arial" pitchFamily="34" charset="0"/>
              </a:rPr>
              <a:t> s’intende il controllo della documentazione progettuale, per ciascuna fase della progettazione, con riferimento ai seguenti aspetti di controllo:</a:t>
            </a:r>
          </a:p>
          <a:p>
            <a:pPr>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 completezza della progettazione;</a:t>
            </a:r>
          </a:p>
          <a:p>
            <a:pPr>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 coerenza e completezza del quadro economico in tutti i suoi aspetti;</a:t>
            </a:r>
          </a:p>
          <a:p>
            <a:pPr>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t>
            </a:r>
            <a:r>
              <a:rPr lang="it-IT" sz="2400" b="0" dirty="0" err="1">
                <a:uFill>
                  <a:solidFill>
                    <a:srgbClr val="002060"/>
                  </a:solidFill>
                </a:uFill>
                <a:latin typeface="Arial" pitchFamily="34" charset="0"/>
                <a:cs typeface="Arial" pitchFamily="34" charset="0"/>
              </a:rPr>
              <a:t>appaltabilità</a:t>
            </a:r>
            <a:r>
              <a:rPr lang="it-IT" sz="2400" b="0" dirty="0">
                <a:uFill>
                  <a:solidFill>
                    <a:srgbClr val="002060"/>
                  </a:solidFill>
                </a:uFill>
                <a:latin typeface="Arial" pitchFamily="34" charset="0"/>
                <a:cs typeface="Arial" pitchFamily="34" charset="0"/>
              </a:rPr>
              <a:t> della soluzione progettuale prescelta;</a:t>
            </a:r>
          </a:p>
          <a:p>
            <a:pPr>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i presupposti per la durabilità dell’opera nel tempo;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72</a:t>
            </a:fld>
            <a:endParaRPr lang="it-IT"/>
          </a:p>
        </p:txBody>
      </p:sp>
      <p:sp>
        <p:nvSpPr>
          <p:cNvPr id="6" name="Segnaposto piè di pagina 5"/>
          <p:cNvSpPr>
            <a:spLocks noGrp="1"/>
          </p:cNvSpPr>
          <p:nvPr>
            <p:ph type="ftr" sz="quarter" idx="11"/>
          </p:nvPr>
        </p:nvSpPr>
        <p:spPr/>
        <p:txBody>
          <a:bodyPr/>
          <a:lstStyle/>
          <a:p>
            <a:r>
              <a:rPr lang="it-IT"/>
              <a:t>Ivana Rasi </a:t>
            </a:r>
          </a:p>
        </p:txBody>
      </p:sp>
      <p:pic>
        <p:nvPicPr>
          <p:cNvPr id="7" name="Immagine 6" descr="VALIDAZIONE.jpg"/>
          <p:cNvPicPr>
            <a:picLocks noChangeAspect="1"/>
          </p:cNvPicPr>
          <p:nvPr/>
        </p:nvPicPr>
        <p:blipFill>
          <a:blip r:embed="rId2"/>
          <a:stretch>
            <a:fillRect/>
          </a:stretch>
        </p:blipFill>
        <p:spPr>
          <a:xfrm>
            <a:off x="6002598" y="1209978"/>
            <a:ext cx="3175000" cy="1587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116768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VERIFICA E LA VALIDAZIONE DEL PROGETTO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nSpc>
                <a:spcPct val="100000"/>
              </a:lnSpc>
            </a:pPr>
            <a:endParaRPr lang="it-IT" sz="2400" b="0" u="heavy" dirty="0">
              <a:uFill>
                <a:solidFill>
                  <a:srgbClr val="002060"/>
                </a:solidFill>
              </a:uFill>
              <a:latin typeface="Arial" pitchFamily="34" charset="0"/>
              <a:cs typeface="Arial" pitchFamily="34" charset="0"/>
            </a:endParaRPr>
          </a:p>
          <a:p>
            <a:pPr>
              <a:lnSpc>
                <a:spcPct val="100000"/>
              </a:lnSpc>
            </a:pPr>
            <a:endParaRPr lang="it-IT" sz="2400" b="0" dirty="0">
              <a:uFill>
                <a:solidFill>
                  <a:srgbClr val="002060"/>
                </a:solidFill>
              </a:uFill>
              <a:latin typeface="Arial" pitchFamily="34" charset="0"/>
              <a:cs typeface="Arial" pitchFamily="34" charset="0"/>
            </a:endParaRPr>
          </a:p>
          <a:p>
            <a:pPr marL="265113" indent="-265113">
              <a:lnSpc>
                <a:spcPct val="100000"/>
              </a:lnSpc>
              <a:buClr>
                <a:srgbClr val="00B050"/>
              </a:buClr>
              <a:buFont typeface="Wingdings" pitchFamily="2" charset="2"/>
              <a:buChar char="ü"/>
            </a:pPr>
            <a:endParaRPr lang="it-IT" sz="2400" b="0" dirty="0">
              <a:uFill>
                <a:solidFill>
                  <a:srgbClr val="002060"/>
                </a:solidFill>
              </a:uFill>
              <a:latin typeface="Arial" pitchFamily="34" charset="0"/>
              <a:cs typeface="Arial" pitchFamily="34" charset="0"/>
            </a:endParaRPr>
          </a:p>
          <a:p>
            <a:pPr marL="265113" indent="-265113">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 minimizzazione dei rischi di introduzione di varianti e contenzioso;</a:t>
            </a:r>
          </a:p>
          <a:p>
            <a:pPr marL="265113" indent="-265113">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 possibilità di ultimazione dell’opera entro i termini previsti;</a:t>
            </a:r>
          </a:p>
          <a:p>
            <a:pPr>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 sicurezza delle maestranze e degli utilizzatori;</a:t>
            </a:r>
          </a:p>
          <a:p>
            <a:pPr>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l’adeguatezza dei prezzi unitari utilizzati;</a:t>
            </a:r>
          </a:p>
          <a:p>
            <a:pPr>
              <a:lnSpc>
                <a:spcPct val="100000"/>
              </a:lnSpc>
              <a:buClr>
                <a:srgbClr val="00B050"/>
              </a:buClr>
              <a:buFont typeface="Wingdings" pitchFamily="2" charset="2"/>
              <a:buChar char="ü"/>
            </a:pPr>
            <a:r>
              <a:rPr lang="it-IT" sz="2400" b="0" dirty="0">
                <a:uFill>
                  <a:solidFill>
                    <a:srgbClr val="002060"/>
                  </a:solidFill>
                </a:uFill>
                <a:latin typeface="Arial" pitchFamily="34" charset="0"/>
                <a:cs typeface="Arial" pitchFamily="34" charset="0"/>
              </a:rPr>
              <a:t>la </a:t>
            </a:r>
            <a:r>
              <a:rPr lang="it-IT" sz="2400" b="0" dirty="0" err="1">
                <a:uFill>
                  <a:solidFill>
                    <a:srgbClr val="002060"/>
                  </a:solidFill>
                </a:uFill>
                <a:latin typeface="Arial" pitchFamily="34" charset="0"/>
                <a:cs typeface="Arial" pitchFamily="34" charset="0"/>
              </a:rPr>
              <a:t>manutenibilità</a:t>
            </a:r>
            <a:r>
              <a:rPr lang="it-IT" sz="2400" b="0" dirty="0">
                <a:uFill>
                  <a:solidFill>
                    <a:srgbClr val="002060"/>
                  </a:solidFill>
                </a:uFill>
                <a:latin typeface="Arial" pitchFamily="34" charset="0"/>
                <a:cs typeface="Arial" pitchFamily="34" charset="0"/>
              </a:rPr>
              <a:t> delle opere, ove richiesta.</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73</a:t>
            </a:fld>
            <a:endParaRPr lang="it-IT"/>
          </a:p>
        </p:txBody>
      </p:sp>
      <p:sp>
        <p:nvSpPr>
          <p:cNvPr id="6" name="Segnaposto piè di pagina 5"/>
          <p:cNvSpPr>
            <a:spLocks noGrp="1"/>
          </p:cNvSpPr>
          <p:nvPr>
            <p:ph type="ftr" sz="quarter" idx="11"/>
          </p:nvPr>
        </p:nvSpPr>
        <p:spPr/>
        <p:txBody>
          <a:bodyPr/>
          <a:lstStyle/>
          <a:p>
            <a:r>
              <a:rPr lang="it-IT"/>
              <a:t>Ivana Rasi </a:t>
            </a:r>
          </a:p>
        </p:txBody>
      </p:sp>
      <p:pic>
        <p:nvPicPr>
          <p:cNvPr id="8" name="Immagine 7" descr="VALIDAZIONE.jpg"/>
          <p:cNvPicPr>
            <a:picLocks noChangeAspect="1"/>
          </p:cNvPicPr>
          <p:nvPr/>
        </p:nvPicPr>
        <p:blipFill>
          <a:blip r:embed="rId2"/>
          <a:stretch>
            <a:fillRect/>
          </a:stretch>
        </p:blipFill>
        <p:spPr>
          <a:xfrm>
            <a:off x="6002598" y="1209978"/>
            <a:ext cx="3175000" cy="1587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72308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VERIFICA E LA VALIDAZIONE DEL PROGETTO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nSpc>
                <a:spcPct val="100000"/>
              </a:lnSpc>
            </a:pPr>
            <a:r>
              <a:rPr lang="it-IT" sz="2400" b="0" u="heavy" dirty="0">
                <a:uFill>
                  <a:solidFill>
                    <a:srgbClr val="002060"/>
                  </a:solidFill>
                </a:uFill>
                <a:latin typeface="Arial" pitchFamily="34" charset="0"/>
                <a:cs typeface="Arial" pitchFamily="34" charset="0"/>
              </a:rPr>
              <a:t>La verifica e la validazione del progetto</a:t>
            </a:r>
          </a:p>
          <a:p>
            <a:pPr>
              <a:lnSpc>
                <a:spcPct val="100000"/>
              </a:lnSpc>
            </a:pPr>
            <a:endParaRPr lang="it-IT" sz="2400" b="0" u="heavy" dirty="0">
              <a:uFill>
                <a:solidFill>
                  <a:srgbClr val="002060"/>
                </a:solidFill>
              </a:uFill>
              <a:latin typeface="Arial" pitchFamily="34" charset="0"/>
              <a:cs typeface="Arial" pitchFamily="34" charset="0"/>
            </a:endParaRPr>
          </a:p>
          <a:p>
            <a:pPr>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 </a:t>
            </a:r>
          </a:p>
          <a:p>
            <a:pPr algn="just">
              <a:lnSpc>
                <a:spcPct val="100000"/>
              </a:lnSpc>
            </a:pPr>
            <a:r>
              <a:rPr lang="it-IT" sz="2400" b="0" dirty="0">
                <a:uFill>
                  <a:solidFill>
                    <a:srgbClr val="002060"/>
                  </a:solidFill>
                </a:uFill>
                <a:latin typeface="Arial" pitchFamily="34" charset="0"/>
                <a:cs typeface="Arial" pitchFamily="34" charset="0"/>
              </a:rPr>
              <a:t>La verifica preliminare di cui all’art.26 del D. </a:t>
            </a:r>
            <a:r>
              <a:rPr lang="it-IT" sz="2400" b="0" dirty="0" err="1">
                <a:uFill>
                  <a:solidFill>
                    <a:srgbClr val="002060"/>
                  </a:solidFill>
                </a:uFill>
                <a:latin typeface="Arial" pitchFamily="34" charset="0"/>
                <a:cs typeface="Arial" pitchFamily="34" charset="0"/>
              </a:rPr>
              <a:t>Lgs</a:t>
            </a:r>
            <a:r>
              <a:rPr lang="it-IT" sz="2400" b="0" dirty="0">
                <a:uFill>
                  <a:solidFill>
                    <a:srgbClr val="002060"/>
                  </a:solidFill>
                </a:uFill>
                <a:latin typeface="Arial" pitchFamily="34" charset="0"/>
                <a:cs typeface="Arial" pitchFamily="34" charset="0"/>
              </a:rPr>
              <a:t>. 50/2016 è preordinata a garantire che il progetto posto a base di gara sia coerente con i precedenti livelli di progettazione: al fine di accertare l'unità progettuale, è necessario verificare la conformità del progetto esecutivo o definitivo rispettivamente, al progetto definitivo o al progetto di fattibilità.</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74</a:t>
            </a:fld>
            <a:endParaRPr lang="it-IT"/>
          </a:p>
        </p:txBody>
      </p:sp>
      <p:sp>
        <p:nvSpPr>
          <p:cNvPr id="6" name="Segnaposto piè di pagina 5"/>
          <p:cNvSpPr>
            <a:spLocks noGrp="1"/>
          </p:cNvSpPr>
          <p:nvPr>
            <p:ph type="ftr" sz="quarter" idx="11"/>
          </p:nvPr>
        </p:nvSpPr>
        <p:spPr/>
        <p:txBody>
          <a:bodyPr/>
          <a:lstStyle/>
          <a:p>
            <a:r>
              <a:rPr lang="it-IT"/>
              <a:t>Ivana Rasi </a:t>
            </a:r>
          </a:p>
        </p:txBody>
      </p:sp>
      <p:pic>
        <p:nvPicPr>
          <p:cNvPr id="7" name="Immagine 6" descr="VALIDAZIONE.jpg"/>
          <p:cNvPicPr>
            <a:picLocks noChangeAspect="1"/>
          </p:cNvPicPr>
          <p:nvPr/>
        </p:nvPicPr>
        <p:blipFill>
          <a:blip r:embed="rId3"/>
          <a:stretch>
            <a:fillRect/>
          </a:stretch>
        </p:blipFill>
        <p:spPr>
          <a:xfrm>
            <a:off x="6002598" y="1136238"/>
            <a:ext cx="3175000" cy="1587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20027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VERIFICA E LA VALIDAZIONE DEL PROGETTO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nSpc>
                <a:spcPct val="100000"/>
              </a:lnSpc>
            </a:pPr>
            <a:r>
              <a:rPr lang="it-IT" sz="2400" b="0" u="heavy" dirty="0">
                <a:uFill>
                  <a:solidFill>
                    <a:srgbClr val="002060"/>
                  </a:solidFill>
                </a:uFill>
                <a:latin typeface="Arial" pitchFamily="34" charset="0"/>
                <a:cs typeface="Arial" pitchFamily="34" charset="0"/>
              </a:rPr>
              <a:t>La verifica e la validazione del progetto</a:t>
            </a:r>
          </a:p>
          <a:p>
            <a:pPr algn="just">
              <a:lnSpc>
                <a:spcPct val="100000"/>
              </a:lnSpc>
            </a:pPr>
            <a:r>
              <a:rPr lang="it-IT" sz="2400" b="0" dirty="0">
                <a:uFill>
                  <a:solidFill>
                    <a:srgbClr val="002060"/>
                  </a:solidFill>
                </a:uFill>
                <a:latin typeface="Arial" pitchFamily="34" charset="0"/>
                <a:cs typeface="Arial" pitchFamily="34" charset="0"/>
              </a:rPr>
              <a:t>Per  </a:t>
            </a:r>
            <a:r>
              <a:rPr lang="it-IT" sz="2400" dirty="0">
                <a:uFill>
                  <a:solidFill>
                    <a:srgbClr val="002060"/>
                  </a:solidFill>
                </a:uFill>
                <a:latin typeface="Arial" pitchFamily="34" charset="0"/>
                <a:cs typeface="Arial" pitchFamily="34" charset="0"/>
              </a:rPr>
              <a:t>validazione </a:t>
            </a:r>
            <a:r>
              <a:rPr lang="it-IT" sz="2400" b="0" dirty="0">
                <a:uFill>
                  <a:solidFill>
                    <a:srgbClr val="002060"/>
                  </a:solidFill>
                </a:uFill>
                <a:latin typeface="Arial" pitchFamily="34" charset="0"/>
                <a:cs typeface="Arial" pitchFamily="34" charset="0"/>
              </a:rPr>
              <a:t>del progetto</a:t>
            </a:r>
          </a:p>
          <a:p>
            <a:pPr algn="just">
              <a:lnSpc>
                <a:spcPct val="100000"/>
              </a:lnSpc>
            </a:pPr>
            <a:r>
              <a:rPr lang="it-IT" sz="2400" b="0" dirty="0">
                <a:uFill>
                  <a:solidFill>
                    <a:srgbClr val="002060"/>
                  </a:solidFill>
                </a:uFill>
                <a:latin typeface="Arial" pitchFamily="34" charset="0"/>
                <a:cs typeface="Arial" pitchFamily="34" charset="0"/>
              </a:rPr>
              <a:t>s’intende </a:t>
            </a:r>
          </a:p>
          <a:p>
            <a:pPr algn="just">
              <a:lnSpc>
                <a:spcPct val="100000"/>
              </a:lnSpc>
            </a:pPr>
            <a:r>
              <a:rPr lang="it-IT" sz="2400" b="0" dirty="0">
                <a:uFill>
                  <a:solidFill>
                    <a:srgbClr val="002060"/>
                  </a:solidFill>
                </a:uFill>
                <a:latin typeface="Arial" pitchFamily="34" charset="0"/>
                <a:cs typeface="Arial" pitchFamily="34" charset="0"/>
              </a:rPr>
              <a:t>l’atto formale che riporta gli esiti </a:t>
            </a:r>
          </a:p>
          <a:p>
            <a:pPr algn="just">
              <a:lnSpc>
                <a:spcPct val="100000"/>
              </a:lnSpc>
            </a:pPr>
            <a:r>
              <a:rPr lang="it-IT" sz="2400" b="0" dirty="0">
                <a:uFill>
                  <a:solidFill>
                    <a:srgbClr val="002060"/>
                  </a:solidFill>
                </a:uFill>
                <a:latin typeface="Arial" pitchFamily="34" charset="0"/>
                <a:cs typeface="Arial" pitchFamily="34" charset="0"/>
              </a:rPr>
              <a:t>delle verifiche eseguite e fa </a:t>
            </a:r>
          </a:p>
          <a:p>
            <a:pPr algn="just">
              <a:lnSpc>
                <a:spcPct val="100000"/>
              </a:lnSpc>
            </a:pPr>
            <a:r>
              <a:rPr lang="it-IT" sz="2400" b="0" dirty="0">
                <a:uFill>
                  <a:solidFill>
                    <a:srgbClr val="002060"/>
                  </a:solidFill>
                </a:uFill>
                <a:latin typeface="Arial" pitchFamily="34" charset="0"/>
                <a:cs typeface="Arial" pitchFamily="34" charset="0"/>
              </a:rPr>
              <a:t>riferimento al rapporto conclusivo </a:t>
            </a:r>
          </a:p>
          <a:p>
            <a:pPr algn="just">
              <a:lnSpc>
                <a:spcPct val="100000"/>
              </a:lnSpc>
            </a:pPr>
            <a:r>
              <a:rPr lang="it-IT" sz="2400" b="0" dirty="0">
                <a:uFill>
                  <a:solidFill>
                    <a:srgbClr val="002060"/>
                  </a:solidFill>
                </a:uFill>
                <a:latin typeface="Arial" pitchFamily="34" charset="0"/>
                <a:cs typeface="Arial" pitchFamily="34" charset="0"/>
              </a:rPr>
              <a:t>redatto dal soggetto preposto alla verifica.</a:t>
            </a:r>
          </a:p>
          <a:p>
            <a:pPr algn="just">
              <a:lnSpc>
                <a:spcPct val="100000"/>
              </a:lnSpc>
            </a:pPr>
            <a:endParaRPr lang="it-IT" sz="2000" dirty="0">
              <a:solidFill>
                <a:srgbClr val="086C00"/>
              </a:solidFill>
              <a:uFill>
                <a:solidFill>
                  <a:srgbClr val="002060"/>
                </a:solidFill>
              </a:uFill>
              <a:latin typeface="Arial" pitchFamily="34" charset="0"/>
              <a:cs typeface="Arial" pitchFamily="34" charset="0"/>
            </a:endParaRPr>
          </a:p>
          <a:p>
            <a:pPr algn="just">
              <a:lnSpc>
                <a:spcPct val="100000"/>
              </a:lnSpc>
            </a:pPr>
            <a:r>
              <a:rPr lang="it-IT" sz="2000" dirty="0">
                <a:solidFill>
                  <a:srgbClr val="00B050"/>
                </a:solidFill>
                <a:uFill>
                  <a:solidFill>
                    <a:srgbClr val="002060"/>
                  </a:solidFill>
                </a:uFill>
                <a:latin typeface="Arial" pitchFamily="34" charset="0"/>
                <a:cs typeface="Arial" pitchFamily="34" charset="0"/>
              </a:rPr>
              <a:t>la verifica deve essere eseguita in ogni fase progettuale mentre la validazione è il momento conclusivo della verifica e deve essere eseguita prima dell’appalto dei lavori, tanto è vero che gli estremi della validazione devono essere riportati sul bando di gara</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75</a:t>
            </a:fld>
            <a:endParaRPr lang="it-IT"/>
          </a:p>
        </p:txBody>
      </p:sp>
      <p:sp>
        <p:nvSpPr>
          <p:cNvPr id="6" name="Segnaposto piè di pagina 5"/>
          <p:cNvSpPr>
            <a:spLocks noGrp="1"/>
          </p:cNvSpPr>
          <p:nvPr>
            <p:ph type="ftr" sz="quarter" idx="11"/>
          </p:nvPr>
        </p:nvSpPr>
        <p:spPr/>
        <p:txBody>
          <a:bodyPr/>
          <a:lstStyle/>
          <a:p>
            <a:r>
              <a:rPr lang="it-IT" dirty="0"/>
              <a:t>I </a:t>
            </a:r>
            <a:r>
              <a:rPr lang="it-IT" dirty="0" err="1"/>
              <a:t>ana</a:t>
            </a:r>
            <a:r>
              <a:rPr lang="it-IT" dirty="0"/>
              <a:t> Rasi </a:t>
            </a:r>
          </a:p>
        </p:txBody>
      </p:sp>
      <p:pic>
        <p:nvPicPr>
          <p:cNvPr id="8" name="Immagine 7" descr="green-grunge-convalidato-formulazione-round-la-guarnizione-in-gomma-timbro-su-sfondo-bianco-m798gt.jpg"/>
          <p:cNvPicPr>
            <a:picLocks noChangeAspect="1"/>
          </p:cNvPicPr>
          <p:nvPr/>
        </p:nvPicPr>
        <p:blipFill>
          <a:blip r:embed="rId3"/>
          <a:stretch>
            <a:fillRect/>
          </a:stretch>
        </p:blipFill>
        <p:spPr>
          <a:xfrm>
            <a:off x="6048375" y="1120848"/>
            <a:ext cx="3095625" cy="3036094"/>
          </a:xfrm>
          <a:prstGeom prst="rect">
            <a:avLst/>
          </a:prstGeom>
        </p:spPr>
      </p:pic>
      <p:sp>
        <p:nvSpPr>
          <p:cNvPr id="9" name="CasellaDiTesto 8"/>
          <p:cNvSpPr txBox="1"/>
          <p:nvPr/>
        </p:nvSpPr>
        <p:spPr>
          <a:xfrm>
            <a:off x="6048375" y="3893546"/>
            <a:ext cx="3074721" cy="369332"/>
          </a:xfrm>
          <a:prstGeom prst="rect">
            <a:avLst/>
          </a:prstGeom>
          <a:solidFill>
            <a:schemeClr val="bg1"/>
          </a:solidFill>
        </p:spPr>
        <p:txBody>
          <a:bodyPr wrap="square" rtlCol="0">
            <a:spAutoFit/>
          </a:bodyPr>
          <a:lstStyle/>
          <a:p>
            <a:endParaRPr lang="it-IT" dirty="0"/>
          </a:p>
        </p:txBody>
      </p:sp>
    </p:spTree>
    <p:extLst>
      <p:ext uri="{BB962C8B-B14F-4D97-AF65-F5344CB8AC3E}">
        <p14:creationId xmlns:p14="http://schemas.microsoft.com/office/powerpoint/2010/main" val="31815746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I LIVELLI </a:t>
            </a:r>
            <a:r>
              <a:rPr lang="it-IT" sz="3200" b="1" dirty="0" err="1">
                <a:cs typeface="Arial"/>
              </a:rPr>
              <a:t>DI</a:t>
            </a:r>
            <a:r>
              <a:rPr lang="it-IT" sz="3200" b="1" dirty="0">
                <a:cs typeface="Arial"/>
              </a:rPr>
              <a:t> PROGETTAZIONE SUCCESSIVI AL PRIMO</a:t>
            </a:r>
            <a:endParaRPr lang="it-IT" sz="2500" dirty="0">
              <a:latin typeface="Arial"/>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76</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18503709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I LIVELLI </a:t>
            </a:r>
            <a:r>
              <a:rPr lang="it-IT" sz="2400" dirty="0" err="1"/>
              <a:t>DI</a:t>
            </a:r>
            <a:r>
              <a:rPr lang="it-IT" sz="2400" dirty="0"/>
              <a:t> PROGETTAZIONE </a:t>
            </a:r>
            <a:br>
              <a:rPr lang="it-IT" sz="2400" dirty="0"/>
            </a:br>
            <a:r>
              <a:rPr lang="it-IT" sz="2400" dirty="0"/>
              <a:t>SUCCESSIVI AL PRIMO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400" b="0" u="heavy" dirty="0">
                <a:uFill>
                  <a:solidFill>
                    <a:srgbClr val="002060"/>
                  </a:solidFill>
                </a:uFill>
                <a:latin typeface="Arial" pitchFamily="34" charset="0"/>
                <a:cs typeface="Arial" pitchFamily="34" charset="0"/>
              </a:rPr>
              <a:t>La registrazione contabile delle spese per la progettazione riguardante i livelli successivi al primo</a:t>
            </a:r>
          </a:p>
          <a:p>
            <a:pPr algn="just">
              <a:lnSpc>
                <a:spcPct val="100000"/>
              </a:lnSpc>
            </a:pPr>
            <a:endParaRPr lang="it-IT" sz="2400" b="0" u="heavy"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La spesa di progettazione riguardante i livelli successivi a quello minimo richiesto per l’inserimento di un intervento nel programma triennale dei lavori pubblici è registrata nel titolo secondo della spesa, </a:t>
            </a:r>
            <a:r>
              <a:rPr lang="it-IT" sz="2400" dirty="0">
                <a:solidFill>
                  <a:srgbClr val="00B0F0"/>
                </a:solidFill>
                <a:uFill>
                  <a:solidFill>
                    <a:srgbClr val="002060"/>
                  </a:solidFill>
                </a:uFill>
                <a:latin typeface="Arial" pitchFamily="34" charset="0"/>
                <a:cs typeface="Arial" pitchFamily="34" charset="0"/>
              </a:rPr>
              <a:t>con imputazione agli stanziamenti riguardanti l’opera complessiva,</a:t>
            </a:r>
            <a:r>
              <a:rPr lang="it-IT" sz="2400" b="0" dirty="0">
                <a:uFill>
                  <a:solidFill>
                    <a:srgbClr val="002060"/>
                  </a:solidFill>
                </a:uFill>
                <a:latin typeface="Arial" pitchFamily="34" charset="0"/>
                <a:cs typeface="Arial" pitchFamily="34" charset="0"/>
              </a:rPr>
              <a:t> sia nel caso di progettazione interna che di progettazione esterna, in attuazione dell’art. 113, comma 1, del Codice, il quale prevede che tali oneri fanno carico agli stanziamenti previsti per i singoli appalti di lavori.</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77</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8238163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LE MODIFICHE ALLA COSTITUZIONE DEL FONDO PLURIENNALE VINCOLATO</a:t>
            </a:r>
            <a:endParaRPr lang="it-IT" sz="2500" dirty="0">
              <a:latin typeface="Arial"/>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78</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40525956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400" b="0" dirty="0">
                <a:uFill>
                  <a:solidFill>
                    <a:srgbClr val="002060"/>
                  </a:solidFill>
                </a:uFill>
                <a:latin typeface="Arial" pitchFamily="34" charset="0"/>
                <a:cs typeface="Arial" pitchFamily="34" charset="0"/>
              </a:rPr>
              <a:t>Affinché le risorse accantonate al fondo pluriennale vincolato alla fine dell’esercizio possano continuare ad essere conservante nel medesimo fondo pluriennale vincolato è condizione </a:t>
            </a:r>
            <a:r>
              <a:rPr lang="it-IT" sz="2400" dirty="0">
                <a:uFill>
                  <a:solidFill>
                    <a:srgbClr val="002060"/>
                  </a:solidFill>
                </a:uFill>
                <a:latin typeface="Arial" pitchFamily="34" charset="0"/>
                <a:cs typeface="Arial" pitchFamily="34" charset="0"/>
              </a:rPr>
              <a:t>necessaria ma non sufficiente</a:t>
            </a:r>
            <a:r>
              <a:rPr lang="it-IT" sz="2400" b="0" dirty="0">
                <a:uFill>
                  <a:solidFill>
                    <a:srgbClr val="002060"/>
                  </a:solidFill>
                </a:uFill>
                <a:latin typeface="Arial" pitchFamily="34" charset="0"/>
                <a:cs typeface="Arial" pitchFamily="34" charset="0"/>
              </a:rPr>
              <a:t> che:</a:t>
            </a:r>
          </a:p>
          <a:p>
            <a:pPr algn="just">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endParaRPr lang="it-IT" sz="2400" b="0" dirty="0">
              <a:uFill>
                <a:solidFill>
                  <a:srgbClr val="002060"/>
                </a:solidFill>
              </a:u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79</a:t>
            </a:fld>
            <a:endParaRPr lang="it-IT"/>
          </a:p>
        </p:txBody>
      </p:sp>
      <p:sp>
        <p:nvSpPr>
          <p:cNvPr id="6" name="Segnaposto piè di pagina 5"/>
          <p:cNvSpPr>
            <a:spLocks noGrp="1"/>
          </p:cNvSpPr>
          <p:nvPr>
            <p:ph type="ftr" sz="quarter" idx="11"/>
          </p:nvPr>
        </p:nvSpPr>
        <p:spPr/>
        <p:txBody>
          <a:bodyPr/>
          <a:lstStyle/>
          <a:p>
            <a:r>
              <a:rPr lang="it-IT"/>
              <a:t>Ivana Rasi </a:t>
            </a:r>
          </a:p>
        </p:txBody>
      </p:sp>
      <p:graphicFrame>
        <p:nvGraphicFramePr>
          <p:cNvPr id="8" name="Diagramma 7"/>
          <p:cNvGraphicFramePr/>
          <p:nvPr/>
        </p:nvGraphicFramePr>
        <p:xfrm>
          <a:off x="634181" y="2547374"/>
          <a:ext cx="802312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018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6886" y="234778"/>
            <a:ext cx="7136714" cy="908222"/>
          </a:xfrm>
        </p:spPr>
        <p:txBody>
          <a:bodyPr>
            <a:normAutofit/>
          </a:bodyPr>
          <a:lstStyle/>
          <a:p>
            <a:pPr algn="l"/>
            <a:r>
              <a:rPr lang="it-IT" sz="3100" dirty="0"/>
              <a:t>Il Fondo Crediti di Dubbia Esigibilità</a:t>
            </a:r>
            <a:br>
              <a:rPr lang="it-IT" sz="3100" dirty="0"/>
            </a:br>
            <a:r>
              <a:rPr lang="it-IT" sz="3100" dirty="0"/>
              <a:t> </a:t>
            </a:r>
          </a:p>
        </p:txBody>
      </p:sp>
      <p:sp>
        <p:nvSpPr>
          <p:cNvPr id="7" name="Segnaposto contenuto 6"/>
          <p:cNvSpPr>
            <a:spLocks noGrp="1"/>
          </p:cNvSpPr>
          <p:nvPr>
            <p:ph idx="1"/>
          </p:nvPr>
        </p:nvSpPr>
        <p:spPr>
          <a:xfrm>
            <a:off x="958645" y="1600200"/>
            <a:ext cx="7607505" cy="4331043"/>
          </a:xfrm>
        </p:spPr>
        <p:txBody>
          <a:bodyPr>
            <a:normAutofit/>
          </a:bodyPr>
          <a:lstStyle/>
          <a:p>
            <a:pPr marL="514350" lvl="0" indent="-514350"/>
            <a:r>
              <a:rPr lang="it-IT" sz="2800" dirty="0"/>
              <a:t>Seconda Fase:</a:t>
            </a:r>
          </a:p>
          <a:p>
            <a:pPr>
              <a:lnSpc>
                <a:spcPct val="100000"/>
              </a:lnSpc>
              <a:buFont typeface="Wingdings" pitchFamily="2" charset="2"/>
              <a:buChar char="Ø"/>
            </a:pPr>
            <a:r>
              <a:rPr lang="it-IT" sz="2600" dirty="0"/>
              <a:t>calcolare, per ciascuna entrata di cui al punto 1), la media tra:</a:t>
            </a:r>
          </a:p>
          <a:p>
            <a:pPr>
              <a:lnSpc>
                <a:spcPct val="100000"/>
              </a:lnSpc>
            </a:pPr>
            <a:r>
              <a:rPr lang="it-IT" sz="2600" dirty="0"/>
              <a:t>	incassi in c/competenza </a:t>
            </a:r>
          </a:p>
          <a:p>
            <a:pPr>
              <a:lnSpc>
                <a:spcPct val="100000"/>
              </a:lnSpc>
            </a:pPr>
            <a:r>
              <a:rPr lang="it-IT" sz="2600" dirty="0"/>
              <a:t>	e accertamenti degli ultimi 5 esercizi </a:t>
            </a:r>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522336" y="1161943"/>
            <a:ext cx="8305800" cy="5441547"/>
          </a:xfrm>
        </p:spPr>
        <p:txBody>
          <a:bodyPr>
            <a:noAutofit/>
          </a:bodyPr>
          <a:lstStyle/>
          <a:p>
            <a:pPr algn="just">
              <a:lnSpc>
                <a:spcPct val="100000"/>
              </a:lnSpc>
            </a:pPr>
            <a:r>
              <a:rPr lang="it-IT" sz="2200" b="0" dirty="0">
                <a:solidFill>
                  <a:srgbClr val="00B0F0"/>
                </a:solidFill>
                <a:uFill>
                  <a:solidFill>
                    <a:srgbClr val="002060"/>
                  </a:solidFill>
                </a:uFill>
                <a:latin typeface="Arial" pitchFamily="34" charset="0"/>
                <a:cs typeface="Arial" pitchFamily="34" charset="0"/>
              </a:rPr>
              <a:t>Soddisfatti entrambi i requisiti</a:t>
            </a:r>
            <a:r>
              <a:rPr lang="it-IT" sz="2200" b="0" dirty="0">
                <a:uFill>
                  <a:solidFill>
                    <a:srgbClr val="002060"/>
                  </a:solidFill>
                </a:uFill>
                <a:latin typeface="Arial" pitchFamily="34" charset="0"/>
                <a:cs typeface="Arial" pitchFamily="34" charset="0"/>
              </a:rPr>
              <a:t>, il fondo pluriennale si costituisce:</a:t>
            </a:r>
          </a:p>
          <a:p>
            <a:pPr algn="just">
              <a:lnSpc>
                <a:spcPct val="100000"/>
              </a:lnSpc>
            </a:pPr>
            <a:r>
              <a:rPr lang="it-IT" sz="2800" dirty="0">
                <a:uFill>
                  <a:solidFill>
                    <a:srgbClr val="002060"/>
                  </a:solidFill>
                </a:uFill>
                <a:latin typeface="Arial" pitchFamily="34" charset="0"/>
                <a:cs typeface="Arial" pitchFamily="34" charset="0"/>
              </a:rPr>
              <a:t>A) </a:t>
            </a:r>
            <a:r>
              <a:rPr lang="it-IT" sz="2200" b="0" dirty="0">
                <a:uFill>
                  <a:solidFill>
                    <a:srgbClr val="002060"/>
                  </a:solidFill>
                </a:uFill>
                <a:latin typeface="Arial" pitchFamily="34" charset="0"/>
                <a:cs typeface="Arial" pitchFamily="34" charset="0"/>
              </a:rPr>
              <a:t>se le spese previste nel quadro economico di un intervento inserito nel programma triennale di cui all’articolo 21 del d.lgs. n. 50 del 2016, sono state impegnate, anche parzialmente, sulla base di obbligazioni giuridicamente perfezionate, imputate secondo esigibilità per :</a:t>
            </a:r>
          </a:p>
          <a:p>
            <a:pPr marL="176213" algn="just">
              <a:lnSpc>
                <a:spcPct val="100000"/>
              </a:lnSpc>
              <a:buClr>
                <a:srgbClr val="0070C0"/>
              </a:buClr>
              <a:buFont typeface="Wingdings 2" pitchFamily="18" charset="2"/>
              <a:buChar char="E"/>
            </a:pPr>
            <a:r>
              <a:rPr lang="it-IT" sz="2000" dirty="0">
                <a:uFill>
                  <a:solidFill>
                    <a:srgbClr val="002060"/>
                  </a:solidFill>
                </a:uFill>
                <a:latin typeface="Arial" pitchFamily="34" charset="0"/>
                <a:cs typeface="Arial" pitchFamily="34" charset="0"/>
              </a:rPr>
              <a:t>l’acquisizione di terreni;</a:t>
            </a:r>
          </a:p>
          <a:p>
            <a:pPr marL="176213" algn="just">
              <a:lnSpc>
                <a:spcPct val="100000"/>
              </a:lnSpc>
              <a:buClr>
                <a:srgbClr val="0070C0"/>
              </a:buClr>
              <a:buFont typeface="Wingdings 2" pitchFamily="18" charset="2"/>
              <a:buChar char="E"/>
            </a:pPr>
            <a:r>
              <a:rPr lang="it-IT" sz="2000" dirty="0">
                <a:uFill>
                  <a:solidFill>
                    <a:srgbClr val="002060"/>
                  </a:solidFill>
                </a:uFill>
                <a:latin typeface="Arial" pitchFamily="34" charset="0"/>
                <a:cs typeface="Arial" pitchFamily="34" charset="0"/>
              </a:rPr>
              <a:t>espropri e occupazioni di urgenza;</a:t>
            </a:r>
          </a:p>
          <a:p>
            <a:pPr marL="176213" algn="just">
              <a:lnSpc>
                <a:spcPct val="100000"/>
              </a:lnSpc>
              <a:buClr>
                <a:srgbClr val="0070C0"/>
              </a:buClr>
              <a:buFont typeface="Wingdings 2" pitchFamily="18" charset="2"/>
              <a:buChar char="E"/>
            </a:pPr>
            <a:r>
              <a:rPr lang="it-IT" sz="2000" dirty="0">
                <a:uFill>
                  <a:solidFill>
                    <a:srgbClr val="002060"/>
                  </a:solidFill>
                </a:uFill>
                <a:latin typeface="Arial" pitchFamily="34" charset="0"/>
                <a:cs typeface="Arial" pitchFamily="34" charset="0"/>
              </a:rPr>
              <a:t>per la bonifica aree;</a:t>
            </a:r>
          </a:p>
          <a:p>
            <a:pPr marL="176213" algn="just">
              <a:lnSpc>
                <a:spcPct val="100000"/>
              </a:lnSpc>
              <a:buClr>
                <a:srgbClr val="0070C0"/>
              </a:buClr>
              <a:buFont typeface="Wingdings 2" pitchFamily="18" charset="2"/>
              <a:buChar char="E"/>
            </a:pPr>
            <a:r>
              <a:rPr lang="it-IT" sz="2000" dirty="0">
                <a:uFill>
                  <a:solidFill>
                    <a:srgbClr val="002060"/>
                  </a:solidFill>
                </a:uFill>
                <a:latin typeface="Arial" pitchFamily="34" charset="0"/>
                <a:cs typeface="Arial" pitchFamily="34" charset="0"/>
              </a:rPr>
              <a:t>per l’abbattimento delle  strutture preesistenti;</a:t>
            </a:r>
          </a:p>
          <a:p>
            <a:pPr marL="176213" algn="just">
              <a:lnSpc>
                <a:spcPct val="100000"/>
              </a:lnSpc>
              <a:buClr>
                <a:srgbClr val="0070C0"/>
              </a:buClr>
              <a:buFont typeface="Wingdings 2" pitchFamily="18" charset="2"/>
              <a:buChar char="E"/>
            </a:pPr>
            <a:r>
              <a:rPr lang="it-IT" sz="2000" dirty="0">
                <a:uFill>
                  <a:solidFill>
                    <a:srgbClr val="002060"/>
                  </a:solidFill>
                </a:uFill>
                <a:latin typeface="Arial" pitchFamily="34" charset="0"/>
                <a:cs typeface="Arial" pitchFamily="34" charset="0"/>
              </a:rPr>
              <a:t>per la viabilità riguardante l'accesso al cantiere;</a:t>
            </a:r>
          </a:p>
          <a:p>
            <a:pPr marL="176213" algn="just">
              <a:lnSpc>
                <a:spcPct val="100000"/>
              </a:lnSpc>
              <a:buClr>
                <a:srgbClr val="0070C0"/>
              </a:buClr>
              <a:buFont typeface="Wingdings 2" pitchFamily="18" charset="2"/>
              <a:buChar char="E"/>
            </a:pPr>
            <a:r>
              <a:rPr lang="it-IT" sz="2000" dirty="0">
                <a:uFill>
                  <a:solidFill>
                    <a:srgbClr val="002060"/>
                  </a:solidFill>
                </a:uFill>
                <a:latin typeface="Arial" pitchFamily="34" charset="0"/>
                <a:cs typeface="Arial" pitchFamily="34" charset="0"/>
              </a:rPr>
              <a:t>per l’allacciamento ai pubblici servizi;</a:t>
            </a:r>
          </a:p>
          <a:p>
            <a:pPr marL="442913" indent="-266700" algn="just">
              <a:lnSpc>
                <a:spcPct val="100000"/>
              </a:lnSpc>
              <a:buClr>
                <a:srgbClr val="0070C0"/>
              </a:buClr>
              <a:buFont typeface="Wingdings 2" pitchFamily="18" charset="2"/>
              <a:buChar char="E"/>
            </a:pPr>
            <a:r>
              <a:rPr lang="it-IT" sz="2000" dirty="0">
                <a:uFill>
                  <a:solidFill>
                    <a:srgbClr val="002060"/>
                  </a:solidFill>
                </a:uFill>
                <a:latin typeface="Arial" pitchFamily="34" charset="0"/>
                <a:cs typeface="Arial" pitchFamily="34" charset="0"/>
              </a:rPr>
              <a:t>e per analoghe spese indispensabili per l’assolvimento delle attività necessarie per l’esecuzione dell’intervento da parte della controparte contrattuale.</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80</a:t>
            </a:fld>
            <a:endParaRPr lang="it-IT" dirty="0"/>
          </a:p>
        </p:txBody>
      </p:sp>
      <p:sp>
        <p:nvSpPr>
          <p:cNvPr id="6" name="Segnaposto piè di pagina 5"/>
          <p:cNvSpPr>
            <a:spLocks noGrp="1"/>
          </p:cNvSpPr>
          <p:nvPr>
            <p:ph type="ftr" sz="quarter" idx="11"/>
          </p:nvPr>
        </p:nvSpPr>
        <p:spPr/>
        <p:txBody>
          <a:bodyPr/>
          <a:lstStyle/>
          <a:p>
            <a:r>
              <a:rPr lang="it-IT"/>
              <a:t>Ivana Rasi </a:t>
            </a:r>
          </a:p>
        </p:txBody>
      </p:sp>
      <p:pic>
        <p:nvPicPr>
          <p:cNvPr id="7" name="Elemento grafico 2" descr="Cono spartitraffico">
            <a:extLst>
              <a:ext uri="{FF2B5EF4-FFF2-40B4-BE49-F238E27FC236}">
                <a16:creationId xmlns:a16="http://schemas.microsoft.com/office/drawing/2014/main" id="{CB35067F-1DB2-491E-8D9C-073B85254B4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27134" y="3141406"/>
            <a:ext cx="914400" cy="914400"/>
          </a:xfrm>
          <a:prstGeom prst="rect">
            <a:avLst/>
          </a:prstGeom>
        </p:spPr>
      </p:pic>
      <p:pic>
        <p:nvPicPr>
          <p:cNvPr id="9" name="Elemento grafico 8" descr="Attrezzi da minatore">
            <a:extLst>
              <a:ext uri="{FF2B5EF4-FFF2-40B4-BE49-F238E27FC236}">
                <a16:creationId xmlns:a16="http://schemas.microsoft.com/office/drawing/2014/main" id="{A60C5325-5880-4939-9864-37A6B64B7FD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52487" y="3598606"/>
            <a:ext cx="914400" cy="914400"/>
          </a:xfrm>
          <a:prstGeom prst="rect">
            <a:avLst/>
          </a:prstGeom>
        </p:spPr>
      </p:pic>
      <p:pic>
        <p:nvPicPr>
          <p:cNvPr id="10" name="Elemento grafico 4" descr="Coltello da tasca">
            <a:extLst>
              <a:ext uri="{FF2B5EF4-FFF2-40B4-BE49-F238E27FC236}">
                <a16:creationId xmlns:a16="http://schemas.microsoft.com/office/drawing/2014/main" id="{736BA8E3-7878-46CC-A343-A7F75BC9373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898988" y="4380375"/>
            <a:ext cx="914400" cy="914400"/>
          </a:xfrm>
          <a:prstGeom prst="rect">
            <a:avLst/>
          </a:prstGeom>
        </p:spPr>
      </p:pic>
    </p:spTree>
    <p:extLst>
      <p:ext uri="{BB962C8B-B14F-4D97-AF65-F5344CB8AC3E}">
        <p14:creationId xmlns:p14="http://schemas.microsoft.com/office/powerpoint/2010/main" val="21543163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400" dirty="0">
                <a:uFill>
                  <a:solidFill>
                    <a:srgbClr val="002060"/>
                  </a:solidFill>
                </a:uFill>
                <a:latin typeface="Arial" pitchFamily="34" charset="0"/>
                <a:cs typeface="Arial" pitchFamily="34" charset="0"/>
              </a:rPr>
              <a:t>B) </a:t>
            </a:r>
            <a:r>
              <a:rPr lang="it-IT" sz="2400" b="0" dirty="0">
                <a:uFill>
                  <a:solidFill>
                    <a:srgbClr val="002060"/>
                  </a:solidFill>
                </a:uFill>
                <a:latin typeface="Arial" pitchFamily="34" charset="0"/>
                <a:cs typeface="Arial" pitchFamily="34" charset="0"/>
              </a:rPr>
              <a:t>In assenza di uno degli impegni precedenti, le spese per lavori pubblici sono conservate nel fondo pluriennale vincolato determinato in sede di rendiconto se:</a:t>
            </a:r>
          </a:p>
          <a:p>
            <a:pPr algn="just">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 </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81</a:t>
            </a:fld>
            <a:endParaRPr lang="it-IT"/>
          </a:p>
        </p:txBody>
      </p:sp>
      <p:sp>
        <p:nvSpPr>
          <p:cNvPr id="6" name="Segnaposto piè di pagina 5"/>
          <p:cNvSpPr>
            <a:spLocks noGrp="1"/>
          </p:cNvSpPr>
          <p:nvPr>
            <p:ph type="ftr" sz="quarter" idx="11"/>
          </p:nvPr>
        </p:nvSpPr>
        <p:spPr/>
        <p:txBody>
          <a:bodyPr/>
          <a:lstStyle/>
          <a:p>
            <a:r>
              <a:rPr lang="it-IT"/>
              <a:t>Ivana Rasi </a:t>
            </a:r>
          </a:p>
        </p:txBody>
      </p:sp>
      <p:sp>
        <p:nvSpPr>
          <p:cNvPr id="11" name="Rettangolo arrotondato 10"/>
          <p:cNvSpPr/>
          <p:nvPr/>
        </p:nvSpPr>
        <p:spPr>
          <a:xfrm>
            <a:off x="714060" y="2965634"/>
            <a:ext cx="8202564" cy="32741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0000"/>
              </a:lnSpc>
            </a:pPr>
            <a:r>
              <a:rPr lang="it-IT" sz="2200" b="1" dirty="0">
                <a:uFill>
                  <a:solidFill>
                    <a:srgbClr val="002060"/>
                  </a:solidFill>
                </a:uFill>
                <a:latin typeface="Arial" pitchFamily="34" charset="0"/>
                <a:cs typeface="Arial" pitchFamily="34" charset="0"/>
              </a:rPr>
              <a:t>Sono state formalmente attivate le procedure di affidamento dei </a:t>
            </a:r>
            <a:r>
              <a:rPr lang="it-IT" sz="2200" b="1" dirty="0">
                <a:solidFill>
                  <a:srgbClr val="FFFF00"/>
                </a:solidFill>
                <a:uFill>
                  <a:solidFill>
                    <a:srgbClr val="002060"/>
                  </a:solidFill>
                </a:uFill>
                <a:latin typeface="Arial" pitchFamily="34" charset="0"/>
                <a:cs typeface="Arial" pitchFamily="34" charset="0"/>
              </a:rPr>
              <a:t>livelli di progettazione successivi al minimo</a:t>
            </a:r>
            <a:r>
              <a:rPr lang="it-IT" sz="2200" b="1" dirty="0">
                <a:uFill>
                  <a:solidFill>
                    <a:srgbClr val="002060"/>
                  </a:solidFill>
                </a:uFill>
                <a:latin typeface="Arial" pitchFamily="34" charset="0"/>
                <a:cs typeface="Arial" pitchFamily="34" charset="0"/>
              </a:rPr>
              <a:t> che devono concludersi entro l’esercizio successivo per evitare la riduzione del fondo pluriennale vincolato dell’importo pari alle spese non effettivamente impegnate e la conseguente confluenza nel risultato di amministrazione delle risorse accertate e non definitivamente impegnate.</a:t>
            </a:r>
          </a:p>
          <a:p>
            <a:pPr algn="ctr"/>
            <a:endParaRPr lang="it-IT" sz="2200" b="1" dirty="0"/>
          </a:p>
        </p:txBody>
      </p:sp>
    </p:spTree>
    <p:extLst>
      <p:ext uri="{BB962C8B-B14F-4D97-AF65-F5344CB8AC3E}">
        <p14:creationId xmlns:p14="http://schemas.microsoft.com/office/powerpoint/2010/main" val="32913438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endParaRPr lang="it-IT" sz="2400" b="0" dirty="0">
              <a:uFill>
                <a:solidFill>
                  <a:srgbClr val="002060"/>
                </a:solidFill>
              </a:uFill>
              <a:latin typeface="Arial" pitchFamily="34" charset="0"/>
              <a:cs typeface="Arial" pitchFamily="34" charset="0"/>
            </a:endParaRPr>
          </a:p>
          <a:p>
            <a:pPr algn="just">
              <a:lnSpc>
                <a:spcPct val="100000"/>
              </a:lnSpc>
            </a:pPr>
            <a:r>
              <a:rPr lang="it-IT" sz="2400" b="0" dirty="0">
                <a:uFill>
                  <a:solidFill>
                    <a:srgbClr val="002060"/>
                  </a:solidFill>
                </a:uFill>
                <a:latin typeface="Arial" pitchFamily="34" charset="0"/>
                <a:cs typeface="Arial" pitchFamily="34" charset="0"/>
              </a:rPr>
              <a:t> </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82</a:t>
            </a:fld>
            <a:endParaRPr lang="it-IT"/>
          </a:p>
        </p:txBody>
      </p:sp>
      <p:sp>
        <p:nvSpPr>
          <p:cNvPr id="6" name="Segnaposto piè di pagina 5"/>
          <p:cNvSpPr>
            <a:spLocks noGrp="1"/>
          </p:cNvSpPr>
          <p:nvPr>
            <p:ph type="ftr" sz="quarter" idx="11"/>
          </p:nvPr>
        </p:nvSpPr>
        <p:spPr/>
        <p:txBody>
          <a:bodyPr/>
          <a:lstStyle/>
          <a:p>
            <a:r>
              <a:rPr lang="it-IT"/>
              <a:t>Ivana Rasi </a:t>
            </a:r>
          </a:p>
        </p:txBody>
      </p:sp>
      <p:sp>
        <p:nvSpPr>
          <p:cNvPr id="7" name="Rettangolo con angoli arrotondati 1">
            <a:extLst>
              <a:ext uri="{FF2B5EF4-FFF2-40B4-BE49-F238E27FC236}">
                <a16:creationId xmlns:a16="http://schemas.microsoft.com/office/drawing/2014/main" id="{7261A762-BC50-45F5-AC3A-00B2363343EF}"/>
              </a:ext>
            </a:extLst>
          </p:cNvPr>
          <p:cNvSpPr/>
          <p:nvPr/>
        </p:nvSpPr>
        <p:spPr>
          <a:xfrm>
            <a:off x="610824" y="3079286"/>
            <a:ext cx="8142080" cy="32770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b">
              <a:buClr>
                <a:srgbClr val="00B0F0"/>
              </a:buClr>
              <a:buSzPct val="100000"/>
              <a:tabLst>
                <a:tab pos="893763" algn="l"/>
              </a:tabLst>
            </a:pPr>
            <a:r>
              <a:rPr lang="it-IT" sz="2800" b="1" dirty="0">
                <a:solidFill>
                  <a:srgbClr val="0070C0"/>
                </a:solidFill>
                <a:uFill>
                  <a:solidFill>
                    <a:srgbClr val="0070C0"/>
                  </a:solidFill>
                </a:uFill>
                <a:latin typeface="Calibri" pitchFamily="34" charset="0"/>
              </a:rPr>
              <a:t>Per mantenere le risorse vincolate nel fondo pluriennale vincolato non è sufficiente l’affidamento entro </a:t>
            </a:r>
            <a:r>
              <a:rPr lang="it-IT" sz="2800" b="1" dirty="0">
                <a:solidFill>
                  <a:srgbClr val="0070C0"/>
                </a:solidFill>
                <a:latin typeface="Calibri" pitchFamily="34" charset="0"/>
              </a:rPr>
              <a:t> l’esercizio successivo del livello di progettazione successivo al minimo</a:t>
            </a:r>
          </a:p>
        </p:txBody>
      </p:sp>
      <p:pic>
        <p:nvPicPr>
          <p:cNvPr id="9" name="Immagine 8" descr="attenzione1.jpg"/>
          <p:cNvPicPr>
            <a:picLocks noChangeAspect="1"/>
          </p:cNvPicPr>
          <p:nvPr/>
        </p:nvPicPr>
        <p:blipFill>
          <a:blip r:embed="rId2"/>
          <a:stretch>
            <a:fillRect/>
          </a:stretch>
        </p:blipFill>
        <p:spPr>
          <a:xfrm>
            <a:off x="3067981" y="1531304"/>
            <a:ext cx="2905125" cy="2152650"/>
          </a:xfrm>
          <a:prstGeom prst="rect">
            <a:avLst/>
          </a:prstGeom>
        </p:spPr>
      </p:pic>
    </p:spTree>
    <p:extLst>
      <p:ext uri="{BB962C8B-B14F-4D97-AF65-F5344CB8AC3E}">
        <p14:creationId xmlns:p14="http://schemas.microsoft.com/office/powerpoint/2010/main" val="16251644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pPr>
            <a:r>
              <a:rPr lang="it-IT" sz="2400" b="0" dirty="0">
                <a:uFill>
                  <a:solidFill>
                    <a:srgbClr val="002060"/>
                  </a:solidFill>
                </a:uFill>
                <a:latin typeface="Arial" pitchFamily="34" charset="0"/>
                <a:cs typeface="Arial" pitchFamily="34" charset="0"/>
              </a:rPr>
              <a:t>Dopo l’aggiudicazione delle procedure di affidamento del livello di progettazione successivo al minimo, i requisiti per mantenere le risorse accantonale nel fondo pluriennale vincolato negli esercizi successivi all’aggiudicazione sono:</a:t>
            </a:r>
          </a:p>
          <a:p>
            <a:pPr marL="514350" indent="-514350" algn="just" fontAlgn="b">
              <a:lnSpc>
                <a:spcPct val="100000"/>
              </a:lnSpc>
              <a:spcBef>
                <a:spcPts val="600"/>
              </a:spcBef>
              <a:spcAft>
                <a:spcPct val="0"/>
              </a:spcAft>
              <a:buClr>
                <a:srgbClr val="00B0F0"/>
              </a:buClr>
              <a:buSzPct val="100000"/>
              <a:buFont typeface="Wingdings" panose="05000000000000000000" pitchFamily="2" charset="2"/>
              <a:buChar char="v"/>
              <a:tabLst>
                <a:tab pos="893763" algn="l"/>
              </a:tabLst>
            </a:pPr>
            <a:r>
              <a:rPr lang="it-IT" sz="2800" dirty="0">
                <a:solidFill>
                  <a:srgbClr val="0070C0"/>
                </a:solidFill>
                <a:latin typeface="Calibri" pitchFamily="34" charset="0"/>
                <a:cs typeface="Arial" panose="020B0604020202020204" pitchFamily="34" charset="0"/>
              </a:rPr>
              <a:t>B1: Il rispetto degli impegni contrattuali:</a:t>
            </a:r>
          </a:p>
          <a:p>
            <a:pPr marL="530225" indent="-530225" algn="just" fontAlgn="b">
              <a:lnSpc>
                <a:spcPct val="100000"/>
              </a:lnSpc>
              <a:spcAft>
                <a:spcPct val="0"/>
              </a:spcAft>
              <a:buClr>
                <a:srgbClr val="00B0F0"/>
              </a:buClr>
              <a:buSzPct val="100000"/>
              <a:tabLst>
                <a:tab pos="893763" algn="l"/>
              </a:tabLst>
            </a:pPr>
            <a:r>
              <a:rPr lang="it-IT" sz="2400" b="0" dirty="0">
                <a:uFill>
                  <a:solidFill>
                    <a:srgbClr val="002060"/>
                  </a:solidFill>
                </a:uFill>
                <a:latin typeface="Arial" pitchFamily="34" charset="0"/>
                <a:cs typeface="Arial" pitchFamily="34" charset="0"/>
              </a:rPr>
              <a:t>	le risorse che costituiscono la copertura dell’opera continuano ad essere conservate a </a:t>
            </a:r>
            <a:r>
              <a:rPr lang="it-IT" sz="2400" b="0" dirty="0" err="1">
                <a:uFill>
                  <a:solidFill>
                    <a:srgbClr val="002060"/>
                  </a:solidFill>
                </a:uFill>
                <a:latin typeface="Arial" pitchFamily="34" charset="0"/>
                <a:cs typeface="Arial" pitchFamily="34" charset="0"/>
              </a:rPr>
              <a:t>fpv</a:t>
            </a:r>
            <a:r>
              <a:rPr lang="it-IT" sz="2400" b="0" dirty="0">
                <a:uFill>
                  <a:solidFill>
                    <a:srgbClr val="002060"/>
                  </a:solidFill>
                </a:uFill>
                <a:latin typeface="Arial" pitchFamily="34" charset="0"/>
                <a:cs typeface="Arial" pitchFamily="34" charset="0"/>
              </a:rPr>
              <a:t> nel corso degli esercizi in cui gli impegni registrati a seguito della stipula dei contratti riguardanti i livelli di progettazione successivi al minimo sono liquidati o liquidabili nei tempi previsti contrattualmente. In caso di contenzioso innanzi agli organi giurisdizionali e arbitrali, il fondo pluriennale è conservato;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83</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401736115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buClr>
                <a:srgbClr val="0070C0"/>
              </a:buClr>
              <a:buFont typeface="Wingdings" pitchFamily="2" charset="2"/>
              <a:buChar char="v"/>
            </a:pPr>
            <a:r>
              <a:rPr lang="it-IT" sz="2400" b="0" dirty="0">
                <a:uFill>
                  <a:solidFill>
                    <a:srgbClr val="002060"/>
                  </a:solidFill>
                </a:uFill>
                <a:latin typeface="Arial" pitchFamily="34" charset="0"/>
                <a:cs typeface="Arial" pitchFamily="34" charset="0"/>
              </a:rPr>
              <a:t> </a:t>
            </a:r>
            <a:r>
              <a:rPr lang="it-IT" sz="2800" dirty="0">
                <a:solidFill>
                  <a:srgbClr val="0070C0"/>
                </a:solidFill>
                <a:latin typeface="Calibri" pitchFamily="34" charset="0"/>
                <a:cs typeface="Arial" panose="020B0604020202020204" pitchFamily="34" charset="0"/>
              </a:rPr>
              <a:t>B2:</a:t>
            </a:r>
            <a:r>
              <a:rPr lang="it-IT" sz="2400" b="0" dirty="0">
                <a:uFill>
                  <a:solidFill>
                    <a:srgbClr val="002060"/>
                  </a:solidFill>
                </a:uFill>
                <a:latin typeface="Arial" pitchFamily="34" charset="0"/>
                <a:cs typeface="Arial" pitchFamily="34" charset="0"/>
              </a:rPr>
              <a:t> </a:t>
            </a:r>
            <a:r>
              <a:rPr lang="it-IT" sz="2800" dirty="0">
                <a:solidFill>
                  <a:srgbClr val="0070C0"/>
                </a:solidFill>
                <a:latin typeface="Calibri" pitchFamily="34" charset="0"/>
                <a:cs typeface="Arial" panose="020B0604020202020204" pitchFamily="34" charset="0"/>
              </a:rPr>
              <a:t>La verificazione del progetto </a:t>
            </a:r>
          </a:p>
          <a:p>
            <a:pPr marL="354013" algn="just">
              <a:lnSpc>
                <a:spcPct val="100000"/>
              </a:lnSpc>
            </a:pPr>
            <a:r>
              <a:rPr lang="it-IT" sz="2400" b="0" dirty="0">
                <a:uFill>
                  <a:solidFill>
                    <a:srgbClr val="002060"/>
                  </a:solidFill>
                </a:uFill>
                <a:latin typeface="Arial" pitchFamily="34" charset="0"/>
                <a:cs typeface="Arial" pitchFamily="34" charset="0"/>
              </a:rPr>
              <a:t>le risorse che costituiscono la copertura dell’opera continuano ad essere conservate a </a:t>
            </a:r>
            <a:r>
              <a:rPr lang="it-IT" sz="2400" b="0" dirty="0" err="1">
                <a:uFill>
                  <a:solidFill>
                    <a:srgbClr val="002060"/>
                  </a:solidFill>
                </a:uFill>
                <a:latin typeface="Arial" pitchFamily="34" charset="0"/>
                <a:cs typeface="Arial" pitchFamily="34" charset="0"/>
              </a:rPr>
              <a:t>fpv</a:t>
            </a:r>
            <a:r>
              <a:rPr lang="it-IT" sz="2400" b="0" dirty="0">
                <a:uFill>
                  <a:solidFill>
                    <a:srgbClr val="002060"/>
                  </a:solidFill>
                </a:uFill>
                <a:latin typeface="Arial" pitchFamily="34" charset="0"/>
                <a:cs typeface="Arial" pitchFamily="34" charset="0"/>
              </a:rPr>
              <a:t> nell’esercizio in cui è stato verificato il progetto destinato ad essere posto a base della gara concernente il livello di progettazione successivo o l’esecuzione dell’intervento;</a:t>
            </a:r>
          </a:p>
          <a:p>
            <a:pPr marL="354013" indent="-354013" algn="just">
              <a:lnSpc>
                <a:spcPct val="100000"/>
              </a:lnSpc>
              <a:buClr>
                <a:srgbClr val="0070C0"/>
              </a:buClr>
              <a:buFont typeface="Wingdings" pitchFamily="2" charset="2"/>
              <a:buChar char="v"/>
            </a:pPr>
            <a:r>
              <a:rPr lang="it-IT" sz="2800" dirty="0">
                <a:solidFill>
                  <a:srgbClr val="0070C0"/>
                </a:solidFill>
                <a:latin typeface="Calibri" pitchFamily="34" charset="0"/>
                <a:cs typeface="Arial" panose="020B0604020202020204" pitchFamily="34" charset="0"/>
              </a:rPr>
              <a:t>B3: La pubblicazione del bando di gara della progettazione successiva al livello minimo</a:t>
            </a:r>
          </a:p>
          <a:p>
            <a:pPr marL="354013" algn="just">
              <a:lnSpc>
                <a:spcPct val="100000"/>
              </a:lnSpc>
            </a:pPr>
            <a:r>
              <a:rPr lang="it-IT" sz="2400" b="0" dirty="0">
                <a:uFill>
                  <a:solidFill>
                    <a:srgbClr val="002060"/>
                  </a:solidFill>
                </a:uFill>
                <a:latin typeface="Arial" pitchFamily="34" charset="0"/>
                <a:cs typeface="Arial" pitchFamily="34" charset="0"/>
              </a:rPr>
              <a:t>le risorse che costituiscono la copertura dell’opera continuano ad essere conservate a </a:t>
            </a:r>
            <a:r>
              <a:rPr lang="it-IT" sz="2400" b="0" dirty="0" err="1">
                <a:uFill>
                  <a:solidFill>
                    <a:srgbClr val="002060"/>
                  </a:solidFill>
                </a:uFill>
                <a:latin typeface="Arial" pitchFamily="34" charset="0"/>
                <a:cs typeface="Arial" pitchFamily="34" charset="0"/>
              </a:rPr>
              <a:t>fpv</a:t>
            </a:r>
            <a:r>
              <a:rPr lang="it-IT" sz="2400" b="0" dirty="0">
                <a:uFill>
                  <a:solidFill>
                    <a:srgbClr val="002060"/>
                  </a:solidFill>
                </a:uFill>
                <a:latin typeface="Arial" pitchFamily="34" charset="0"/>
                <a:cs typeface="Arial" pitchFamily="34" charset="0"/>
              </a:rPr>
              <a:t> nell’esercizio in cui sono state formalmente attivate le procedure di affidamento dei livelli di progettazione successivi;</a:t>
            </a:r>
          </a:p>
          <a:p>
            <a:pPr algn="just">
              <a:lnSpc>
                <a:spcPct val="100000"/>
              </a:lnSpc>
            </a:pPr>
            <a:endParaRPr lang="it-IT" sz="2400" b="0" dirty="0">
              <a:uFill>
                <a:solidFill>
                  <a:srgbClr val="002060"/>
                </a:solidFill>
              </a:u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84</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25164334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marL="354013" indent="-354013" algn="just">
              <a:lnSpc>
                <a:spcPct val="100000"/>
              </a:lnSpc>
              <a:buClr>
                <a:srgbClr val="0070C0"/>
              </a:buClr>
              <a:buFont typeface="Wingdings" pitchFamily="2" charset="2"/>
              <a:buChar char="v"/>
            </a:pPr>
            <a:r>
              <a:rPr lang="it-IT" sz="2400" b="0" dirty="0">
                <a:uFill>
                  <a:solidFill>
                    <a:srgbClr val="002060"/>
                  </a:solidFill>
                </a:uFill>
                <a:latin typeface="Arial" pitchFamily="34" charset="0"/>
                <a:cs typeface="Arial" pitchFamily="34" charset="0"/>
              </a:rPr>
              <a:t> </a:t>
            </a:r>
            <a:r>
              <a:rPr lang="it-IT" sz="2400" dirty="0">
                <a:solidFill>
                  <a:srgbClr val="0070C0"/>
                </a:solidFill>
                <a:uFill>
                  <a:solidFill>
                    <a:srgbClr val="002060"/>
                  </a:solidFill>
                </a:uFill>
                <a:latin typeface="Arial" pitchFamily="34" charset="0"/>
                <a:cs typeface="Arial" pitchFamily="34" charset="0"/>
              </a:rPr>
              <a:t>B4</a:t>
            </a:r>
            <a:r>
              <a:rPr lang="it-IT" sz="2400" b="0" dirty="0">
                <a:uFill>
                  <a:solidFill>
                    <a:srgbClr val="002060"/>
                  </a:solidFill>
                </a:uFill>
                <a:latin typeface="Arial" pitchFamily="34" charset="0"/>
                <a:cs typeface="Arial" pitchFamily="34" charset="0"/>
              </a:rPr>
              <a:t>: </a:t>
            </a:r>
            <a:r>
              <a:rPr lang="it-IT" sz="2800" dirty="0">
                <a:solidFill>
                  <a:srgbClr val="0070C0"/>
                </a:solidFill>
                <a:latin typeface="Calibri" pitchFamily="34" charset="0"/>
                <a:cs typeface="Arial" panose="020B0604020202020204" pitchFamily="34" charset="0"/>
              </a:rPr>
              <a:t>L’affidamento della progettazione successiva al livello minimo</a:t>
            </a:r>
          </a:p>
          <a:p>
            <a:pPr marL="354013" algn="just">
              <a:lnSpc>
                <a:spcPct val="100000"/>
              </a:lnSpc>
            </a:pPr>
            <a:r>
              <a:rPr lang="it-IT" sz="2400" b="0" dirty="0">
                <a:uFill>
                  <a:solidFill>
                    <a:srgbClr val="002060"/>
                  </a:solidFill>
                </a:uFill>
                <a:latin typeface="Arial" pitchFamily="34" charset="0"/>
                <a:cs typeface="Arial" pitchFamily="34" charset="0"/>
              </a:rPr>
              <a:t>le risorse che costituiscono la copertura dell’opera continuano ad essere conservate a </a:t>
            </a:r>
            <a:r>
              <a:rPr lang="it-IT" sz="2400" b="0" dirty="0" err="1">
                <a:uFill>
                  <a:solidFill>
                    <a:srgbClr val="002060"/>
                  </a:solidFill>
                </a:uFill>
                <a:latin typeface="Arial" pitchFamily="34" charset="0"/>
                <a:cs typeface="Arial" pitchFamily="34" charset="0"/>
              </a:rPr>
              <a:t>fpv</a:t>
            </a:r>
            <a:r>
              <a:rPr lang="it-IT" sz="2400" b="0" dirty="0">
                <a:uFill>
                  <a:solidFill>
                    <a:srgbClr val="002060"/>
                  </a:solidFill>
                </a:uFill>
                <a:latin typeface="Arial" pitchFamily="34" charset="0"/>
                <a:cs typeface="Arial" pitchFamily="34" charset="0"/>
              </a:rPr>
              <a:t> nell’esercizio in cui la procedura di affidamento dei livelli di progettazione successivi è aggiudicata, </a:t>
            </a:r>
            <a:r>
              <a:rPr lang="it-IT" sz="2400" b="0" dirty="0" err="1">
                <a:uFill>
                  <a:solidFill>
                    <a:srgbClr val="002060"/>
                  </a:solidFill>
                </a:uFill>
                <a:latin typeface="Arial" pitchFamily="34" charset="0"/>
                <a:cs typeface="Arial" pitchFamily="34" charset="0"/>
              </a:rPr>
              <a:t>ecc…</a:t>
            </a:r>
            <a:endParaRPr lang="it-IT" sz="2400" b="0" dirty="0">
              <a:uFill>
                <a:solidFill>
                  <a:srgbClr val="002060"/>
                </a:solidFill>
              </a:uFill>
              <a:latin typeface="Arial" pitchFamily="34" charset="0"/>
              <a:cs typeface="Arial" pitchFamily="34" charset="0"/>
            </a:endParaRPr>
          </a:p>
          <a:p>
            <a:pPr marL="354013" algn="just">
              <a:lnSpc>
                <a:spcPct val="100000"/>
              </a:lnSpc>
            </a:pPr>
            <a:r>
              <a:rPr lang="it-IT" sz="2400" b="0" dirty="0">
                <a:uFill>
                  <a:solidFill>
                    <a:srgbClr val="002060"/>
                  </a:solidFill>
                </a:uFill>
                <a:latin typeface="Arial" pitchFamily="34" charset="0"/>
                <a:cs typeface="Arial" pitchFamily="34" charset="0"/>
              </a:rPr>
              <a:t> </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85</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4731719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buClr>
                <a:srgbClr val="0070C0"/>
              </a:buClr>
            </a:pPr>
            <a:endParaRPr lang="it-IT" sz="2400" b="0" dirty="0">
              <a:uFill>
                <a:solidFill>
                  <a:srgbClr val="002060"/>
                </a:solidFill>
              </a:uFill>
              <a:latin typeface="Arial" pitchFamily="34" charset="0"/>
              <a:cs typeface="Arial" pitchFamily="34" charset="0"/>
            </a:endParaRPr>
          </a:p>
          <a:p>
            <a:pPr algn="just">
              <a:lnSpc>
                <a:spcPct val="100000"/>
              </a:lnSpc>
              <a:buClr>
                <a:srgbClr val="0070C0"/>
              </a:buClr>
            </a:pPr>
            <a:r>
              <a:rPr lang="it-IT" sz="2400" b="0" dirty="0">
                <a:uFill>
                  <a:solidFill>
                    <a:srgbClr val="002060"/>
                  </a:solidFill>
                </a:uFill>
                <a:latin typeface="Arial" pitchFamily="34" charset="0"/>
                <a:cs typeface="Arial" pitchFamily="34" charset="0"/>
              </a:rPr>
              <a:t>		Nel rendiconto dell’esercizio in cui non risulta 				realizzata l’attività attesa nell’esercizio concluso 			secondo lo sviluppo procedimentale previsto, in conformità ai criteri di continuità sopra indicati, le risorse accertate ma non ancora impegnate cui il fondo pluriennale si riferisce confluiscono nel risultato di amministrazione disponibile, destinato o vincolato in relazione alla fonte di finanziamento per la riprogrammazione dell’intervento in c/capitale ed il fondo pluriennale deve essere ridotto di pari importo.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86</a:t>
            </a:fld>
            <a:endParaRPr lang="it-IT"/>
          </a:p>
        </p:txBody>
      </p:sp>
      <p:sp>
        <p:nvSpPr>
          <p:cNvPr id="6" name="Segnaposto piè di pagina 5"/>
          <p:cNvSpPr>
            <a:spLocks noGrp="1"/>
          </p:cNvSpPr>
          <p:nvPr>
            <p:ph type="ftr" sz="quarter" idx="11"/>
          </p:nvPr>
        </p:nvSpPr>
        <p:spPr/>
        <p:txBody>
          <a:bodyPr/>
          <a:lstStyle/>
          <a:p>
            <a:r>
              <a:rPr lang="it-IT"/>
              <a:t>Ivana Rasi </a:t>
            </a:r>
          </a:p>
        </p:txBody>
      </p:sp>
      <p:sp>
        <p:nvSpPr>
          <p:cNvPr id="7" name="Freccia circolare a destra 6"/>
          <p:cNvSpPr/>
          <p:nvPr/>
        </p:nvSpPr>
        <p:spPr>
          <a:xfrm>
            <a:off x="714064" y="1796108"/>
            <a:ext cx="687034" cy="1197807"/>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2490391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buClr>
                <a:srgbClr val="0070C0"/>
              </a:buClr>
            </a:pPr>
            <a:r>
              <a:rPr lang="it-IT" sz="2400" dirty="0">
                <a:uFill>
                  <a:solidFill>
                    <a:srgbClr val="002060"/>
                  </a:solidFill>
                </a:uFill>
                <a:latin typeface="Arial" pitchFamily="34" charset="0"/>
                <a:cs typeface="Arial" pitchFamily="34" charset="0"/>
              </a:rPr>
              <a:t>C) </a:t>
            </a:r>
            <a:r>
              <a:rPr lang="it-IT" sz="2400" b="0" dirty="0">
                <a:uFill>
                  <a:solidFill>
                    <a:srgbClr val="002060"/>
                  </a:solidFill>
                </a:uFill>
                <a:latin typeface="Arial" pitchFamily="34" charset="0"/>
                <a:cs typeface="Arial" pitchFamily="34" charset="0"/>
              </a:rPr>
              <a:t>Entro l’esercizio successivo alla validazione del progetto destinato ad essere posto a base della gara concernente l’esecuzione dell’intervento, sono state formalmente attivate le procedure di affidamento, comprese quelle previste dall’articolo 59, commi 1 e 1-bis del codice. In assenza di aggiudicazione definitiva delle procedure di cui al periodo precedente entro l’esercizio successivo, le risorse accertate ma non ancora impegnate, cui il fondo pluriennale si riferisce, confluiscono nell’avanzo di amministrazione disponibile, destinato o vincolato in relazione alla fonte di finanziamento per la riprogrammazione dell’intervento in c/capitale ed il fondo pluriennale deve essere ridotto di pari importo. </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87</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183968511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buClr>
                <a:srgbClr val="0070C0"/>
              </a:buClr>
            </a:pPr>
            <a:r>
              <a:rPr lang="it-IT" sz="2400" b="0" dirty="0"/>
              <a:t>A seguito della stipula del contratto di appalto, le spese contenute nel quadro economico dell'opera prenotate, ancorché non impegnate, continuano ad essere finanziate dal fondo pluriennale vincolato, mentre gli eventuali ribassi di asta costituiscono economie di bilancio e confluiscono nel risultato di amministrazione disponibile, destinato o vincolato in relazione alla fonte di finanziamento, </a:t>
            </a:r>
            <a:r>
              <a:rPr lang="it-IT" sz="2400" dirty="0"/>
              <a:t>se entro il secondo esercizio successivo alla stipula del contratto non sia intervenuta formale rideterminazione del quadro economico progettuale da parte dell'organo competente </a:t>
            </a:r>
            <a:r>
              <a:rPr lang="it-IT" sz="2400" b="0" dirty="0"/>
              <a:t>che incrementa le spese del quadro economico dell'opera stessa finanziandole con le economie registrate a seguito della stipula del contratto. </a:t>
            </a:r>
            <a:endParaRPr lang="it-IT" sz="2400" b="0" dirty="0">
              <a:uFill>
                <a:solidFill>
                  <a:srgbClr val="002060"/>
                </a:solidFill>
              </a:u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88</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26157237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COSTITUZIONE DEL FONDO PLURIENNALE VINCOLATO</a:t>
            </a:r>
            <a:br>
              <a:rPr lang="it-IT" sz="2400" dirty="0"/>
            </a:br>
            <a:endParaRPr lang="it-IT" sz="2400" dirty="0"/>
          </a:p>
        </p:txBody>
      </p:sp>
      <p:sp>
        <p:nvSpPr>
          <p:cNvPr id="19" name="Segnaposto contenuto 6"/>
          <p:cNvSpPr>
            <a:spLocks noGrp="1"/>
          </p:cNvSpPr>
          <p:nvPr>
            <p:ph idx="1"/>
          </p:nvPr>
        </p:nvSpPr>
        <p:spPr>
          <a:xfrm>
            <a:off x="610824" y="1515896"/>
            <a:ext cx="8305800" cy="4723880"/>
          </a:xfrm>
        </p:spPr>
        <p:txBody>
          <a:bodyPr>
            <a:noAutofit/>
          </a:bodyPr>
          <a:lstStyle/>
          <a:p>
            <a:pPr algn="just">
              <a:lnSpc>
                <a:spcPct val="100000"/>
              </a:lnSpc>
              <a:buClr>
                <a:srgbClr val="0070C0"/>
              </a:buClr>
            </a:pPr>
            <a:r>
              <a:rPr lang="it-IT" sz="2400" b="0" dirty="0"/>
              <a:t>Quando l’opera è completata, o prima, in caso di svincolo da parte del Responsabile Unico del Progetto, le spese previste nel quadro economico dell’opera e non impegnate costituiscono economie di bilancio e confluiscono nel risultato di amministrazione coerente con la natura dei finanziamenti. </a:t>
            </a:r>
            <a:endParaRPr lang="it-IT" sz="2400" b="0" dirty="0">
              <a:uFill>
                <a:solidFill>
                  <a:srgbClr val="002060"/>
                </a:solidFill>
              </a:u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89</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248871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83956" y="296562"/>
            <a:ext cx="7290144" cy="846438"/>
          </a:xfrm>
        </p:spPr>
        <p:txBody>
          <a:bodyPr>
            <a:normAutofit fontScale="90000"/>
          </a:bodyPr>
          <a:lstStyle/>
          <a:p>
            <a:pPr algn="l"/>
            <a:r>
              <a:rPr lang="it-IT" dirty="0"/>
              <a:t>Il bilancio di previsione</a:t>
            </a:r>
            <a:br>
              <a:rPr lang="it-IT" dirty="0"/>
            </a:br>
            <a:r>
              <a:rPr lang="it-IT" sz="3100" dirty="0"/>
              <a:t>il calcolo del fondo crediti di dubbia esigibilità</a:t>
            </a:r>
          </a:p>
        </p:txBody>
      </p:sp>
      <p:sp>
        <p:nvSpPr>
          <p:cNvPr id="7" name="Segnaposto contenuto 6"/>
          <p:cNvSpPr>
            <a:spLocks noGrp="1"/>
          </p:cNvSpPr>
          <p:nvPr>
            <p:ph idx="1"/>
          </p:nvPr>
        </p:nvSpPr>
        <p:spPr>
          <a:xfrm>
            <a:off x="406400" y="1600200"/>
            <a:ext cx="8502072" cy="4525963"/>
          </a:xfrm>
        </p:spPr>
        <p:txBody>
          <a:bodyPr>
            <a:normAutofit/>
          </a:bodyPr>
          <a:lstStyle/>
          <a:p>
            <a:pPr marL="0" lvl="0" indent="0">
              <a:buNone/>
            </a:pPr>
            <a:r>
              <a:rPr lang="it-IT" sz="2000" dirty="0"/>
              <a:t>La media può essere calcolata secondo le seguenti modalità:</a:t>
            </a:r>
          </a:p>
          <a:p>
            <a:pPr marL="971550" lvl="1" indent="-514350">
              <a:buFont typeface="+mj-lt"/>
              <a:buAutoNum type="alphaUcPeriod"/>
            </a:pPr>
            <a:r>
              <a:rPr lang="it-IT" sz="2000" dirty="0"/>
              <a:t>media semplice:</a:t>
            </a:r>
          </a:p>
          <a:p>
            <a:pPr marL="1371600" lvl="2" indent="-514350">
              <a:buFont typeface="+mj-lt"/>
              <a:buAutoNum type="alphaLcParenR"/>
            </a:pPr>
            <a:r>
              <a:rPr lang="it-IT" sz="2000" dirty="0"/>
              <a:t>Media fra totale incassato e totale accertato;</a:t>
            </a:r>
          </a:p>
          <a:p>
            <a:pPr marL="1371600" lvl="2" indent="-514350">
              <a:buFont typeface="+mj-lt"/>
              <a:buAutoNum type="alphaLcParenR"/>
            </a:pPr>
            <a:r>
              <a:rPr lang="it-IT" sz="2000" dirty="0"/>
              <a:t>Media dei singoli rapporti annui.</a:t>
            </a:r>
          </a:p>
          <a:p>
            <a:pPr marL="971550" lvl="1" indent="-514350">
              <a:buFont typeface="+mj-lt"/>
              <a:buAutoNum type="alphaUcPeriod"/>
            </a:pPr>
            <a:r>
              <a:rPr lang="it-IT" sz="2000" dirty="0"/>
              <a:t>rapporto tra la sommatoria degli incassi di ciascun anno ponderati con i seguenti pesi: 0,35 in ciascuno degli anni nel biennio precedente e il  0,10 in ciascuno degli anni del primo triennio -   rispetto alla sommatoria degli accertamenti di ciascuna anno ponderati con i medesimi pesi indicati per gli incassi;</a:t>
            </a:r>
          </a:p>
          <a:p>
            <a:pPr marL="971550" lvl="1" indent="-514350">
              <a:buFont typeface="+mj-lt"/>
              <a:buAutoNum type="alphaUcPeriod"/>
            </a:pPr>
            <a:r>
              <a:rPr lang="it-IT" sz="2000" dirty="0"/>
              <a:t>media ponderata del rapporto tra incassi e accertamenti registrato in ciascun anno del quinquennio con i seguenti pesi: : 0,35 in ciascuno degli anni nel biennio precedente e il  0,10 in ciascuno degli anni del primo triennio.</a:t>
            </a:r>
          </a:p>
          <a:p>
            <a:pPr lvl="1">
              <a:buNone/>
            </a:pPr>
            <a:endParaRPr lang="it-IT" dirty="0"/>
          </a:p>
        </p:txBody>
      </p:sp>
      <p:sp>
        <p:nvSpPr>
          <p:cNvPr id="12" name="Segnaposto contenuto 4"/>
          <p:cNvSpPr txBox="1">
            <a:spLocks/>
          </p:cNvSpPr>
          <p:nvPr/>
        </p:nvSpPr>
        <p:spPr>
          <a:xfrm>
            <a:off x="406400" y="1295400"/>
            <a:ext cx="8267700" cy="521335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000" b="1" i="0" u="none" strike="noStrike" kern="1200" cap="none" spc="0" normalizeH="0" baseline="0" noProof="0" dirty="0">
              <a:ln>
                <a:noFill/>
              </a:ln>
              <a:solidFill>
                <a:schemeClr val="accent1"/>
              </a:solidFill>
              <a:effectLst/>
              <a:uLnTx/>
              <a:uFillTx/>
              <a:latin typeface="+mn-lt"/>
              <a:ea typeface="+mn-ea"/>
              <a:cs typeface="+mn-cs"/>
            </a:endParaRPr>
          </a:p>
          <a:p>
            <a:pPr marL="342900" marR="0" lvl="0" indent="-2540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14" name="Connettore diritto 13">
            <a:extLst>
              <a:ext uri="{FF2B5EF4-FFF2-40B4-BE49-F238E27FC236}">
                <a16:creationId xmlns:a16="http://schemas.microsoft.com/office/drawing/2014/main" id="{A87353D9-3ABF-433B-8946-D7F3495A075A}"/>
              </a:ext>
            </a:extLst>
          </p:cNvPr>
          <p:cNvCxnSpPr/>
          <p:nvPr/>
        </p:nvCxnSpPr>
        <p:spPr>
          <a:xfrm>
            <a:off x="1444403" y="3057707"/>
            <a:ext cx="6493987" cy="1601656"/>
          </a:xfrm>
          <a:prstGeom prst="line">
            <a:avLst/>
          </a:prstGeom>
        </p:spPr>
        <p:style>
          <a:lnRef idx="2">
            <a:schemeClr val="accent2"/>
          </a:lnRef>
          <a:fillRef idx="0">
            <a:schemeClr val="accent2"/>
          </a:fillRef>
          <a:effectRef idx="1">
            <a:schemeClr val="accent2"/>
          </a:effectRef>
          <a:fontRef idx="minor">
            <a:schemeClr val="tx1"/>
          </a:fontRef>
        </p:style>
      </p:cxnSp>
      <p:cxnSp>
        <p:nvCxnSpPr>
          <p:cNvPr id="16" name="Connettore diritto 15">
            <a:extLst>
              <a:ext uri="{FF2B5EF4-FFF2-40B4-BE49-F238E27FC236}">
                <a16:creationId xmlns:a16="http://schemas.microsoft.com/office/drawing/2014/main" id="{425EFCEA-F839-4550-84F4-EB6D9A99A426}"/>
              </a:ext>
            </a:extLst>
          </p:cNvPr>
          <p:cNvCxnSpPr/>
          <p:nvPr/>
        </p:nvCxnSpPr>
        <p:spPr>
          <a:xfrm flipV="1">
            <a:off x="1383956" y="2912102"/>
            <a:ext cx="6239927" cy="18288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8" name="Connettore diritto 17">
            <a:extLst>
              <a:ext uri="{FF2B5EF4-FFF2-40B4-BE49-F238E27FC236}">
                <a16:creationId xmlns:a16="http://schemas.microsoft.com/office/drawing/2014/main" id="{3F7C8320-DB37-4157-80AE-ACFA93848CB4}"/>
              </a:ext>
            </a:extLst>
          </p:cNvPr>
          <p:cNvCxnSpPr/>
          <p:nvPr/>
        </p:nvCxnSpPr>
        <p:spPr>
          <a:xfrm>
            <a:off x="1520117" y="4968046"/>
            <a:ext cx="6901682" cy="1030884"/>
          </a:xfrm>
          <a:prstGeom prst="line">
            <a:avLst/>
          </a:prstGeom>
        </p:spPr>
        <p:style>
          <a:lnRef idx="2">
            <a:schemeClr val="accent2"/>
          </a:lnRef>
          <a:fillRef idx="0">
            <a:schemeClr val="accent2"/>
          </a:fillRef>
          <a:effectRef idx="1">
            <a:schemeClr val="accent2"/>
          </a:effectRef>
          <a:fontRef idx="minor">
            <a:schemeClr val="tx1"/>
          </a:fontRef>
        </p:style>
      </p:cxnSp>
      <p:cxnSp>
        <p:nvCxnSpPr>
          <p:cNvPr id="20" name="Connettore diritto 19">
            <a:extLst>
              <a:ext uri="{FF2B5EF4-FFF2-40B4-BE49-F238E27FC236}">
                <a16:creationId xmlns:a16="http://schemas.microsoft.com/office/drawing/2014/main" id="{9C5C0CF6-83A4-4B5B-BB3A-EBCCBE648C7D}"/>
              </a:ext>
            </a:extLst>
          </p:cNvPr>
          <p:cNvCxnSpPr/>
          <p:nvPr/>
        </p:nvCxnSpPr>
        <p:spPr>
          <a:xfrm flipV="1">
            <a:off x="1444403" y="4874859"/>
            <a:ext cx="6977396" cy="1327918"/>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latin typeface="Arial"/>
                <a:cs typeface="Arial"/>
              </a:rPr>
              <a:t>COSTITUZIONE DEL FONDO PLURIENNALE VINCOLATO NELLE FATTISPECIE DIVERSE DA QUELLE DI INVESTIMENTO</a:t>
            </a:r>
            <a:endParaRPr lang="it-IT" sz="2500" dirty="0">
              <a:latin typeface="Arial"/>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90</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367319330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78476" y="1246195"/>
            <a:ext cx="8044248" cy="5110155"/>
          </a:xfrm>
        </p:spPr>
        <p:txBody>
          <a:bodyPr vert="horz" lIns="91440" tIns="45720" rIns="91440" bIns="45720" rtlCol="0">
            <a:noAutofit/>
          </a:bodyPr>
          <a:lstStyle/>
          <a:p>
            <a:pPr algn="just"/>
            <a:r>
              <a:rPr lang="it-IT" u="heavy" dirty="0">
                <a:solidFill>
                  <a:srgbClr val="000000"/>
                </a:solidFill>
                <a:uFill>
                  <a:solidFill>
                    <a:schemeClr val="tx2"/>
                  </a:solidFill>
                </a:uFill>
              </a:rPr>
              <a:t>CASI PARTICOLARI:</a:t>
            </a:r>
          </a:p>
          <a:p>
            <a:pPr algn="just">
              <a:lnSpc>
                <a:spcPct val="100000"/>
              </a:lnSpc>
            </a:pPr>
            <a:r>
              <a:rPr lang="it-IT" sz="2400" dirty="0">
                <a:solidFill>
                  <a:srgbClr val="002060"/>
                </a:solidFill>
              </a:rPr>
              <a:t>Spese per il personale:</a:t>
            </a:r>
          </a:p>
          <a:p>
            <a:pPr algn="just">
              <a:lnSpc>
                <a:spcPct val="100000"/>
              </a:lnSpc>
            </a:pPr>
            <a:r>
              <a:rPr lang="it-IT" sz="2200" dirty="0"/>
              <a:t>Considerato che </a:t>
            </a:r>
            <a:r>
              <a:rPr lang="it-IT" sz="2200" b="1" dirty="0">
                <a:solidFill>
                  <a:srgbClr val="002060"/>
                </a:solidFill>
              </a:rPr>
              <a:t>il fondo per le politiche di sviluppo delle risorse umane e per la produttività presenta natura di spesa vincolata</a:t>
            </a:r>
            <a:r>
              <a:rPr lang="it-IT" sz="2200" dirty="0"/>
              <a:t>, </a:t>
            </a:r>
            <a:r>
              <a:rPr lang="it-IT" sz="2200" u="sng" dirty="0">
                <a:uFill>
                  <a:solidFill>
                    <a:srgbClr val="002060"/>
                  </a:solidFill>
                </a:uFill>
              </a:rPr>
              <a:t>le risorse destinate alla copertura di tale stanziamento acquistano la natura di entrate vincolate al finanziamento del fondo,</a:t>
            </a:r>
            <a:r>
              <a:rPr lang="it-IT" sz="2200" dirty="0"/>
              <a:t> con riferimento all’esercizio cui la costituzione del fondo si riferisce; pertanto, la spesa riguardante il fondo per le politiche di sviluppo delle risorse umane e per la produttività è interamente stanziata nell’esercizio cui la costituzione del fondo stesso si riferisce, destinando la quota riguardante la </a:t>
            </a:r>
            <a:r>
              <a:rPr lang="it-IT" sz="2200" dirty="0" err="1"/>
              <a:t>premialità</a:t>
            </a:r>
            <a:r>
              <a:rPr lang="it-IT" sz="2200" dirty="0"/>
              <a:t> e il trattamento accessorio da liquidare nell’esercizio successivo alla costituzione del fondo pluriennale vincolato, a copertura degli impegni destinati ad essere imputati all’esercizio successivo.</a:t>
            </a:r>
          </a:p>
          <a:p>
            <a:pPr algn="just">
              <a:lnSpc>
                <a:spcPct val="100000"/>
              </a:lnSpc>
            </a:pPr>
            <a:endParaRPr lang="it-IT" sz="2400" dirty="0"/>
          </a:p>
          <a:p>
            <a:pPr algn="just">
              <a:lnSpc>
                <a:spcPct val="100000"/>
              </a:lnSpc>
            </a:pPr>
            <a:endParaRPr lang="it-IT" sz="2400" dirty="0"/>
          </a:p>
          <a:p>
            <a:pPr algn="just">
              <a:buFontTx/>
              <a:buChar char="-"/>
            </a:pPr>
            <a:endParaRPr lang="it-IT" dirty="0"/>
          </a:p>
          <a:p>
            <a:pPr algn="just">
              <a:buFontTx/>
              <a:buChar char="-"/>
            </a:pPr>
            <a:endParaRPr lang="it-IT" dirty="0"/>
          </a:p>
        </p:txBody>
      </p:sp>
      <p:sp>
        <p:nvSpPr>
          <p:cNvPr id="3" name="Segnaposto numero diapositiva 2"/>
          <p:cNvSpPr>
            <a:spLocks noGrp="1"/>
          </p:cNvSpPr>
          <p:nvPr>
            <p:ph type="sldNum" sz="quarter" idx="12"/>
          </p:nvPr>
        </p:nvSpPr>
        <p:spPr/>
        <p:txBody>
          <a:bodyPr/>
          <a:lstStyle/>
          <a:p>
            <a:fld id="{C121BA9E-CF39-5A4C-A796-CE277B4E7A22}" type="slidenum">
              <a:rPr lang="it-IT" smtClean="0"/>
              <a:pPr/>
              <a:t>91</a:t>
            </a:fld>
            <a:endParaRPr lang="it-IT" dirty="0"/>
          </a:p>
        </p:txBody>
      </p:sp>
      <p:sp>
        <p:nvSpPr>
          <p:cNvPr id="4" name="Titolo 3"/>
          <p:cNvSpPr>
            <a:spLocks noGrp="1"/>
          </p:cNvSpPr>
          <p:nvPr>
            <p:ph type="title"/>
          </p:nvPr>
        </p:nvSpPr>
        <p:spPr/>
        <p:txBody>
          <a:bodyPr>
            <a:normAutofit fontScale="90000"/>
          </a:bodyPr>
          <a:lstStyle/>
          <a:p>
            <a:r>
              <a:rPr lang="it-IT" dirty="0"/>
              <a:t>Il fondo pluriennale vincolato: costituzione</a:t>
            </a:r>
          </a:p>
        </p:txBody>
      </p:sp>
    </p:spTree>
    <p:extLst>
      <p:ext uri="{BB962C8B-B14F-4D97-AF65-F5344CB8AC3E}">
        <p14:creationId xmlns:p14="http://schemas.microsoft.com/office/powerpoint/2010/main" val="32231689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78476" y="1246195"/>
            <a:ext cx="8044248" cy="5110155"/>
          </a:xfrm>
        </p:spPr>
        <p:txBody>
          <a:bodyPr vert="horz" lIns="91440" tIns="45720" rIns="91440" bIns="45720" rtlCol="0">
            <a:noAutofit/>
          </a:bodyPr>
          <a:lstStyle/>
          <a:p>
            <a:pPr algn="just"/>
            <a:r>
              <a:rPr lang="it-IT" u="heavy" dirty="0">
                <a:solidFill>
                  <a:srgbClr val="000000"/>
                </a:solidFill>
                <a:uFill>
                  <a:solidFill>
                    <a:schemeClr val="tx2"/>
                  </a:solidFill>
                </a:uFill>
              </a:rPr>
              <a:t>CASI PARTICOLARI:</a:t>
            </a:r>
          </a:p>
          <a:p>
            <a:pPr algn="just">
              <a:lnSpc>
                <a:spcPct val="100000"/>
              </a:lnSpc>
            </a:pPr>
            <a:r>
              <a:rPr lang="it-IT" sz="2400" dirty="0">
                <a:solidFill>
                  <a:srgbClr val="002060"/>
                </a:solidFill>
              </a:rPr>
              <a:t>Spese per il contenzioso:</a:t>
            </a:r>
          </a:p>
          <a:p>
            <a:pPr algn="just">
              <a:lnSpc>
                <a:spcPct val="100000"/>
              </a:lnSpc>
            </a:pPr>
            <a:endParaRPr lang="it-IT" sz="2400" dirty="0">
              <a:solidFill>
                <a:srgbClr val="002060"/>
              </a:solidFill>
            </a:endParaRPr>
          </a:p>
          <a:p>
            <a:pPr algn="just">
              <a:lnSpc>
                <a:spcPct val="100000"/>
              </a:lnSpc>
            </a:pPr>
            <a:r>
              <a:rPr lang="it-IT" sz="2200" dirty="0"/>
              <a:t>Gli impegni derivanti dal conferimento di incarico a legali esterni, la cui esigibilità non è determinabile,  sono imputati all’esercizio in cui il contratto è firmato, </a:t>
            </a:r>
            <a:r>
              <a:rPr lang="it-IT" sz="2200" dirty="0">
                <a:solidFill>
                  <a:srgbClr val="002060"/>
                </a:solidFill>
              </a:rPr>
              <a:t>in deroga al principio della competenza potenziata</a:t>
            </a:r>
            <a:r>
              <a:rPr lang="it-IT" sz="2200" dirty="0"/>
              <a:t>, </a:t>
            </a:r>
            <a:r>
              <a:rPr lang="it-IT" sz="2200" u="sng" dirty="0">
                <a:uFill>
                  <a:solidFill>
                    <a:srgbClr val="002060"/>
                  </a:solidFill>
                </a:uFill>
              </a:rPr>
              <a:t>al fine di garantire la copertura della spesa.</a:t>
            </a:r>
            <a:r>
              <a:rPr lang="it-IT" sz="2200" dirty="0"/>
              <a:t> In sede di predisposizione del rendiconto, in occasione della verifica dei residui prevista dall’articolo 3, comma 4 del presente decreto, se l’obbligazione non è esigibile, si provvede alla cancellazione dell’impegno ed alla sua immediata re-imputazione all’esercizio in cui si prevede che sarà esigibile, anche sulla base delle indicazioni presenti nel contratto di incarico al legale</a:t>
            </a:r>
            <a:endParaRPr lang="it-IT" sz="2400" dirty="0"/>
          </a:p>
          <a:p>
            <a:pPr algn="just">
              <a:lnSpc>
                <a:spcPct val="100000"/>
              </a:lnSpc>
            </a:pPr>
            <a:endParaRPr lang="it-IT" sz="2400" dirty="0"/>
          </a:p>
          <a:p>
            <a:pPr algn="just">
              <a:buFontTx/>
              <a:buChar char="-"/>
            </a:pPr>
            <a:endParaRPr lang="it-IT" dirty="0"/>
          </a:p>
          <a:p>
            <a:pPr algn="just">
              <a:buFontTx/>
              <a:buChar char="-"/>
            </a:pPr>
            <a:endParaRPr lang="it-IT" dirty="0"/>
          </a:p>
        </p:txBody>
      </p:sp>
      <p:sp>
        <p:nvSpPr>
          <p:cNvPr id="3" name="Segnaposto numero diapositiva 2"/>
          <p:cNvSpPr>
            <a:spLocks noGrp="1"/>
          </p:cNvSpPr>
          <p:nvPr>
            <p:ph type="sldNum" sz="quarter" idx="12"/>
          </p:nvPr>
        </p:nvSpPr>
        <p:spPr/>
        <p:txBody>
          <a:bodyPr/>
          <a:lstStyle/>
          <a:p>
            <a:fld id="{C121BA9E-CF39-5A4C-A796-CE277B4E7A22}" type="slidenum">
              <a:rPr lang="it-IT" smtClean="0"/>
              <a:pPr/>
              <a:t>92</a:t>
            </a:fld>
            <a:endParaRPr lang="it-IT" dirty="0"/>
          </a:p>
        </p:txBody>
      </p:sp>
      <p:sp>
        <p:nvSpPr>
          <p:cNvPr id="4" name="Titolo 3"/>
          <p:cNvSpPr>
            <a:spLocks noGrp="1"/>
          </p:cNvSpPr>
          <p:nvPr>
            <p:ph type="title"/>
          </p:nvPr>
        </p:nvSpPr>
        <p:spPr/>
        <p:txBody>
          <a:bodyPr>
            <a:normAutofit fontScale="90000"/>
          </a:bodyPr>
          <a:lstStyle/>
          <a:p>
            <a:r>
              <a:rPr lang="it-IT" dirty="0"/>
              <a:t>Il fondo pluriennale vincolato: costituzione</a:t>
            </a:r>
          </a:p>
        </p:txBody>
      </p:sp>
    </p:spTree>
    <p:extLst>
      <p:ext uri="{BB962C8B-B14F-4D97-AF65-F5344CB8AC3E}">
        <p14:creationId xmlns:p14="http://schemas.microsoft.com/office/powerpoint/2010/main" val="32231689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78476" y="1246195"/>
            <a:ext cx="8044248" cy="5110155"/>
          </a:xfrm>
        </p:spPr>
        <p:txBody>
          <a:bodyPr vert="horz" lIns="91440" tIns="45720" rIns="91440" bIns="45720" rtlCol="0">
            <a:noAutofit/>
          </a:bodyPr>
          <a:lstStyle/>
          <a:p>
            <a:pPr algn="just">
              <a:buFontTx/>
              <a:buChar char="-"/>
            </a:pPr>
            <a:endParaRPr lang="it-IT" u="heavy" dirty="0">
              <a:solidFill>
                <a:srgbClr val="000000"/>
              </a:solidFill>
              <a:uFill>
                <a:solidFill>
                  <a:schemeClr val="tx2"/>
                </a:solidFill>
              </a:uFill>
            </a:endParaRPr>
          </a:p>
          <a:p>
            <a:pPr algn="just">
              <a:lnSpc>
                <a:spcPct val="100000"/>
              </a:lnSpc>
            </a:pPr>
            <a:r>
              <a:rPr lang="it-IT" sz="2400" dirty="0"/>
              <a:t>Il fondo pluriennale vincolato iscritto nella parte spesa del bilancio è imputato alla missione e al programma cui si riferisce l’investimento</a:t>
            </a:r>
          </a:p>
          <a:p>
            <a:pPr algn="just">
              <a:lnSpc>
                <a:spcPct val="100000"/>
              </a:lnSpc>
            </a:pPr>
            <a:endParaRPr lang="it-IT" sz="2400" dirty="0"/>
          </a:p>
          <a:p>
            <a:pPr algn="just">
              <a:lnSpc>
                <a:spcPct val="100000"/>
              </a:lnSpc>
            </a:pPr>
            <a:r>
              <a:rPr lang="it-IT" sz="2400" u="sng" dirty="0"/>
              <a:t>Nel bilancio di previsione:</a:t>
            </a:r>
          </a:p>
          <a:p>
            <a:pPr algn="just">
              <a:lnSpc>
                <a:spcPct val="100000"/>
              </a:lnSpc>
            </a:pPr>
            <a:r>
              <a:rPr lang="it-IT" sz="2400" dirty="0"/>
              <a:t>L’ammontare del fondo pluriennale vincolato iscritto nella parte spesa del bilancio corrisponde all’ammontare degli impegni che si imputeranno sugli esercizi successivi sulla base del </a:t>
            </a:r>
            <a:r>
              <a:rPr lang="it-IT" sz="2400" dirty="0" err="1"/>
              <a:t>cronoprogramma</a:t>
            </a:r>
            <a:r>
              <a:rPr lang="it-IT" sz="2400" dirty="0"/>
              <a:t>, in quanto solo negli esercizi successivi saranno esigibili.</a:t>
            </a:r>
          </a:p>
          <a:p>
            <a:pPr algn="just">
              <a:lnSpc>
                <a:spcPct val="100000"/>
              </a:lnSpc>
            </a:pPr>
            <a:endParaRPr lang="it-IT" sz="2400" dirty="0"/>
          </a:p>
          <a:p>
            <a:pPr algn="just">
              <a:lnSpc>
                <a:spcPct val="100000"/>
              </a:lnSpc>
            </a:pPr>
            <a:endParaRPr lang="it-IT" sz="2400" dirty="0"/>
          </a:p>
          <a:p>
            <a:pPr algn="just">
              <a:lnSpc>
                <a:spcPct val="100000"/>
              </a:lnSpc>
            </a:pPr>
            <a:endParaRPr lang="it-IT" sz="2400" dirty="0"/>
          </a:p>
          <a:p>
            <a:pPr algn="just">
              <a:buFontTx/>
              <a:buChar char="-"/>
            </a:pPr>
            <a:endParaRPr lang="it-IT" dirty="0"/>
          </a:p>
          <a:p>
            <a:pPr algn="just">
              <a:buFontTx/>
              <a:buChar char="-"/>
            </a:pPr>
            <a:endParaRPr lang="it-IT" dirty="0"/>
          </a:p>
        </p:txBody>
      </p:sp>
      <p:sp>
        <p:nvSpPr>
          <p:cNvPr id="3" name="Segnaposto numero diapositiva 2"/>
          <p:cNvSpPr>
            <a:spLocks noGrp="1"/>
          </p:cNvSpPr>
          <p:nvPr>
            <p:ph type="sldNum" sz="quarter" idx="12"/>
          </p:nvPr>
        </p:nvSpPr>
        <p:spPr/>
        <p:txBody>
          <a:bodyPr/>
          <a:lstStyle/>
          <a:p>
            <a:fld id="{C121BA9E-CF39-5A4C-A796-CE277B4E7A22}" type="slidenum">
              <a:rPr lang="it-IT" smtClean="0"/>
              <a:pPr/>
              <a:t>93</a:t>
            </a:fld>
            <a:endParaRPr lang="it-IT" dirty="0"/>
          </a:p>
        </p:txBody>
      </p:sp>
      <p:sp>
        <p:nvSpPr>
          <p:cNvPr id="4" name="Titolo 3"/>
          <p:cNvSpPr>
            <a:spLocks noGrp="1"/>
          </p:cNvSpPr>
          <p:nvPr>
            <p:ph type="title"/>
          </p:nvPr>
        </p:nvSpPr>
        <p:spPr/>
        <p:txBody>
          <a:bodyPr>
            <a:normAutofit fontScale="90000"/>
          </a:bodyPr>
          <a:lstStyle/>
          <a:p>
            <a:r>
              <a:rPr lang="it-IT" dirty="0"/>
              <a:t>Il fondo pluriennale vincolato: costituzione</a:t>
            </a:r>
          </a:p>
        </p:txBody>
      </p:sp>
    </p:spTree>
    <p:extLst>
      <p:ext uri="{BB962C8B-B14F-4D97-AF65-F5344CB8AC3E}">
        <p14:creationId xmlns:p14="http://schemas.microsoft.com/office/powerpoint/2010/main" val="322316891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48032" y="330208"/>
            <a:ext cx="7476868" cy="934972"/>
          </a:xfrm>
        </p:spPr>
        <p:txBody>
          <a:bodyPr>
            <a:noAutofit/>
          </a:bodyPr>
          <a:lstStyle/>
          <a:p>
            <a:r>
              <a:rPr lang="it-IT" sz="2400" dirty="0"/>
              <a:t>Le previsioni connesse con il trattamento accessorio del personale</a:t>
            </a:r>
          </a:p>
        </p:txBody>
      </p:sp>
      <p:sp>
        <p:nvSpPr>
          <p:cNvPr id="19" name="Segnaposto contenuto 6"/>
          <p:cNvSpPr>
            <a:spLocks noGrp="1"/>
          </p:cNvSpPr>
          <p:nvPr>
            <p:ph idx="1"/>
          </p:nvPr>
        </p:nvSpPr>
        <p:spPr>
          <a:xfrm>
            <a:off x="419100" y="1265180"/>
            <a:ext cx="8305800" cy="4723880"/>
          </a:xfrm>
        </p:spPr>
        <p:txBody>
          <a:bodyPr>
            <a:noAutofit/>
          </a:bodyPr>
          <a:lstStyle/>
          <a:p>
            <a:pPr algn="ctr">
              <a:lnSpc>
                <a:spcPct val="100000"/>
              </a:lnSpc>
            </a:pPr>
            <a:r>
              <a:rPr lang="it-IT" sz="2400" b="0" dirty="0"/>
              <a:t>Salario Accessorio</a:t>
            </a:r>
          </a:p>
          <a:p>
            <a:pPr>
              <a:lnSpc>
                <a:spcPct val="100000"/>
              </a:lnSpc>
            </a:pPr>
            <a:endParaRPr lang="it-IT" sz="2400" b="0" dirty="0"/>
          </a:p>
          <a:p>
            <a:pPr>
              <a:lnSpc>
                <a:spcPct val="100000"/>
              </a:lnSpc>
            </a:pPr>
            <a:endParaRPr lang="it-IT" sz="2400" b="0" dirty="0"/>
          </a:p>
          <a:p>
            <a:pPr>
              <a:lnSpc>
                <a:spcPct val="100000"/>
              </a:lnSpc>
            </a:pPr>
            <a:endParaRPr lang="it-IT" sz="2400" b="0" dirty="0"/>
          </a:p>
        </p:txBody>
      </p:sp>
      <p:graphicFrame>
        <p:nvGraphicFramePr>
          <p:cNvPr id="4" name="Diagramma 3"/>
          <p:cNvGraphicFramePr/>
          <p:nvPr/>
        </p:nvGraphicFramePr>
        <p:xfrm>
          <a:off x="616812" y="1740309"/>
          <a:ext cx="8305800" cy="4278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54112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285102" y="330208"/>
            <a:ext cx="7439797" cy="934972"/>
          </a:xfrm>
        </p:spPr>
        <p:txBody>
          <a:bodyPr>
            <a:noAutofit/>
          </a:bodyPr>
          <a:lstStyle/>
          <a:p>
            <a:r>
              <a:rPr lang="it-IT" sz="2400" dirty="0"/>
              <a:t>Le previsioni connesse con il trattamento accessorio del personale</a:t>
            </a:r>
          </a:p>
        </p:txBody>
      </p:sp>
      <p:sp>
        <p:nvSpPr>
          <p:cNvPr id="19" name="Segnaposto contenuto 6"/>
          <p:cNvSpPr>
            <a:spLocks noGrp="1"/>
          </p:cNvSpPr>
          <p:nvPr>
            <p:ph idx="1"/>
          </p:nvPr>
        </p:nvSpPr>
        <p:spPr>
          <a:xfrm>
            <a:off x="666240" y="1265180"/>
            <a:ext cx="8305800" cy="4723880"/>
          </a:xfrm>
        </p:spPr>
        <p:txBody>
          <a:bodyPr>
            <a:noAutofit/>
          </a:bodyPr>
          <a:lstStyle/>
          <a:p>
            <a:pPr>
              <a:lnSpc>
                <a:spcPct val="100000"/>
              </a:lnSpc>
            </a:pPr>
            <a:endParaRPr lang="it-IT" sz="2400" b="0" dirty="0"/>
          </a:p>
          <a:p>
            <a:pPr>
              <a:lnSpc>
                <a:spcPct val="100000"/>
              </a:lnSpc>
            </a:pPr>
            <a:r>
              <a:rPr lang="it-IT" sz="2400" b="0" dirty="0"/>
              <a:t>Salario Accessorio</a:t>
            </a:r>
          </a:p>
          <a:p>
            <a:pPr>
              <a:lnSpc>
                <a:spcPct val="100000"/>
              </a:lnSpc>
            </a:pPr>
            <a:r>
              <a:rPr lang="it-IT" sz="2400" b="0" dirty="0">
                <a:solidFill>
                  <a:srgbClr val="0070C0"/>
                </a:solidFill>
              </a:rPr>
              <a:t>Registrazione dell’Impegno:</a:t>
            </a:r>
          </a:p>
          <a:p>
            <a:pPr>
              <a:lnSpc>
                <a:spcPct val="100000"/>
              </a:lnSpc>
            </a:pPr>
            <a:r>
              <a:rPr lang="it-IT" sz="2400" b="0" dirty="0"/>
              <a:t>Solo dopo la sottoscrizione formale e definitiva, il contratto integrativo diventa giuridicamente efficace e si può registrare l’impegno contabile</a:t>
            </a:r>
          </a:p>
          <a:p>
            <a:pPr>
              <a:lnSpc>
                <a:spcPct val="100000"/>
              </a:lnSpc>
            </a:pPr>
            <a:r>
              <a:rPr lang="it-IT" sz="2400" b="0" dirty="0"/>
              <a:t>Art. 5 del CCNL del 1 aprile 2004: </a:t>
            </a:r>
            <a:r>
              <a:rPr lang="it-IT" sz="2400" b="0" i="1" dirty="0"/>
              <a:t>i contratti collettivi decentrati integrativi … conservano la loro efficacia fino alla stipulazione presso ciascun ente dei successivi contratti decentrati integrativi </a:t>
            </a:r>
          </a:p>
        </p:txBody>
      </p:sp>
    </p:spTree>
    <p:extLst>
      <p:ext uri="{BB962C8B-B14F-4D97-AF65-F5344CB8AC3E}">
        <p14:creationId xmlns:p14="http://schemas.microsoft.com/office/powerpoint/2010/main" val="352541122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09816" y="330208"/>
            <a:ext cx="7415084" cy="934972"/>
          </a:xfrm>
        </p:spPr>
        <p:txBody>
          <a:bodyPr>
            <a:noAutofit/>
          </a:bodyPr>
          <a:lstStyle/>
          <a:p>
            <a:r>
              <a:rPr lang="it-IT" sz="2400" dirty="0"/>
              <a:t>Le previsioni connesse con il trattamento accessorio del personale</a:t>
            </a:r>
          </a:p>
        </p:txBody>
      </p:sp>
      <p:sp>
        <p:nvSpPr>
          <p:cNvPr id="19" name="Segnaposto contenuto 6"/>
          <p:cNvSpPr>
            <a:spLocks noGrp="1"/>
          </p:cNvSpPr>
          <p:nvPr>
            <p:ph idx="1"/>
          </p:nvPr>
        </p:nvSpPr>
        <p:spPr>
          <a:xfrm>
            <a:off x="653883" y="1265180"/>
            <a:ext cx="8305800" cy="4723880"/>
          </a:xfrm>
        </p:spPr>
        <p:txBody>
          <a:bodyPr>
            <a:noAutofit/>
          </a:bodyPr>
          <a:lstStyle/>
          <a:p>
            <a:pPr>
              <a:lnSpc>
                <a:spcPct val="100000"/>
              </a:lnSpc>
            </a:pPr>
            <a:endParaRPr lang="it-IT" sz="2400" b="0" dirty="0"/>
          </a:p>
          <a:p>
            <a:pPr>
              <a:lnSpc>
                <a:spcPct val="100000"/>
              </a:lnSpc>
            </a:pPr>
            <a:r>
              <a:rPr lang="it-IT" sz="2400" b="0" dirty="0"/>
              <a:t>Salario Accessorio</a:t>
            </a:r>
          </a:p>
          <a:p>
            <a:pPr>
              <a:lnSpc>
                <a:spcPct val="100000"/>
              </a:lnSpc>
            </a:pPr>
            <a:r>
              <a:rPr lang="it-IT" sz="2400" b="0" dirty="0">
                <a:solidFill>
                  <a:srgbClr val="0070C0"/>
                </a:solidFill>
              </a:rPr>
              <a:t>Imputazione dell’Impegno:</a:t>
            </a:r>
          </a:p>
          <a:p>
            <a:pPr>
              <a:lnSpc>
                <a:spcPct val="100000"/>
              </a:lnSpc>
            </a:pPr>
            <a:r>
              <a:rPr lang="it-IT" sz="2400" b="0" dirty="0"/>
              <a:t>Per la produttività collettiva e l’indennità di risultato, l’imputazione non può che avvenire nell’anno successivo a quello di riferimento del salario accessorio, in quanto soggiace alla verifica dei presupposti per la sua erogazione, verifica che avviene di norma nell’anno successivo, stante l’impossibilità di erogare somme la cui esigibilità ancora non è maturata, perché connessa alla performance individuale e collettiva della struttura ed è preliminarmente sottoposta ai previi controlli degli  organismi interni di valutazione.</a:t>
            </a:r>
          </a:p>
        </p:txBody>
      </p:sp>
    </p:spTree>
    <p:extLst>
      <p:ext uri="{BB962C8B-B14F-4D97-AF65-F5344CB8AC3E}">
        <p14:creationId xmlns:p14="http://schemas.microsoft.com/office/powerpoint/2010/main" val="35254112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34530" y="226972"/>
            <a:ext cx="7390370" cy="860320"/>
          </a:xfrm>
        </p:spPr>
        <p:txBody>
          <a:bodyPr>
            <a:noAutofit/>
          </a:bodyPr>
          <a:lstStyle/>
          <a:p>
            <a:r>
              <a:rPr lang="it-IT" sz="2400" dirty="0"/>
              <a:t>Le previsioni connesse con il trattamento accessorio del personale</a:t>
            </a:r>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endParaRPr lang="it-IT" sz="2400" b="0" dirty="0"/>
          </a:p>
          <a:p>
            <a:pPr>
              <a:lnSpc>
                <a:spcPct val="100000"/>
              </a:lnSpc>
            </a:pPr>
            <a:endParaRPr lang="it-IT" sz="2400" b="0" dirty="0"/>
          </a:p>
        </p:txBody>
      </p:sp>
      <p:graphicFrame>
        <p:nvGraphicFramePr>
          <p:cNvPr id="4" name="Tabella 3"/>
          <p:cNvGraphicFramePr>
            <a:graphicFrameLocks noGrp="1"/>
          </p:cNvGraphicFramePr>
          <p:nvPr/>
        </p:nvGraphicFramePr>
        <p:xfrm>
          <a:off x="478092" y="1087292"/>
          <a:ext cx="8305800" cy="4901771"/>
        </p:xfrm>
        <a:graphic>
          <a:graphicData uri="http://schemas.openxmlformats.org/drawingml/2006/table">
            <a:tbl>
              <a:tblPr firstRow="1" bandRow="1">
                <a:tableStyleId>{5C22544A-7EE6-4342-B048-85BDC9FD1C3A}</a:tableStyleId>
              </a:tblPr>
              <a:tblGrid>
                <a:gridCol w="2737056">
                  <a:extLst>
                    <a:ext uri="{9D8B030D-6E8A-4147-A177-3AD203B41FA5}">
                      <a16:colId xmlns:a16="http://schemas.microsoft.com/office/drawing/2014/main" val="20000"/>
                    </a:ext>
                  </a:extLst>
                </a:gridCol>
                <a:gridCol w="1415844">
                  <a:extLst>
                    <a:ext uri="{9D8B030D-6E8A-4147-A177-3AD203B41FA5}">
                      <a16:colId xmlns:a16="http://schemas.microsoft.com/office/drawing/2014/main" val="20001"/>
                    </a:ext>
                  </a:extLst>
                </a:gridCol>
                <a:gridCol w="2521976">
                  <a:extLst>
                    <a:ext uri="{9D8B030D-6E8A-4147-A177-3AD203B41FA5}">
                      <a16:colId xmlns:a16="http://schemas.microsoft.com/office/drawing/2014/main" val="20002"/>
                    </a:ext>
                  </a:extLst>
                </a:gridCol>
                <a:gridCol w="1630924">
                  <a:extLst>
                    <a:ext uri="{9D8B030D-6E8A-4147-A177-3AD203B41FA5}">
                      <a16:colId xmlns:a16="http://schemas.microsoft.com/office/drawing/2014/main" val="20003"/>
                    </a:ext>
                  </a:extLst>
                </a:gridCol>
              </a:tblGrid>
              <a:tr h="287646">
                <a:tc gridSpan="4">
                  <a:txBody>
                    <a:bodyPr/>
                    <a:lstStyle/>
                    <a:p>
                      <a:pPr algn="ctr" fontAlgn="b"/>
                      <a:r>
                        <a:rPr lang="it-IT" sz="1400" b="1" u="none" strike="noStrike" dirty="0"/>
                        <a:t>2017</a:t>
                      </a:r>
                      <a:endParaRPr lang="it-IT" sz="1400" b="1" i="0" u="none" strike="noStrike" dirty="0">
                        <a:solidFill>
                          <a:srgbClr val="FFFFFF"/>
                        </a:solidFill>
                        <a:latin typeface="Cambria"/>
                      </a:endParaRPr>
                    </a:p>
                  </a:txBody>
                  <a:tcPr marL="9525" marR="9525" marT="9525" marB="0" anchor="ct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301901">
                <a:tc gridSpan="2">
                  <a:txBody>
                    <a:bodyPr/>
                    <a:lstStyle/>
                    <a:p>
                      <a:pPr algn="ctr" fontAlgn="b"/>
                      <a:r>
                        <a:rPr lang="it-IT" sz="1400" b="1" u="none" strike="noStrike" dirty="0"/>
                        <a:t>entrata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tc gridSpan="2">
                  <a:txBody>
                    <a:bodyPr/>
                    <a:lstStyle/>
                    <a:p>
                      <a:pPr algn="ctr" fontAlgn="b"/>
                      <a:r>
                        <a:rPr lang="it-IT" sz="1400" b="1" u="none" strike="noStrike" dirty="0"/>
                        <a:t>spesa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extLst>
                  <a:ext uri="{0D108BD9-81ED-4DB2-BD59-A6C34878D82A}">
                    <a16:rowId xmlns:a16="http://schemas.microsoft.com/office/drawing/2014/main" val="10001"/>
                  </a:ext>
                </a:extLst>
              </a:tr>
              <a:tr h="492463">
                <a:tc>
                  <a:txBody>
                    <a:bodyPr/>
                    <a:lstStyle/>
                    <a:p>
                      <a:pPr algn="l" fontAlgn="ctr"/>
                      <a:r>
                        <a:rPr lang="it-IT" sz="1400" b="0" u="none" strike="noStrike" dirty="0"/>
                        <a:t> Fondo pluriennale vincolato</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150</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i="0" u="none" strike="noStrike" dirty="0">
                          <a:solidFill>
                            <a:schemeClr val="dk1"/>
                          </a:solidFill>
                          <a:latin typeface="+mn-lt"/>
                        </a:rPr>
                        <a:t>Tabellare:</a:t>
                      </a:r>
                      <a:r>
                        <a:rPr lang="it-IT" sz="1400" b="0" i="0" u="none" strike="noStrike" baseline="0" dirty="0">
                          <a:solidFill>
                            <a:schemeClr val="dk1"/>
                          </a:solidFill>
                          <a:latin typeface="+mn-lt"/>
                        </a:rPr>
                        <a:t> </a:t>
                      </a:r>
                    </a:p>
                    <a:p>
                      <a:pPr algn="l" fontAlgn="ctr"/>
                      <a:r>
                        <a:rPr lang="it-IT" sz="1400" b="0" i="0" u="none" strike="noStrike" baseline="0" dirty="0">
                          <a:solidFill>
                            <a:schemeClr val="dk1"/>
                          </a:solidFill>
                          <a:latin typeface="+mn-lt"/>
                        </a:rPr>
                        <a:t>previsioni di competenza</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800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2"/>
                  </a:ext>
                </a:extLst>
              </a:tr>
              <a:tr h="492463">
                <a:tc>
                  <a:txBody>
                    <a:bodyPr/>
                    <a:lstStyle/>
                    <a:p>
                      <a:pPr algn="l" fontAlgn="b"/>
                      <a:r>
                        <a:rPr lang="it-IT" sz="1400" b="0" u="none" strike="noStrike"/>
                        <a:t> </a:t>
                      </a:r>
                      <a:endParaRPr lang="it-IT" sz="1400" b="0" i="0" u="none" strike="noStrike">
                        <a:solidFill>
                          <a:srgbClr val="000000"/>
                        </a:solidFill>
                        <a:latin typeface="Cambria"/>
                      </a:endParaRPr>
                    </a:p>
                  </a:txBody>
                  <a:tcPr marL="9525" marR="9525" marT="9525" marB="0" anchor="ctr"/>
                </a:tc>
                <a:tc>
                  <a:txBody>
                    <a:bodyPr/>
                    <a:lstStyle/>
                    <a:p>
                      <a:pPr algn="ctr" fontAlgn="b"/>
                      <a:r>
                        <a:rPr lang="it-IT" sz="1400" b="0" u="none" strike="noStrike" dirty="0"/>
                        <a:t> </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u="none" strike="noStrike" dirty="0"/>
                        <a:t>Trattamento accessorio 2016: previsioni</a:t>
                      </a:r>
                      <a:r>
                        <a:rPr lang="it-IT" sz="1400" b="0" u="none" strike="noStrike" baseline="0" dirty="0"/>
                        <a:t> di competenza</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150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3"/>
                  </a:ext>
                </a:extLst>
              </a:tr>
              <a:tr h="492463">
                <a:tc>
                  <a:txBody>
                    <a:bodyPr/>
                    <a:lstStyle/>
                    <a:p>
                      <a:pPr algn="ctr" fontAlgn="b"/>
                      <a:endParaRPr lang="it-IT" sz="1400" b="1" i="0" u="none" strike="noStrike" dirty="0">
                        <a:solidFill>
                          <a:srgbClr val="000000"/>
                        </a:solidFill>
                        <a:latin typeface="Cambria"/>
                      </a:endParaRPr>
                    </a:p>
                  </a:txBody>
                  <a:tcPr marL="9525" marR="9525" marT="9525" marB="0" anchor="ctr"/>
                </a:tc>
                <a:tc>
                  <a:txBody>
                    <a:bodyPr/>
                    <a:lstStyle/>
                    <a:p>
                      <a:pPr algn="ctr" fontAlgn="b"/>
                      <a:endParaRPr lang="it-IT" sz="1400" b="1" i="0" u="none" strike="noStrike" dirty="0">
                        <a:solidFill>
                          <a:srgbClr val="000000"/>
                        </a:solidFill>
                        <a:latin typeface="Cambria"/>
                      </a:endParaRPr>
                    </a:p>
                  </a:txBody>
                  <a:tcPr marL="9525" marR="9525" marT="9525" marB="0" anchor="ctr"/>
                </a:tc>
                <a:tc>
                  <a:txBody>
                    <a:bodyPr/>
                    <a:lstStyle/>
                    <a:p>
                      <a:pPr marL="0" algn="l" rtl="0" eaLnBrk="1" fontAlgn="ctr" latinLnBrk="0" hangingPunct="1"/>
                      <a:r>
                        <a:rPr kumimoji="0" lang="it-IT" sz="1400" b="0" i="0" u="none" strike="noStrike" kern="1200" dirty="0">
                          <a:solidFill>
                            <a:schemeClr val="dk1"/>
                          </a:solidFill>
                          <a:latin typeface="+mn-lt"/>
                          <a:ea typeface="+mn-ea"/>
                          <a:cs typeface="+mn-cs"/>
                        </a:rPr>
                        <a:t>Fondo pluriennale vincolato:</a:t>
                      </a:r>
                    </a:p>
                    <a:p>
                      <a:pPr marL="0" algn="l" rtl="0" eaLnBrk="1" fontAlgn="ctr" latinLnBrk="0" hangingPunct="1"/>
                      <a:r>
                        <a:rPr kumimoji="0" lang="it-IT" sz="1400" b="0" i="0" u="none" strike="noStrike" kern="1200" dirty="0">
                          <a:solidFill>
                            <a:schemeClr val="dk1"/>
                          </a:solidFill>
                          <a:latin typeface="+mn-lt"/>
                          <a:ea typeface="+mn-ea"/>
                          <a:cs typeface="+mn-cs"/>
                        </a:rPr>
                        <a:t>Trattamento accessorio 2017</a:t>
                      </a:r>
                    </a:p>
                  </a:txBody>
                  <a:tcPr marL="9525" marR="9525" marT="9525" marB="0" anchor="ctr"/>
                </a:tc>
                <a:tc>
                  <a:txBody>
                    <a:bodyPr/>
                    <a:lstStyle/>
                    <a:p>
                      <a:pPr marL="0" algn="ctr" rtl="0" eaLnBrk="1" fontAlgn="ctr" latinLnBrk="0" hangingPunct="1"/>
                      <a:r>
                        <a:rPr kumimoji="0" lang="it-IT" sz="1400" b="0" u="none" strike="noStrike" kern="1200" dirty="0">
                          <a:solidFill>
                            <a:schemeClr val="dk1"/>
                          </a:solidFill>
                          <a:latin typeface="+mn-lt"/>
                          <a:ea typeface="+mn-ea"/>
                          <a:cs typeface="+mn-cs"/>
                        </a:rPr>
                        <a:t>175</a:t>
                      </a:r>
                    </a:p>
                  </a:txBody>
                  <a:tcPr marL="9525" marR="9525" marT="9525" marB="0" anchor="ctr"/>
                </a:tc>
                <a:extLst>
                  <a:ext uri="{0D108BD9-81ED-4DB2-BD59-A6C34878D82A}">
                    <a16:rowId xmlns:a16="http://schemas.microsoft.com/office/drawing/2014/main" val="10004"/>
                  </a:ext>
                </a:extLst>
              </a:tr>
              <a:tr h="418629">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i="0" u="none" strike="noStrike" dirty="0">
                          <a:solidFill>
                            <a:schemeClr val="dk1"/>
                          </a:solidFill>
                          <a:latin typeface="+mn-lt"/>
                        </a:rPr>
                        <a:t>…</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1125</a:t>
                      </a:r>
                      <a:endParaRPr lang="it-IT" sz="1400" b="1"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5"/>
                  </a:ext>
                </a:extLst>
              </a:tr>
              <a:tr h="268580">
                <a:tc gridSpan="4">
                  <a:txBody>
                    <a:bodyPr/>
                    <a:lstStyle/>
                    <a:p>
                      <a:pPr marL="0" algn="ctr" defTabSz="457200" rtl="0" eaLnBrk="1" fontAlgn="b" latinLnBrk="0" hangingPunct="1"/>
                      <a:r>
                        <a:rPr lang="it-IT" sz="1400" b="1" u="none" strike="noStrike" kern="1200" dirty="0">
                          <a:solidFill>
                            <a:schemeClr val="bg1"/>
                          </a:solidFill>
                        </a:rPr>
                        <a:t>2018</a:t>
                      </a:r>
                      <a:endParaRPr lang="it-IT" sz="1400" b="1" u="none" strike="noStrike" kern="1200" dirty="0">
                        <a:solidFill>
                          <a:schemeClr val="bg1"/>
                        </a:solidFill>
                        <a:latin typeface="+mn-lt"/>
                        <a:ea typeface="+mn-ea"/>
                        <a:cs typeface="+mn-cs"/>
                      </a:endParaRPr>
                    </a:p>
                  </a:txBody>
                  <a:tcPr marL="9525" marR="9525" marT="9525" marB="0" anchor="ctr">
                    <a:solidFill>
                      <a:schemeClr val="accent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6"/>
                  </a:ext>
                </a:extLst>
              </a:tr>
              <a:tr h="251608">
                <a:tc gridSpan="2">
                  <a:txBody>
                    <a:bodyPr/>
                    <a:lstStyle/>
                    <a:p>
                      <a:pPr algn="ctr" fontAlgn="b"/>
                      <a:r>
                        <a:rPr lang="it-IT" sz="1400" b="1" u="none" strike="noStrike" dirty="0"/>
                        <a:t>entrata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tc gridSpan="2">
                  <a:txBody>
                    <a:bodyPr/>
                    <a:lstStyle/>
                    <a:p>
                      <a:pPr algn="ctr" fontAlgn="b"/>
                      <a:r>
                        <a:rPr lang="it-IT" sz="1400" b="1" u="none" strike="noStrike" dirty="0"/>
                        <a:t>spesa</a:t>
                      </a:r>
                      <a:endParaRPr lang="it-IT" sz="1400" b="1" i="0" u="none" strike="noStrike" dirty="0">
                        <a:solidFill>
                          <a:srgbClr val="000000"/>
                        </a:solidFill>
                        <a:latin typeface="Cambria"/>
                      </a:endParaRPr>
                    </a:p>
                  </a:txBody>
                  <a:tcPr marL="9525" marR="9525" marT="9525" marB="0" anchor="ctr"/>
                </a:tc>
                <a:tc hMerge="1">
                  <a:txBody>
                    <a:bodyPr/>
                    <a:lstStyle/>
                    <a:p>
                      <a:endParaRPr lang="it-IT"/>
                    </a:p>
                  </a:txBody>
                  <a:tcPr/>
                </a:tc>
                <a:extLst>
                  <a:ext uri="{0D108BD9-81ED-4DB2-BD59-A6C34878D82A}">
                    <a16:rowId xmlns:a16="http://schemas.microsoft.com/office/drawing/2014/main" val="10007"/>
                  </a:ext>
                </a:extLst>
              </a:tr>
              <a:tr h="492463">
                <a:tc>
                  <a:txBody>
                    <a:bodyPr/>
                    <a:lstStyle/>
                    <a:p>
                      <a:pPr algn="l" fontAlgn="ctr"/>
                      <a:r>
                        <a:rPr lang="it-IT" sz="1400" b="0" u="none" strike="noStrike" dirty="0"/>
                        <a:t>Fondo pluriennale vincolato</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175</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i="0" u="none" strike="noStrike" dirty="0">
                          <a:solidFill>
                            <a:schemeClr val="dk1"/>
                          </a:solidFill>
                          <a:latin typeface="+mn-lt"/>
                        </a:rPr>
                        <a:t>Tabellare:</a:t>
                      </a:r>
                      <a:r>
                        <a:rPr lang="it-IT" sz="1400" b="0" i="0" u="none" strike="noStrike" baseline="0" dirty="0">
                          <a:solidFill>
                            <a:schemeClr val="dk1"/>
                          </a:solidFill>
                          <a:latin typeface="+mn-lt"/>
                        </a:rPr>
                        <a:t> </a:t>
                      </a:r>
                    </a:p>
                    <a:p>
                      <a:pPr algn="l" fontAlgn="ctr"/>
                      <a:r>
                        <a:rPr lang="it-IT" sz="1400" b="0" i="0" u="none" strike="noStrike" baseline="0" dirty="0">
                          <a:solidFill>
                            <a:schemeClr val="dk1"/>
                          </a:solidFill>
                          <a:latin typeface="+mn-lt"/>
                        </a:rPr>
                        <a:t>previsioni di competenza</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820</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8"/>
                  </a:ext>
                </a:extLst>
              </a:tr>
              <a:tr h="492463">
                <a:tc>
                  <a:txBody>
                    <a:bodyPr/>
                    <a:lstStyle/>
                    <a:p>
                      <a:pPr algn="l" fontAlgn="b"/>
                      <a:r>
                        <a:rPr lang="it-IT" sz="1400" b="0" u="none" strike="noStrike"/>
                        <a:t> </a:t>
                      </a:r>
                      <a:endParaRPr lang="it-IT" sz="1400" b="0" i="0" u="none" strike="noStrike">
                        <a:solidFill>
                          <a:srgbClr val="000000"/>
                        </a:solidFill>
                        <a:latin typeface="Cambria"/>
                      </a:endParaRPr>
                    </a:p>
                  </a:txBody>
                  <a:tcPr marL="9525" marR="9525" marT="9525" marB="0" anchor="ctr"/>
                </a:tc>
                <a:tc>
                  <a:txBody>
                    <a:bodyPr/>
                    <a:lstStyle/>
                    <a:p>
                      <a:pPr algn="ctr" fontAlgn="b"/>
                      <a:r>
                        <a:rPr lang="it-IT" sz="1400" b="0" u="none" strike="noStrike" dirty="0"/>
                        <a:t> </a:t>
                      </a:r>
                      <a:endParaRPr lang="it-IT" sz="1400" b="0" i="0" u="none" strike="noStrike" dirty="0">
                        <a:solidFill>
                          <a:srgbClr val="000000"/>
                        </a:solidFill>
                        <a:latin typeface="Cambria"/>
                      </a:endParaRPr>
                    </a:p>
                  </a:txBody>
                  <a:tcPr marL="9525" marR="9525" marT="9525" marB="0" anchor="ctr"/>
                </a:tc>
                <a:tc>
                  <a:txBody>
                    <a:bodyPr/>
                    <a:lstStyle/>
                    <a:p>
                      <a:pPr algn="l" fontAlgn="ctr"/>
                      <a:r>
                        <a:rPr lang="it-IT" sz="1400" b="0" u="none" strike="noStrike" dirty="0"/>
                        <a:t>Trattamento accessorio 2017: previsioni</a:t>
                      </a:r>
                      <a:r>
                        <a:rPr lang="it-IT" sz="1400" b="0" u="none" strike="noStrike" baseline="0" dirty="0"/>
                        <a:t> di competenza</a:t>
                      </a:r>
                      <a:endParaRPr lang="it-IT" sz="1400" b="0" i="0" u="none" strike="noStrike" dirty="0">
                        <a:solidFill>
                          <a:srgbClr val="000000"/>
                        </a:solidFill>
                        <a:latin typeface="Cambria"/>
                      </a:endParaRPr>
                    </a:p>
                  </a:txBody>
                  <a:tcPr marL="9525" marR="9525" marT="9525" marB="0" anchor="ctr"/>
                </a:tc>
                <a:tc>
                  <a:txBody>
                    <a:bodyPr/>
                    <a:lstStyle/>
                    <a:p>
                      <a:pPr algn="ctr" fontAlgn="ctr"/>
                      <a:r>
                        <a:rPr lang="it-IT" sz="1400" b="0" u="none" strike="noStrike" dirty="0"/>
                        <a:t>175</a:t>
                      </a:r>
                      <a:endParaRPr lang="it-IT" sz="1400" b="0"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09"/>
                  </a:ext>
                </a:extLst>
              </a:tr>
              <a:tr h="492463">
                <a:tc>
                  <a:txBody>
                    <a:bodyPr/>
                    <a:lstStyle/>
                    <a:p>
                      <a:pPr algn="ctr" fontAlgn="b"/>
                      <a:endParaRPr lang="it-IT" sz="1400" b="1" i="0" u="none" strike="noStrike" dirty="0">
                        <a:solidFill>
                          <a:srgbClr val="000000"/>
                        </a:solidFill>
                        <a:latin typeface="Cambria"/>
                      </a:endParaRPr>
                    </a:p>
                  </a:txBody>
                  <a:tcPr marL="9525" marR="9525" marT="9525" marB="0" anchor="ctr"/>
                </a:tc>
                <a:tc>
                  <a:txBody>
                    <a:bodyPr/>
                    <a:lstStyle/>
                    <a:p>
                      <a:pPr algn="ctr" fontAlgn="b"/>
                      <a:endParaRPr lang="it-IT" sz="1400" b="1" i="0" u="none" strike="noStrike" dirty="0">
                        <a:solidFill>
                          <a:srgbClr val="000000"/>
                        </a:solidFill>
                        <a:latin typeface="Cambria"/>
                      </a:endParaRPr>
                    </a:p>
                  </a:txBody>
                  <a:tcPr marL="9525" marR="9525" marT="9525" marB="0" anchor="ctr"/>
                </a:tc>
                <a:tc>
                  <a:txBody>
                    <a:bodyPr/>
                    <a:lstStyle/>
                    <a:p>
                      <a:pPr marL="0" algn="l" rtl="0" eaLnBrk="1" fontAlgn="ctr" latinLnBrk="0" hangingPunct="1"/>
                      <a:r>
                        <a:rPr kumimoji="0" lang="it-IT" sz="1400" b="0" i="0" u="none" strike="noStrike" kern="1200" dirty="0">
                          <a:solidFill>
                            <a:schemeClr val="dk1"/>
                          </a:solidFill>
                          <a:latin typeface="+mn-lt"/>
                          <a:ea typeface="+mn-ea"/>
                          <a:cs typeface="+mn-cs"/>
                        </a:rPr>
                        <a:t>Fondo pluriennale vincolato:</a:t>
                      </a:r>
                    </a:p>
                    <a:p>
                      <a:pPr marL="0" algn="l" rtl="0" eaLnBrk="1" fontAlgn="ctr" latinLnBrk="0" hangingPunct="1"/>
                      <a:r>
                        <a:rPr kumimoji="0" lang="it-IT" sz="1400" b="0" i="0" u="none" strike="noStrike" kern="1200" dirty="0">
                          <a:solidFill>
                            <a:schemeClr val="dk1"/>
                          </a:solidFill>
                          <a:latin typeface="+mn-lt"/>
                          <a:ea typeface="+mn-ea"/>
                          <a:cs typeface="+mn-cs"/>
                        </a:rPr>
                        <a:t>Trattamento accessorio 2018</a:t>
                      </a:r>
                    </a:p>
                  </a:txBody>
                  <a:tcPr marL="9525" marR="9525" marT="9525" marB="0" anchor="ctr"/>
                </a:tc>
                <a:tc>
                  <a:txBody>
                    <a:bodyPr/>
                    <a:lstStyle/>
                    <a:p>
                      <a:pPr marL="0" algn="ctr" rtl="0" eaLnBrk="1" fontAlgn="ctr" latinLnBrk="0" hangingPunct="1"/>
                      <a:r>
                        <a:rPr kumimoji="0" lang="it-IT" sz="1400" b="0" u="none" strike="noStrike" kern="1200" dirty="0">
                          <a:solidFill>
                            <a:schemeClr val="dk1"/>
                          </a:solidFill>
                          <a:latin typeface="+mn-lt"/>
                          <a:ea typeface="+mn-ea"/>
                          <a:cs typeface="+mn-cs"/>
                        </a:rPr>
                        <a:t>170</a:t>
                      </a:r>
                    </a:p>
                  </a:txBody>
                  <a:tcPr marL="9525" marR="9525" marT="9525" marB="0" anchor="ctr"/>
                </a:tc>
                <a:extLst>
                  <a:ext uri="{0D108BD9-81ED-4DB2-BD59-A6C34878D82A}">
                    <a16:rowId xmlns:a16="http://schemas.microsoft.com/office/drawing/2014/main" val="10010"/>
                  </a:ext>
                </a:extLst>
              </a:tr>
              <a:tr h="418629">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totale</a:t>
                      </a:r>
                      <a:endParaRPr lang="it-IT" sz="1400" b="1" i="0" u="none" strike="noStrike" dirty="0">
                        <a:solidFill>
                          <a:srgbClr val="000000"/>
                        </a:solidFill>
                        <a:latin typeface="Cambria"/>
                      </a:endParaRPr>
                    </a:p>
                  </a:txBody>
                  <a:tcPr marL="9525" marR="9525" marT="9525" marB="0" anchor="ctr"/>
                </a:tc>
                <a:tc>
                  <a:txBody>
                    <a:bodyPr/>
                    <a:lstStyle/>
                    <a:p>
                      <a:pPr algn="ctr" fontAlgn="b"/>
                      <a:r>
                        <a:rPr lang="it-IT" sz="1400" b="1" u="none" strike="noStrike" dirty="0"/>
                        <a:t>800</a:t>
                      </a:r>
                      <a:endParaRPr lang="it-IT" sz="1400" b="1" i="0" u="none" strike="noStrike" dirty="0">
                        <a:solidFill>
                          <a:srgbClr val="000000"/>
                        </a:solidFill>
                        <a:latin typeface="Cambria"/>
                      </a:endParaRPr>
                    </a:p>
                  </a:txBody>
                  <a:tcPr marL="9525" marR="9525" marT="9525" marB="0" anchor="ctr"/>
                </a:tc>
                <a:extLst>
                  <a:ext uri="{0D108BD9-81ED-4DB2-BD59-A6C34878D82A}">
                    <a16:rowId xmlns:a16="http://schemas.microsoft.com/office/drawing/2014/main" val="10011"/>
                  </a:ext>
                </a:extLst>
              </a:tr>
            </a:tbl>
          </a:graphicData>
        </a:graphic>
      </p:graphicFrame>
      <p:sp>
        <p:nvSpPr>
          <p:cNvPr id="7" name="Fumetto 3 6"/>
          <p:cNvSpPr/>
          <p:nvPr/>
        </p:nvSpPr>
        <p:spPr>
          <a:xfrm rot="21249706">
            <a:off x="-288" y="2162361"/>
            <a:ext cx="4048931" cy="2020529"/>
          </a:xfrm>
          <a:prstGeom prst="wedgeEllipseCallout">
            <a:avLst>
              <a:gd name="adj1" fmla="val 67089"/>
              <a:gd name="adj2" fmla="val -2501"/>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it-IT" sz="1050" b="1" dirty="0"/>
              <a:t>la spesa riguardante il fondo per le politiche di sviluppo delle risorse umane e per la produttività è interamente stanziata nell’esercizio cui la costituzione del fondo stesso si riferisce,  destinando la quota riguardante la </a:t>
            </a:r>
            <a:r>
              <a:rPr lang="it-IT" sz="1050" b="1" dirty="0" err="1"/>
              <a:t>premialità</a:t>
            </a:r>
            <a:r>
              <a:rPr lang="it-IT" sz="1050" b="1" dirty="0"/>
              <a:t> e  il trattamento accessorio da liquidare nell’esercizio successivo alla costituzione del fondo pluriennale vincolato, a copertura degli impegni destinati ad essere imputati all’esercizio successivo.</a:t>
            </a:r>
          </a:p>
        </p:txBody>
      </p:sp>
    </p:spTree>
    <p:extLst>
      <p:ext uri="{BB962C8B-B14F-4D97-AF65-F5344CB8AC3E}">
        <p14:creationId xmlns:p14="http://schemas.microsoft.com/office/powerpoint/2010/main" val="352541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ppt_x"/>
                                          </p:val>
                                        </p:tav>
                                        <p:tav tm="100000">
                                          <p:val>
                                            <p:strVal val="#ppt_x"/>
                                          </p:val>
                                        </p:tav>
                                      </p:tavLst>
                                    </p:anim>
                                    <p:anim calcmode="lin" valueType="num">
                                      <p:cBhvr additive="base">
                                        <p:cTn id="8"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71600" y="330208"/>
            <a:ext cx="7353300" cy="934972"/>
          </a:xfrm>
        </p:spPr>
        <p:txBody>
          <a:bodyPr>
            <a:noAutofit/>
          </a:bodyPr>
          <a:lstStyle/>
          <a:p>
            <a:r>
              <a:rPr lang="it-IT" sz="2400" dirty="0"/>
              <a:t>Le previsioni relative ai trasferimenti correnti vincolati</a:t>
            </a:r>
          </a:p>
        </p:txBody>
      </p:sp>
      <p:sp>
        <p:nvSpPr>
          <p:cNvPr id="19" name="Segnaposto contenuto 6"/>
          <p:cNvSpPr>
            <a:spLocks noGrp="1"/>
          </p:cNvSpPr>
          <p:nvPr>
            <p:ph idx="1"/>
          </p:nvPr>
        </p:nvSpPr>
        <p:spPr>
          <a:xfrm>
            <a:off x="604455" y="1635890"/>
            <a:ext cx="8305800" cy="4723880"/>
          </a:xfrm>
        </p:spPr>
        <p:txBody>
          <a:bodyPr>
            <a:noAutofit/>
          </a:bodyPr>
          <a:lstStyle/>
          <a:p>
            <a:pPr>
              <a:lnSpc>
                <a:spcPct val="100000"/>
              </a:lnSpc>
            </a:pPr>
            <a:r>
              <a:rPr lang="it-IT" sz="2200" b="0" dirty="0"/>
              <a:t>I trasferimenti correnti destinati ai servizi sociali se non interamente spesi nell’anno generano fondo pluriennale vincolato se è stato almeno approvato il relativo progetto di spesa.</a:t>
            </a:r>
          </a:p>
          <a:p>
            <a:pPr>
              <a:lnSpc>
                <a:spcPct val="100000"/>
              </a:lnSpc>
            </a:pPr>
            <a:r>
              <a:rPr lang="it-IT" sz="2200" b="0" dirty="0"/>
              <a:t>L’approvazione del progetto di spesa, con l’indicazione delle somme da erogare e dei soggetti beneficiari e dell’eventuale prestazione richiesta, genera un’obbligazione giuridica perfezionata.</a:t>
            </a:r>
          </a:p>
          <a:p>
            <a:pPr>
              <a:lnSpc>
                <a:spcPct val="100000"/>
              </a:lnSpc>
            </a:pPr>
            <a:r>
              <a:rPr lang="it-IT" sz="2200" b="0" dirty="0"/>
              <a:t>Gli impegni che derivano dalla nascita dell’obbligazione creano  fondo pluriennale vincolato per un importo pari alle imputazioni effettuate sugli esercizi successivi.</a:t>
            </a:r>
          </a:p>
        </p:txBody>
      </p:sp>
    </p:spTree>
    <p:extLst>
      <p:ext uri="{BB962C8B-B14F-4D97-AF65-F5344CB8AC3E}">
        <p14:creationId xmlns:p14="http://schemas.microsoft.com/office/powerpoint/2010/main" val="35254112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83956" y="330208"/>
            <a:ext cx="7340943" cy="934972"/>
          </a:xfrm>
        </p:spPr>
        <p:txBody>
          <a:bodyPr>
            <a:noAutofit/>
          </a:bodyPr>
          <a:lstStyle/>
          <a:p>
            <a:r>
              <a:rPr lang="it-IT" sz="2400" dirty="0"/>
              <a:t>Le previsioni relative ai trasferimenti correnti vincolati</a:t>
            </a:r>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endParaRPr lang="it-IT" sz="2200" b="0" dirty="0"/>
          </a:p>
          <a:p>
            <a:pPr>
              <a:lnSpc>
                <a:spcPct val="100000"/>
              </a:lnSpc>
            </a:pPr>
            <a:endParaRPr lang="it-IT" sz="2200" b="0" dirty="0"/>
          </a:p>
        </p:txBody>
      </p:sp>
      <p:graphicFrame>
        <p:nvGraphicFramePr>
          <p:cNvPr id="4" name="Tabella 3"/>
          <p:cNvGraphicFramePr>
            <a:graphicFrameLocks noGrp="1"/>
          </p:cNvGraphicFramePr>
          <p:nvPr/>
        </p:nvGraphicFramePr>
        <p:xfrm>
          <a:off x="766915" y="1397000"/>
          <a:ext cx="7624915" cy="2293540"/>
        </p:xfrm>
        <a:graphic>
          <a:graphicData uri="http://schemas.openxmlformats.org/drawingml/2006/table">
            <a:tbl>
              <a:tblPr firstRow="1" bandRow="1">
                <a:tableStyleId>{0660B408-B3CF-4A94-85FC-2B1E0A45F4A2}</a:tableStyleId>
              </a:tblPr>
              <a:tblGrid>
                <a:gridCol w="1061885">
                  <a:extLst>
                    <a:ext uri="{9D8B030D-6E8A-4147-A177-3AD203B41FA5}">
                      <a16:colId xmlns:a16="http://schemas.microsoft.com/office/drawing/2014/main" val="20000"/>
                    </a:ext>
                  </a:extLst>
                </a:gridCol>
                <a:gridCol w="2109019">
                  <a:extLst>
                    <a:ext uri="{9D8B030D-6E8A-4147-A177-3AD203B41FA5}">
                      <a16:colId xmlns:a16="http://schemas.microsoft.com/office/drawing/2014/main" val="20001"/>
                    </a:ext>
                  </a:extLst>
                </a:gridCol>
                <a:gridCol w="840658">
                  <a:extLst>
                    <a:ext uri="{9D8B030D-6E8A-4147-A177-3AD203B41FA5}">
                      <a16:colId xmlns:a16="http://schemas.microsoft.com/office/drawing/2014/main" val="20002"/>
                    </a:ext>
                  </a:extLst>
                </a:gridCol>
                <a:gridCol w="2521975">
                  <a:extLst>
                    <a:ext uri="{9D8B030D-6E8A-4147-A177-3AD203B41FA5}">
                      <a16:colId xmlns:a16="http://schemas.microsoft.com/office/drawing/2014/main" val="20003"/>
                    </a:ext>
                  </a:extLst>
                </a:gridCol>
                <a:gridCol w="1091378">
                  <a:extLst>
                    <a:ext uri="{9D8B030D-6E8A-4147-A177-3AD203B41FA5}">
                      <a16:colId xmlns:a16="http://schemas.microsoft.com/office/drawing/2014/main" val="20004"/>
                    </a:ext>
                  </a:extLst>
                </a:gridCol>
              </a:tblGrid>
              <a:tr h="446548">
                <a:tc>
                  <a:txBody>
                    <a:bodyPr/>
                    <a:lstStyle/>
                    <a:p>
                      <a:pPr>
                        <a:lnSpc>
                          <a:spcPct val="115000"/>
                        </a:lnSpc>
                        <a:spcBef>
                          <a:spcPts val="1000"/>
                        </a:spcBef>
                        <a:spcAft>
                          <a:spcPts val="0"/>
                        </a:spcAft>
                      </a:pPr>
                      <a:endParaRPr lang="it-IT" sz="1800" dirty="0">
                        <a:latin typeface="Calibri"/>
                        <a:ea typeface="PMingLiU"/>
                        <a:cs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pPr marL="0" marR="0" indent="0" algn="l" defTabSz="914400" rtl="0" eaLnBrk="1" fontAlgn="auto" latinLnBrk="0" hangingPunct="1">
                        <a:lnSpc>
                          <a:spcPct val="115000"/>
                        </a:lnSpc>
                        <a:spcBef>
                          <a:spcPts val="1000"/>
                        </a:spcBef>
                        <a:spcAft>
                          <a:spcPts val="0"/>
                        </a:spcAft>
                        <a:buClrTx/>
                        <a:buSzTx/>
                        <a:buFontTx/>
                        <a:buNone/>
                        <a:tabLst/>
                        <a:defRPr/>
                      </a:pPr>
                      <a:r>
                        <a:rPr lang="it-IT" sz="1800" dirty="0"/>
                        <a:t>Entrata</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t-IT"/>
                    </a:p>
                  </a:txBody>
                  <a:tcPr/>
                </a:tc>
                <a:tc gridSpan="2">
                  <a:txBody>
                    <a:bodyPr/>
                    <a:lstStyle/>
                    <a:p>
                      <a:pPr>
                        <a:lnSpc>
                          <a:spcPct val="115000"/>
                        </a:lnSpc>
                        <a:spcBef>
                          <a:spcPts val="1000"/>
                        </a:spcBef>
                        <a:spcAft>
                          <a:spcPts val="0"/>
                        </a:spcAft>
                      </a:pPr>
                      <a:r>
                        <a:rPr lang="it-IT" sz="1800" dirty="0"/>
                        <a:t>Spesa</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10000"/>
                  </a:ext>
                </a:extLst>
              </a:tr>
              <a:tr h="693175">
                <a:tc>
                  <a:txBody>
                    <a:bodyPr/>
                    <a:lstStyle/>
                    <a:p>
                      <a:pPr>
                        <a:lnSpc>
                          <a:spcPct val="115000"/>
                        </a:lnSpc>
                        <a:spcBef>
                          <a:spcPts val="1000"/>
                        </a:spcBef>
                        <a:spcAft>
                          <a:spcPts val="0"/>
                        </a:spcAft>
                      </a:pPr>
                      <a:r>
                        <a:rPr lang="it-IT" sz="1800" dirty="0"/>
                        <a:t>Anno 2017</a:t>
                      </a:r>
                      <a:endParaRPr lang="it-IT" sz="1800" dirty="0">
                        <a:latin typeface="Calibri"/>
                        <a:ea typeface="PMingLiU"/>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115000"/>
                        </a:lnSpc>
                        <a:spcBef>
                          <a:spcPts val="1000"/>
                        </a:spcBef>
                        <a:spcAft>
                          <a:spcPts val="0"/>
                        </a:spcAft>
                      </a:pPr>
                      <a:r>
                        <a:rPr lang="it-IT" sz="1800" dirty="0"/>
                        <a:t>Contributo regionale</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lnSpc>
                          <a:spcPct val="115000"/>
                        </a:lnSpc>
                        <a:spcBef>
                          <a:spcPts val="1000"/>
                        </a:spcBef>
                        <a:spcAft>
                          <a:spcPts val="0"/>
                        </a:spcAft>
                      </a:pPr>
                      <a:r>
                        <a:rPr lang="it-IT" sz="1800" dirty="0"/>
                        <a:t>1.000</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115000"/>
                        </a:lnSpc>
                        <a:spcBef>
                          <a:spcPts val="1000"/>
                        </a:spcBef>
                        <a:spcAft>
                          <a:spcPts val="0"/>
                        </a:spcAft>
                      </a:pPr>
                      <a:r>
                        <a:rPr lang="it-IT" sz="1800" dirty="0"/>
                        <a:t>Trasferimenti</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lnSpc>
                          <a:spcPct val="115000"/>
                        </a:lnSpc>
                        <a:spcBef>
                          <a:spcPts val="1000"/>
                        </a:spcBef>
                        <a:spcAft>
                          <a:spcPts val="0"/>
                        </a:spcAft>
                      </a:pPr>
                      <a:r>
                        <a:rPr lang="it-IT" sz="1800"/>
                        <a:t>400</a:t>
                      </a:r>
                      <a:endParaRPr lang="it-IT" sz="180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575187">
                <a:tc>
                  <a:txBody>
                    <a:bodyPr/>
                    <a:lstStyle/>
                    <a:p>
                      <a:pPr>
                        <a:lnSpc>
                          <a:spcPct val="115000"/>
                        </a:lnSpc>
                        <a:spcBef>
                          <a:spcPts val="1000"/>
                        </a:spcBef>
                        <a:spcAft>
                          <a:spcPts val="0"/>
                        </a:spcAft>
                      </a:pPr>
                      <a:endParaRPr lang="it-IT" sz="1800" dirty="0">
                        <a:latin typeface="Calibri"/>
                        <a:ea typeface="PMingLiU"/>
                        <a:cs typeface="Times New Roman"/>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nSpc>
                          <a:spcPct val="115000"/>
                        </a:lnSpc>
                        <a:spcBef>
                          <a:spcPts val="1000"/>
                        </a:spcBef>
                        <a:spcAft>
                          <a:spcPts val="0"/>
                        </a:spcAft>
                      </a:pP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lnSpc>
                          <a:spcPct val="115000"/>
                        </a:lnSpc>
                        <a:spcBef>
                          <a:spcPts val="1000"/>
                        </a:spcBef>
                        <a:spcAft>
                          <a:spcPts val="0"/>
                        </a:spcAft>
                      </a:pP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115000"/>
                        </a:lnSpc>
                        <a:spcBef>
                          <a:spcPts val="1000"/>
                        </a:spcBef>
                        <a:spcAft>
                          <a:spcPts val="0"/>
                        </a:spcAft>
                      </a:pPr>
                      <a:r>
                        <a:rPr lang="it-IT" sz="1800" dirty="0"/>
                        <a:t>Fondo pluriennale vincolato</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lnSpc>
                          <a:spcPct val="115000"/>
                        </a:lnSpc>
                        <a:spcBef>
                          <a:spcPts val="1000"/>
                        </a:spcBef>
                        <a:spcAft>
                          <a:spcPts val="0"/>
                        </a:spcAft>
                      </a:pPr>
                      <a:r>
                        <a:rPr lang="it-IT" sz="1800"/>
                        <a:t>600</a:t>
                      </a:r>
                      <a:endParaRPr lang="it-IT" sz="180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541423">
                <a:tc>
                  <a:txBody>
                    <a:bodyPr/>
                    <a:lstStyle/>
                    <a:p>
                      <a:pPr>
                        <a:lnSpc>
                          <a:spcPct val="115000"/>
                        </a:lnSpc>
                        <a:spcBef>
                          <a:spcPts val="1000"/>
                        </a:spcBef>
                        <a:spcAft>
                          <a:spcPts val="0"/>
                        </a:spcAft>
                      </a:pPr>
                      <a:endParaRPr lang="it-IT" sz="1800" dirty="0">
                        <a:latin typeface="Calibri"/>
                        <a:ea typeface="PMingLiU"/>
                        <a:cs typeface="Times New Roman"/>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nSpc>
                          <a:spcPct val="115000"/>
                        </a:lnSpc>
                        <a:spcBef>
                          <a:spcPts val="1000"/>
                        </a:spcBef>
                        <a:spcAft>
                          <a:spcPts val="0"/>
                        </a:spcAft>
                      </a:pPr>
                      <a:r>
                        <a:rPr lang="it-IT" sz="1800" dirty="0"/>
                        <a:t>TOTALE</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lnSpc>
                          <a:spcPct val="115000"/>
                        </a:lnSpc>
                        <a:spcBef>
                          <a:spcPts val="1000"/>
                        </a:spcBef>
                        <a:spcAft>
                          <a:spcPts val="0"/>
                        </a:spcAft>
                      </a:pPr>
                      <a:r>
                        <a:rPr lang="it-IT" sz="1800" dirty="0"/>
                        <a:t>1000</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115000"/>
                        </a:lnSpc>
                        <a:spcBef>
                          <a:spcPts val="1000"/>
                        </a:spcBef>
                        <a:spcAft>
                          <a:spcPts val="0"/>
                        </a:spcAft>
                      </a:pPr>
                      <a:r>
                        <a:rPr lang="it-IT" sz="1800" dirty="0"/>
                        <a:t>TOTALE</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lnSpc>
                          <a:spcPct val="115000"/>
                        </a:lnSpc>
                        <a:spcBef>
                          <a:spcPts val="1000"/>
                        </a:spcBef>
                        <a:spcAft>
                          <a:spcPts val="0"/>
                        </a:spcAft>
                      </a:pPr>
                      <a:r>
                        <a:rPr lang="it-IT" sz="1800" dirty="0"/>
                        <a:t>1000</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bl>
          </a:graphicData>
        </a:graphic>
      </p:graphicFrame>
      <p:graphicFrame>
        <p:nvGraphicFramePr>
          <p:cNvPr id="6" name="Tabella 5"/>
          <p:cNvGraphicFramePr>
            <a:graphicFrameLocks noGrp="1"/>
          </p:cNvGraphicFramePr>
          <p:nvPr/>
        </p:nvGraphicFramePr>
        <p:xfrm>
          <a:off x="766915" y="3949948"/>
          <a:ext cx="7624915" cy="1851385"/>
        </p:xfrm>
        <a:graphic>
          <a:graphicData uri="http://schemas.openxmlformats.org/drawingml/2006/table">
            <a:tbl>
              <a:tblPr firstRow="1" bandRow="1">
                <a:tableStyleId>{0660B408-B3CF-4A94-85FC-2B1E0A45F4A2}</a:tableStyleId>
              </a:tblPr>
              <a:tblGrid>
                <a:gridCol w="1076633">
                  <a:extLst>
                    <a:ext uri="{9D8B030D-6E8A-4147-A177-3AD203B41FA5}">
                      <a16:colId xmlns:a16="http://schemas.microsoft.com/office/drawing/2014/main" val="20000"/>
                    </a:ext>
                  </a:extLst>
                </a:gridCol>
                <a:gridCol w="1973333">
                  <a:extLst>
                    <a:ext uri="{9D8B030D-6E8A-4147-A177-3AD203B41FA5}">
                      <a16:colId xmlns:a16="http://schemas.microsoft.com/office/drawing/2014/main" val="20001"/>
                    </a:ext>
                  </a:extLst>
                </a:gridCol>
                <a:gridCol w="961596">
                  <a:extLst>
                    <a:ext uri="{9D8B030D-6E8A-4147-A177-3AD203B41FA5}">
                      <a16:colId xmlns:a16="http://schemas.microsoft.com/office/drawing/2014/main" val="20002"/>
                    </a:ext>
                  </a:extLst>
                </a:gridCol>
                <a:gridCol w="2521975">
                  <a:extLst>
                    <a:ext uri="{9D8B030D-6E8A-4147-A177-3AD203B41FA5}">
                      <a16:colId xmlns:a16="http://schemas.microsoft.com/office/drawing/2014/main" val="20003"/>
                    </a:ext>
                  </a:extLst>
                </a:gridCol>
                <a:gridCol w="1091378">
                  <a:extLst>
                    <a:ext uri="{9D8B030D-6E8A-4147-A177-3AD203B41FA5}">
                      <a16:colId xmlns:a16="http://schemas.microsoft.com/office/drawing/2014/main" val="20004"/>
                    </a:ext>
                  </a:extLst>
                </a:gridCol>
              </a:tblGrid>
              <a:tr h="550907">
                <a:tc>
                  <a:txBody>
                    <a:bodyPr/>
                    <a:lstStyle/>
                    <a:p>
                      <a:pPr>
                        <a:lnSpc>
                          <a:spcPct val="115000"/>
                        </a:lnSpc>
                        <a:spcBef>
                          <a:spcPts val="1000"/>
                        </a:spcBef>
                        <a:spcAft>
                          <a:spcPts val="0"/>
                        </a:spcAft>
                      </a:pPr>
                      <a:endParaRPr lang="it-IT" sz="1800" dirty="0">
                        <a:latin typeface="Calibri"/>
                        <a:ea typeface="PMingLiU"/>
                        <a:cs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pPr>
                        <a:lnSpc>
                          <a:spcPct val="115000"/>
                        </a:lnSpc>
                        <a:spcBef>
                          <a:spcPts val="1000"/>
                        </a:spcBef>
                        <a:spcAft>
                          <a:spcPts val="0"/>
                        </a:spcAft>
                      </a:pPr>
                      <a:r>
                        <a:rPr lang="it-IT" sz="1800" dirty="0"/>
                        <a:t>Entrata</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t-IT"/>
                    </a:p>
                  </a:txBody>
                  <a:tcPr/>
                </a:tc>
                <a:tc gridSpan="2">
                  <a:txBody>
                    <a:bodyPr/>
                    <a:lstStyle/>
                    <a:p>
                      <a:pPr>
                        <a:lnSpc>
                          <a:spcPct val="115000"/>
                        </a:lnSpc>
                        <a:spcBef>
                          <a:spcPts val="1000"/>
                        </a:spcBef>
                        <a:spcAft>
                          <a:spcPts val="0"/>
                        </a:spcAft>
                      </a:pPr>
                      <a:r>
                        <a:rPr lang="it-IT" sz="1800" dirty="0"/>
                        <a:t>Spesa</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10000"/>
                  </a:ext>
                </a:extLst>
              </a:tr>
              <a:tr h="749571">
                <a:tc>
                  <a:txBody>
                    <a:bodyPr/>
                    <a:lstStyle/>
                    <a:p>
                      <a:pPr>
                        <a:lnSpc>
                          <a:spcPct val="115000"/>
                        </a:lnSpc>
                        <a:spcBef>
                          <a:spcPts val="1000"/>
                        </a:spcBef>
                        <a:spcAft>
                          <a:spcPts val="0"/>
                        </a:spcAft>
                      </a:pPr>
                      <a:r>
                        <a:rPr lang="it-IT" sz="1800" dirty="0"/>
                        <a:t>Anno 2018</a:t>
                      </a: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115000"/>
                        </a:lnSpc>
                        <a:spcBef>
                          <a:spcPts val="1000"/>
                        </a:spcBef>
                        <a:spcAft>
                          <a:spcPts val="0"/>
                        </a:spcAft>
                      </a:pPr>
                      <a:r>
                        <a:rPr lang="it-IT" sz="1800" dirty="0"/>
                        <a:t>Fondo pluriennale vincolato</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lnSpc>
                          <a:spcPct val="115000"/>
                        </a:lnSpc>
                        <a:spcBef>
                          <a:spcPts val="1000"/>
                        </a:spcBef>
                        <a:spcAft>
                          <a:spcPts val="0"/>
                        </a:spcAft>
                      </a:pPr>
                      <a:r>
                        <a:rPr lang="it-IT" sz="1800" dirty="0"/>
                        <a:t>600</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115000"/>
                        </a:lnSpc>
                        <a:spcBef>
                          <a:spcPts val="1000"/>
                        </a:spcBef>
                        <a:spcAft>
                          <a:spcPts val="0"/>
                        </a:spcAft>
                      </a:pPr>
                      <a:r>
                        <a:rPr lang="it-IT" sz="1800" dirty="0"/>
                        <a:t>Trasferimenti</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lnSpc>
                          <a:spcPct val="115000"/>
                        </a:lnSpc>
                        <a:spcBef>
                          <a:spcPts val="1000"/>
                        </a:spcBef>
                        <a:spcAft>
                          <a:spcPts val="0"/>
                        </a:spcAft>
                      </a:pPr>
                      <a:r>
                        <a:rPr lang="it-IT" sz="1800"/>
                        <a:t>600</a:t>
                      </a:r>
                      <a:endParaRPr lang="it-IT" sz="180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550907">
                <a:tc>
                  <a:txBody>
                    <a:bodyPr/>
                    <a:lstStyle/>
                    <a:p>
                      <a:pPr>
                        <a:lnSpc>
                          <a:spcPct val="115000"/>
                        </a:lnSpc>
                        <a:spcBef>
                          <a:spcPts val="1000"/>
                        </a:spcBef>
                        <a:spcAft>
                          <a:spcPts val="0"/>
                        </a:spcAft>
                      </a:pPr>
                      <a:endParaRPr lang="it-IT" sz="1800" dirty="0">
                        <a:latin typeface="Calibri"/>
                        <a:ea typeface="PMingLiU"/>
                        <a:cs typeface="Times New Roman"/>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nSpc>
                          <a:spcPct val="115000"/>
                        </a:lnSpc>
                        <a:spcBef>
                          <a:spcPts val="1000"/>
                        </a:spcBef>
                        <a:spcAft>
                          <a:spcPts val="0"/>
                        </a:spcAft>
                      </a:pPr>
                      <a:r>
                        <a:rPr lang="it-IT" sz="1800" dirty="0"/>
                        <a:t>TOTALE</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lnSpc>
                          <a:spcPct val="115000"/>
                        </a:lnSpc>
                        <a:spcBef>
                          <a:spcPts val="1000"/>
                        </a:spcBef>
                        <a:spcAft>
                          <a:spcPts val="0"/>
                        </a:spcAft>
                      </a:pPr>
                      <a:r>
                        <a:rPr lang="it-IT" sz="1800" dirty="0"/>
                        <a:t>600</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115000"/>
                        </a:lnSpc>
                        <a:spcBef>
                          <a:spcPts val="1000"/>
                        </a:spcBef>
                        <a:spcAft>
                          <a:spcPts val="0"/>
                        </a:spcAft>
                      </a:pPr>
                      <a:r>
                        <a:rPr lang="it-IT" sz="1800" dirty="0"/>
                        <a:t>TOTALE</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lnSpc>
                          <a:spcPct val="115000"/>
                        </a:lnSpc>
                        <a:spcBef>
                          <a:spcPts val="1000"/>
                        </a:spcBef>
                        <a:spcAft>
                          <a:spcPts val="0"/>
                        </a:spcAft>
                      </a:pPr>
                      <a:r>
                        <a:rPr lang="it-IT" sz="1800" dirty="0"/>
                        <a:t>600</a:t>
                      </a:r>
                      <a:endParaRPr lang="it-IT" sz="1800" dirty="0">
                        <a:latin typeface="Calibri"/>
                        <a:ea typeface="PMingLiU"/>
                        <a:cs typeface="Times New Roman"/>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25411226"/>
      </p:ext>
    </p:extLst>
  </p:cSld>
  <p:clrMapOvr>
    <a:masterClrMapping/>
  </p:clrMapOvr>
</p:sld>
</file>

<file path=ppt/theme/theme1.xml><?xml version="1.0" encoding="utf-8"?>
<a:theme xmlns:a="http://schemas.openxmlformats.org/drawingml/2006/main" name="Tema di Office">
  <a:themeElements>
    <a:clrScheme name="Personalizzato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2F2F2"/>
      </a:hlink>
      <a:folHlink>
        <a:srgbClr val="C6D9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8042</TotalTime>
  <Words>8628</Words>
  <Application>Microsoft Office PowerPoint</Application>
  <PresentationFormat>Presentazione su schermo (4:3)</PresentationFormat>
  <Paragraphs>1071</Paragraphs>
  <Slides>113</Slides>
  <Notes>22</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113</vt:i4>
      </vt:variant>
    </vt:vector>
  </HeadingPairs>
  <TitlesOfParts>
    <vt:vector size="121" baseType="lpstr">
      <vt:lpstr>Arial</vt:lpstr>
      <vt:lpstr>Arial Black</vt:lpstr>
      <vt:lpstr>Calibri</vt:lpstr>
      <vt:lpstr>Cambria</vt:lpstr>
      <vt:lpstr>Wingdings</vt:lpstr>
      <vt:lpstr>Wingdings 2</vt:lpstr>
      <vt:lpstr>Wingdings 3</vt:lpstr>
      <vt:lpstr>Tema di Office</vt:lpstr>
      <vt:lpstr>FCDE: Quantificazione a preventivo e a rendiconto   FPV: costituzione, gestione ed eccezioni ammesse alla luce dell’XI decreto correttivo di aggiornamento dei principi contabili   Messina, 12 settembre 2019 Dr.ssa Ivana Rasi </vt:lpstr>
      <vt:lpstr>FCDE:  Quantificazione a preventivo e a rendiconto    </vt:lpstr>
      <vt:lpstr>Il Fondo Crediti di Dubbia Esigibilità </vt:lpstr>
      <vt:lpstr>Il Fondo Crediti di Dubbia Esigibilità </vt:lpstr>
      <vt:lpstr>Il Fondo Crediti di Dubbia Esigibilità </vt:lpstr>
      <vt:lpstr>Il Fondo Crediti di Dubbia Esigibilità  </vt:lpstr>
      <vt:lpstr>Il Fondo Crediti di Dubbia Esigibilità  </vt:lpstr>
      <vt:lpstr>Il Fondo Crediti di Dubbia Esigibilità  </vt:lpstr>
      <vt:lpstr>Il bilancio di previsione il calcolo del fondo crediti di dubbia esigibilità</vt:lpstr>
      <vt:lpstr>Il bilancio di previsione il calcolo del fondo crediti di dubbia esigibilità</vt:lpstr>
      <vt:lpstr>Il bilancio di previsione il calcolo del fondo crediti di dubbia esigibilità</vt:lpstr>
      <vt:lpstr>Il bilancio di previsione il calcolo del fondo crediti di dubbia e difficile esigibilità</vt:lpstr>
      <vt:lpstr>Il bilancio di previsione il calcolo del fondo crediti di dubbia esigibilità</vt:lpstr>
      <vt:lpstr>Il bilancio di previsione il calcolo del fondo crediti di dubbia esigibilità</vt:lpstr>
      <vt:lpstr>Il bilancio di previsione il calcolo del fondo crediti di dubbia esigibilità</vt:lpstr>
      <vt:lpstr>Il bilancio di previsione il calcolo del fondo crediti di dubbia esigibilità</vt:lpstr>
      <vt:lpstr>Il bilancio di previsione il calcolo del fondo crediti di dubbia esigibilità</vt:lpstr>
      <vt:lpstr>Il bilancio di previsione il calcolo del fondo crediti di dubbia esigibilità</vt:lpstr>
      <vt:lpstr>Il fondo crediti di dubbia esigibilità   </vt:lpstr>
      <vt:lpstr>Il fondo crediti di dubbia esigibilità   </vt:lpstr>
      <vt:lpstr>Il fondo crediti di dubbia esigibilità   </vt:lpstr>
      <vt:lpstr>Il fondo crediti di dubbia esigibilità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crediti di dubbia esigibilità e il fondo anticipazioni d.l. 35/2013    </vt:lpstr>
      <vt:lpstr>Il Fondo Pluriennale Vincolato: - definizione - costituzione   </vt:lpstr>
      <vt:lpstr>Le entrate vincolate e il vincolo di destinazione </vt:lpstr>
      <vt:lpstr>Le entrate vincolate e il vincolo di destinazione </vt:lpstr>
      <vt:lpstr>Le entrate vincolate e il vincolo di destinazione </vt:lpstr>
      <vt:lpstr>Le entrate vincolate e il vincolo di destinazione </vt:lpstr>
      <vt:lpstr>Le entrate vincolate e il vincolo di destinazione </vt:lpstr>
      <vt:lpstr>L’esigibilità della spesa: aspetto fondamentale per la formazione del  fondo pluriennale vincolato</vt:lpstr>
      <vt:lpstr>L’esigibilità della spesa: aspetto fondamentale per la formazione del  fondo pluriennale vincolato</vt:lpstr>
      <vt:lpstr>L’esigibilità della spesa: aspetto fondamentale per la formazione del  fondo pluriennale vincolato</vt:lpstr>
      <vt:lpstr>L’esigibilità della spesa: aspetto fondamentale per la formazione del  fondo pluriennale vincolato</vt:lpstr>
      <vt:lpstr>L’esigibilità della spesa: aspetto fondamentale per la formazione del  fondo pluriennale vincolato</vt:lpstr>
      <vt:lpstr>L’esigibilità della spesa: aspetto fondamentale per la formazione del  fondo pluriennale vincolato</vt:lpstr>
      <vt:lpstr>L’esigibilità della spesa: aspetto fondamentale per la formazione del  fondo pluriennale vincolato</vt:lpstr>
      <vt:lpstr>L’istituto contabile del fondo pluriennale vincolato: definizione e formazione</vt:lpstr>
      <vt:lpstr>Il fondo pluriennale vincolato: costituzione</vt:lpstr>
      <vt:lpstr>Il fondo pluriennale vincolato: costituzione</vt:lpstr>
      <vt:lpstr>Il fondo pluriennale vincolato: costituzione</vt:lpstr>
      <vt:lpstr>Il fondo pluriennale vincolato: costituzione</vt:lpstr>
      <vt:lpstr>Il fondo pluriennale vincolato: costituzione</vt:lpstr>
      <vt:lpstr>Il fondo pluriennale vincolato: costituzione</vt:lpstr>
      <vt:lpstr>Il fondo pluriennale vincolato: costituzione</vt:lpstr>
      <vt:lpstr>La registrazione contabile delle spese per il livello minimo di progettazione</vt:lpstr>
      <vt:lpstr>IL LIVELLO MINIMO DI PROGETTAZIONE </vt:lpstr>
      <vt:lpstr>IL LIVELLO MINIMO DI PROGETTAZIONE </vt:lpstr>
      <vt:lpstr>IL LIVELLO MINIMO DI PROGETTAZIONE </vt:lpstr>
      <vt:lpstr>IL LIVELLO MINIMO DI PROGETTAZIONE </vt:lpstr>
      <vt:lpstr>IL LIVELLO MINIMO DI PROGETTAZIONE </vt:lpstr>
      <vt:lpstr>IL LIVELLO MINIMO DI PROGETTAZIONE </vt:lpstr>
      <vt:lpstr>IL LIVELLO MINIMO DI PROGETTAZIONE </vt:lpstr>
      <vt:lpstr>IL LIVELLO MINIMO DI PROGETTAZIONE </vt:lpstr>
      <vt:lpstr>IL LIVELLO MINIMO DI PROGETTAZIONE </vt:lpstr>
      <vt:lpstr>IL LIVELLO MINIMO DI PROGETTAZIONE </vt:lpstr>
      <vt:lpstr>LA FORMAZIONE DEL FONDO PLURIENNALE VINCOLATO PER LE SPESE CONCERNENTI IL LIVELLO MINIMO DI PROGETTAZIONE</vt:lpstr>
      <vt:lpstr>IL FPV SULLE SPESE RELATIVE AL LIVELLO MINIMO DI PROGETTAZIONE </vt:lpstr>
      <vt:lpstr>IL FPV SULLE SPESE RELATIVE AL LIVELLO MINIMO DI PROGETTAZIONE </vt:lpstr>
      <vt:lpstr>L’INSERIMENTO DELL’OPERA NEL BILANCIO DI PREVISIONE</vt:lpstr>
      <vt:lpstr>L’INSERIMENTO DELL’OPERA NEL BILANCIO DI PREVISIONE </vt:lpstr>
      <vt:lpstr>L’INSERIMENTO DELL’OPERA NEL BILANCIO DI PREVISIONE </vt:lpstr>
      <vt:lpstr>LA VERIFICA E LA VALIDAZIONE DEL PROGETTO </vt:lpstr>
      <vt:lpstr>LA VERIFICA E LA VALIDAZIONE DEL PROGETTO </vt:lpstr>
      <vt:lpstr>LA VERIFICA E LA VALIDAZIONE DEL PROGETTO </vt:lpstr>
      <vt:lpstr>LA VERIFICA E LA VALIDAZIONE DEL PROGETTO </vt:lpstr>
      <vt:lpstr>I LIVELLI DI PROGETTAZIONE SUCCESSIVI AL PRIMO</vt:lpstr>
      <vt:lpstr>I LIVELLI DI PROGETTAZIONE  SUCCESSIVI AL PRIMO </vt:lpstr>
      <vt:lpstr>LE MODIFICHE ALLA COSTITUZIONE DEL FONDO PLURIENNALE VINCOLATO</vt:lpstr>
      <vt:lpstr>LA COSTITUZIONE DEL FONDO PLURIENNALE VINCOLATO </vt:lpstr>
      <vt:lpstr>LA COSTITUZIONE DEL FONDO PLURIENNALE VINCOLATO </vt:lpstr>
      <vt:lpstr>LA COSTITUZIONE DEL FONDO PLURIENNALE VINCOLATO </vt:lpstr>
      <vt:lpstr>LA COSTITUZIONE DEL FONDO PLURIENNALE VINCOLATO </vt:lpstr>
      <vt:lpstr>LA COSTITUZIONE DEL FONDO PLURIENNALE VINCOLATO </vt:lpstr>
      <vt:lpstr>LA COSTITUZIONE DEL FONDO PLURIENNALE VINCOLATO </vt:lpstr>
      <vt:lpstr>LA COSTITUZIONE DEL FONDO PLURIENNALE VINCOLATO </vt:lpstr>
      <vt:lpstr>LA COSTITUZIONE DEL FONDO PLURIENNALE VINCOLATO </vt:lpstr>
      <vt:lpstr>LA COSTITUZIONE DEL FONDO PLURIENNALE VINCOLATO </vt:lpstr>
      <vt:lpstr>LA COSTITUZIONE DEL FONDO PLURIENNALE VINCOLATO </vt:lpstr>
      <vt:lpstr>LA COSTITUZIONE DEL FONDO PLURIENNALE VINCOLATO </vt:lpstr>
      <vt:lpstr>COSTITUZIONE DEL FONDO PLURIENNALE VINCOLATO NELLE FATTISPECIE DIVERSE DA QUELLE DI INVESTIMENTO</vt:lpstr>
      <vt:lpstr>Il fondo pluriennale vincolato: costituzione</vt:lpstr>
      <vt:lpstr>Il fondo pluriennale vincolato: costituzione</vt:lpstr>
      <vt:lpstr>Il fondo pluriennale vincolato: costituzione</vt:lpstr>
      <vt:lpstr>Le previsioni connesse con il trattamento accessorio del personale</vt:lpstr>
      <vt:lpstr>Le previsioni connesse con il trattamento accessorio del personale</vt:lpstr>
      <vt:lpstr>Le previsioni connesse con il trattamento accessorio del personale</vt:lpstr>
      <vt:lpstr>Le previsioni connesse con il trattamento accessorio del personale</vt:lpstr>
      <vt:lpstr>Le previsioni relative ai trasferimenti correnti vincolati</vt:lpstr>
      <vt:lpstr>Le previsioni relative ai trasferimenti correnti vincolati</vt:lpstr>
      <vt:lpstr>IL FPV DEGLI INVESTIMENTI NEL BILANCIO DI PREVISIONE</vt:lpstr>
      <vt:lpstr>Le previsioni relative agli investimenti</vt:lpstr>
      <vt:lpstr>Le previsioni relative agli investimenti </vt:lpstr>
      <vt:lpstr>Quadro economico: esempio</vt:lpstr>
      <vt:lpstr>Le previsioni relative agli investimenti</vt:lpstr>
      <vt:lpstr>Il fondo pluriennale vincolato da riaccertamento ordinario   </vt:lpstr>
      <vt:lpstr>Il fpv da riaccertamento ordinario</vt:lpstr>
      <vt:lpstr>Il fpv da riaccertamento ordinario</vt:lpstr>
      <vt:lpstr>Il fpv da riaccertamento ordinario</vt:lpstr>
      <vt:lpstr>Il fpv da riaccertamento ordinario</vt:lpstr>
      <vt:lpstr>Il fpv da riaccertamento ordinario</vt:lpstr>
      <vt:lpstr>Il fpv da riaccertamento ordinario</vt:lpstr>
      <vt:lpstr>Il fpv da riaccertamento ordinario</vt:lpstr>
      <vt:lpstr>Grazie per l’attenzione  Ivana Rasi e-mail (ivana.rasi@virgilio.it)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imac27</dc:creator>
  <cp:lastModifiedBy>ivana rasi</cp:lastModifiedBy>
  <cp:revision>276</cp:revision>
  <dcterms:created xsi:type="dcterms:W3CDTF">2012-12-04T17:04:47Z</dcterms:created>
  <dcterms:modified xsi:type="dcterms:W3CDTF">2019-09-22T17:19:04Z</dcterms:modified>
</cp:coreProperties>
</file>