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96" r:id="rId1"/>
  </p:sldMasterIdLst>
  <p:notesMasterIdLst>
    <p:notesMasterId r:id="rId114"/>
  </p:notesMasterIdLst>
  <p:handoutMasterIdLst>
    <p:handoutMasterId r:id="rId115"/>
  </p:handoutMasterIdLst>
  <p:sldIdLst>
    <p:sldId id="256" r:id="rId2"/>
    <p:sldId id="448" r:id="rId3"/>
    <p:sldId id="1176" r:id="rId4"/>
    <p:sldId id="315" r:id="rId5"/>
    <p:sldId id="1177" r:id="rId6"/>
    <p:sldId id="321" r:id="rId7"/>
    <p:sldId id="1178" r:id="rId8"/>
    <p:sldId id="1179" r:id="rId9"/>
    <p:sldId id="411" r:id="rId10"/>
    <p:sldId id="1160" r:id="rId11"/>
    <p:sldId id="1169" r:id="rId12"/>
    <p:sldId id="1139" r:id="rId13"/>
    <p:sldId id="1140" r:id="rId14"/>
    <p:sldId id="1171" r:id="rId15"/>
    <p:sldId id="1172" r:id="rId16"/>
    <p:sldId id="1173" r:id="rId17"/>
    <p:sldId id="1175" r:id="rId18"/>
    <p:sldId id="1180" r:id="rId19"/>
    <p:sldId id="320" r:id="rId20"/>
    <p:sldId id="327" r:id="rId21"/>
    <p:sldId id="1181" r:id="rId22"/>
    <p:sldId id="322" r:id="rId23"/>
    <p:sldId id="323" r:id="rId24"/>
    <p:sldId id="324" r:id="rId25"/>
    <p:sldId id="326" r:id="rId26"/>
    <p:sldId id="329" r:id="rId27"/>
    <p:sldId id="330" r:id="rId28"/>
    <p:sldId id="349" r:id="rId29"/>
    <p:sldId id="350" r:id="rId30"/>
    <p:sldId id="1183" r:id="rId31"/>
    <p:sldId id="316" r:id="rId32"/>
    <p:sldId id="282" r:id="rId33"/>
    <p:sldId id="296" r:id="rId34"/>
    <p:sldId id="286" r:id="rId35"/>
    <p:sldId id="285" r:id="rId36"/>
    <p:sldId id="305" r:id="rId37"/>
    <p:sldId id="306" r:id="rId38"/>
    <p:sldId id="307" r:id="rId39"/>
    <p:sldId id="308" r:id="rId40"/>
    <p:sldId id="310" r:id="rId41"/>
    <p:sldId id="311" r:id="rId42"/>
    <p:sldId id="312" r:id="rId43"/>
    <p:sldId id="313" r:id="rId44"/>
    <p:sldId id="336" r:id="rId45"/>
    <p:sldId id="1188" r:id="rId46"/>
    <p:sldId id="364" r:id="rId47"/>
    <p:sldId id="365" r:id="rId48"/>
    <p:sldId id="366" r:id="rId49"/>
    <p:sldId id="367" r:id="rId50"/>
    <p:sldId id="368" r:id="rId51"/>
    <p:sldId id="1182" r:id="rId52"/>
    <p:sldId id="290" r:id="rId53"/>
    <p:sldId id="297" r:id="rId54"/>
    <p:sldId id="291" r:id="rId55"/>
    <p:sldId id="279" r:id="rId56"/>
    <p:sldId id="301" r:id="rId57"/>
    <p:sldId id="302" r:id="rId58"/>
    <p:sldId id="1194" r:id="rId59"/>
    <p:sldId id="303" r:id="rId60"/>
    <p:sldId id="304" r:id="rId61"/>
    <p:sldId id="1189" r:id="rId62"/>
    <p:sldId id="272" r:id="rId63"/>
    <p:sldId id="1190" r:id="rId64"/>
    <p:sldId id="346" r:id="rId65"/>
    <p:sldId id="347" r:id="rId66"/>
    <p:sldId id="348" r:id="rId67"/>
    <p:sldId id="309" r:id="rId68"/>
    <p:sldId id="1184" r:id="rId69"/>
    <p:sldId id="1185" r:id="rId70"/>
    <p:sldId id="1192" r:id="rId71"/>
    <p:sldId id="1193" r:id="rId72"/>
    <p:sldId id="351" r:id="rId73"/>
    <p:sldId id="352" r:id="rId74"/>
    <p:sldId id="353" r:id="rId75"/>
    <p:sldId id="1191" r:id="rId76"/>
    <p:sldId id="354" r:id="rId77"/>
    <p:sldId id="355" r:id="rId78"/>
    <p:sldId id="356" r:id="rId79"/>
    <p:sldId id="357" r:id="rId80"/>
    <p:sldId id="358" r:id="rId81"/>
    <p:sldId id="1215" r:id="rId82"/>
    <p:sldId id="1214" r:id="rId83"/>
    <p:sldId id="359" r:id="rId84"/>
    <p:sldId id="360" r:id="rId85"/>
    <p:sldId id="361" r:id="rId86"/>
    <p:sldId id="1186" r:id="rId87"/>
    <p:sldId id="362" r:id="rId88"/>
    <p:sldId id="325" r:id="rId89"/>
    <p:sldId id="1195" r:id="rId90"/>
    <p:sldId id="1187" r:id="rId91"/>
    <p:sldId id="1197" r:id="rId92"/>
    <p:sldId id="1198" r:id="rId93"/>
    <p:sldId id="1199" r:id="rId94"/>
    <p:sldId id="1208" r:id="rId95"/>
    <p:sldId id="1209" r:id="rId96"/>
    <p:sldId id="1210" r:id="rId97"/>
    <p:sldId id="1211" r:id="rId98"/>
    <p:sldId id="1212" r:id="rId99"/>
    <p:sldId id="1213" r:id="rId100"/>
    <p:sldId id="1200" r:id="rId101"/>
    <p:sldId id="1196" r:id="rId102"/>
    <p:sldId id="1201" r:id="rId103"/>
    <p:sldId id="1202" r:id="rId104"/>
    <p:sldId id="1203" r:id="rId105"/>
    <p:sldId id="1204" r:id="rId106"/>
    <p:sldId id="1205" r:id="rId107"/>
    <p:sldId id="1206" r:id="rId108"/>
    <p:sldId id="1207" r:id="rId109"/>
    <p:sldId id="293" r:id="rId110"/>
    <p:sldId id="295" r:id="rId111"/>
    <p:sldId id="294" r:id="rId112"/>
    <p:sldId id="266" r:id="rId113"/>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ED3EC320-E681-3D45-BBA6-EC22EC5C6F54}">
          <p14:sldIdLst>
            <p14:sldId id="256"/>
            <p14:sldId id="448"/>
            <p14:sldId id="1176"/>
            <p14:sldId id="315"/>
            <p14:sldId id="1177"/>
            <p14:sldId id="321"/>
            <p14:sldId id="1178"/>
            <p14:sldId id="1179"/>
            <p14:sldId id="411"/>
            <p14:sldId id="1160"/>
            <p14:sldId id="1169"/>
            <p14:sldId id="1139"/>
            <p14:sldId id="1140"/>
            <p14:sldId id="1171"/>
            <p14:sldId id="1172"/>
            <p14:sldId id="1173"/>
            <p14:sldId id="1175"/>
            <p14:sldId id="1180"/>
            <p14:sldId id="320"/>
            <p14:sldId id="327"/>
            <p14:sldId id="1181"/>
            <p14:sldId id="322"/>
            <p14:sldId id="323"/>
            <p14:sldId id="324"/>
            <p14:sldId id="326"/>
            <p14:sldId id="329"/>
            <p14:sldId id="330"/>
            <p14:sldId id="349"/>
            <p14:sldId id="350"/>
            <p14:sldId id="1183"/>
            <p14:sldId id="316"/>
            <p14:sldId id="282"/>
            <p14:sldId id="296"/>
            <p14:sldId id="286"/>
            <p14:sldId id="285"/>
            <p14:sldId id="305"/>
            <p14:sldId id="306"/>
            <p14:sldId id="307"/>
            <p14:sldId id="308"/>
            <p14:sldId id="310"/>
            <p14:sldId id="311"/>
            <p14:sldId id="312"/>
            <p14:sldId id="313"/>
            <p14:sldId id="336"/>
            <p14:sldId id="1188"/>
            <p14:sldId id="364"/>
            <p14:sldId id="365"/>
            <p14:sldId id="366"/>
            <p14:sldId id="367"/>
            <p14:sldId id="368"/>
            <p14:sldId id="1182"/>
            <p14:sldId id="290"/>
            <p14:sldId id="297"/>
            <p14:sldId id="291"/>
            <p14:sldId id="279"/>
            <p14:sldId id="301"/>
            <p14:sldId id="302"/>
            <p14:sldId id="1194"/>
            <p14:sldId id="303"/>
            <p14:sldId id="304"/>
            <p14:sldId id="1189"/>
            <p14:sldId id="272"/>
            <p14:sldId id="1190"/>
            <p14:sldId id="346"/>
            <p14:sldId id="347"/>
            <p14:sldId id="348"/>
            <p14:sldId id="309"/>
            <p14:sldId id="1184"/>
            <p14:sldId id="1185"/>
            <p14:sldId id="1192"/>
            <p14:sldId id="1193"/>
            <p14:sldId id="351"/>
            <p14:sldId id="352"/>
            <p14:sldId id="353"/>
            <p14:sldId id="1191"/>
            <p14:sldId id="354"/>
            <p14:sldId id="355"/>
            <p14:sldId id="356"/>
            <p14:sldId id="357"/>
            <p14:sldId id="358"/>
            <p14:sldId id="1215"/>
            <p14:sldId id="1214"/>
            <p14:sldId id="359"/>
            <p14:sldId id="360"/>
            <p14:sldId id="361"/>
            <p14:sldId id="1186"/>
            <p14:sldId id="362"/>
            <p14:sldId id="325"/>
            <p14:sldId id="1195"/>
            <p14:sldId id="1187"/>
            <p14:sldId id="1197"/>
            <p14:sldId id="1198"/>
            <p14:sldId id="1199"/>
            <p14:sldId id="1208"/>
            <p14:sldId id="1209"/>
            <p14:sldId id="1210"/>
            <p14:sldId id="1211"/>
            <p14:sldId id="1212"/>
            <p14:sldId id="1213"/>
            <p14:sldId id="1200"/>
            <p14:sldId id="1196"/>
            <p14:sldId id="1201"/>
            <p14:sldId id="1202"/>
            <p14:sldId id="1203"/>
            <p14:sldId id="1204"/>
            <p14:sldId id="1205"/>
            <p14:sldId id="1206"/>
            <p14:sldId id="1207"/>
            <p14:sldId id="293"/>
            <p14:sldId id="295"/>
            <p14:sldId id="294"/>
          </p14:sldIdLst>
        </p14:section>
        <p14:section name="Sezione senza titolo" id="{8A8725C5-37EA-7347-8162-B9A49968E2BD}">
          <p14:sldIdLst>
            <p14:sldId id="266"/>
          </p14:sldIdLst>
        </p14:section>
      </p14:sectionLst>
    </p:ext>
    <p:ext uri="{EFAFB233-063F-42B5-8137-9DF3F51BA10A}">
      <p15:sldGuideLst xmlns:p15="http://schemas.microsoft.com/office/powerpoint/2012/main">
        <p15:guide id="1" orient="horz" pos="4147">
          <p15:clr>
            <a:srgbClr val="A4A3A4"/>
          </p15:clr>
        </p15:guide>
        <p15:guide id="2" pos="268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6C00"/>
    <a:srgbClr val="004B6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91" autoAdjust="0"/>
    <p:restoredTop sz="94624" autoAdjust="0"/>
  </p:normalViewPr>
  <p:slideViewPr>
    <p:cSldViewPr snapToGrid="0" snapToObjects="1">
      <p:cViewPr varScale="1">
        <p:scale>
          <a:sx n="81" d="100"/>
          <a:sy n="81" d="100"/>
        </p:scale>
        <p:origin x="972" y="36"/>
      </p:cViewPr>
      <p:guideLst>
        <p:guide orient="horz" pos="4147"/>
        <p:guide pos="2687"/>
      </p:guideLst>
    </p:cSldViewPr>
  </p:slideViewPr>
  <p:outlineViewPr>
    <p:cViewPr>
      <p:scale>
        <a:sx n="33" d="100"/>
        <a:sy n="33" d="100"/>
      </p:scale>
      <p:origin x="0" y="13146"/>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viewProps" Target="view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notesMaster" Target="notesMasters/notesMaster1.xml"/><Relationship Id="rId119"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BEDED5-C448-48AD-B6BC-EC2BBAB76282}"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it-IT"/>
        </a:p>
      </dgm:t>
    </dgm:pt>
    <dgm:pt modelId="{89871F2D-64B6-443C-A320-BAA7A582F2DD}">
      <dgm:prSet phldrT="[Testo]"/>
      <dgm:spPr/>
      <dgm:t>
        <a:bodyPr/>
        <a:lstStyle/>
        <a:p>
          <a:r>
            <a:rPr lang="it-IT" dirty="0">
              <a:latin typeface="Calibri" pitchFamily="34" charset="0"/>
            </a:rPr>
            <a:t>Squilibrio</a:t>
          </a:r>
        </a:p>
      </dgm:t>
    </dgm:pt>
    <dgm:pt modelId="{34EE3783-8FD9-42C0-A3E1-B6AE31EBABB3}" type="parTrans" cxnId="{DFE675B2-2E27-4C24-BA0F-C0E90B60EE43}">
      <dgm:prSet/>
      <dgm:spPr/>
      <dgm:t>
        <a:bodyPr/>
        <a:lstStyle/>
        <a:p>
          <a:endParaRPr lang="it-IT">
            <a:latin typeface="Calibri" pitchFamily="34" charset="0"/>
          </a:endParaRPr>
        </a:p>
      </dgm:t>
    </dgm:pt>
    <dgm:pt modelId="{88F17FE6-7D19-4C08-B764-5791E8198EC5}" type="sibTrans" cxnId="{DFE675B2-2E27-4C24-BA0F-C0E90B60EE43}">
      <dgm:prSet/>
      <dgm:spPr/>
      <dgm:t>
        <a:bodyPr/>
        <a:lstStyle/>
        <a:p>
          <a:endParaRPr lang="it-IT">
            <a:latin typeface="Calibri" pitchFamily="34" charset="0"/>
          </a:endParaRPr>
        </a:p>
      </dgm:t>
    </dgm:pt>
    <dgm:pt modelId="{871B08F8-C354-402E-85C0-A0D371FD0F9C}">
      <dgm:prSet phldrT="[Testo]" custT="1"/>
      <dgm:spPr/>
      <dgm:t>
        <a:bodyPr/>
        <a:lstStyle/>
        <a:p>
          <a:r>
            <a:rPr lang="it-IT" sz="2000" b="1" dirty="0">
              <a:solidFill>
                <a:srgbClr val="0070C0"/>
              </a:solidFill>
              <a:latin typeface="Calibri" pitchFamily="34" charset="0"/>
            </a:rPr>
            <a:t>incapacità di adempiere alle proprie obbligazioni</a:t>
          </a:r>
          <a:r>
            <a:rPr lang="it-IT" sz="2000" dirty="0">
              <a:latin typeface="Calibri" pitchFamily="34" charset="0"/>
            </a:rPr>
            <a:t> secondo esigibilità a causa della mancanza di risorse effettive a copertura della spesa e, solitamente, della correlata mancanza o grave carenza di liquidità disponibile.</a:t>
          </a:r>
        </a:p>
      </dgm:t>
    </dgm:pt>
    <dgm:pt modelId="{D267247E-9DFE-48F5-8E1F-3C7A6F0C544E}" type="parTrans" cxnId="{957753BF-F1B2-47F2-B29A-1CB228BD12F7}">
      <dgm:prSet/>
      <dgm:spPr/>
      <dgm:t>
        <a:bodyPr/>
        <a:lstStyle/>
        <a:p>
          <a:endParaRPr lang="it-IT">
            <a:latin typeface="Calibri" pitchFamily="34" charset="0"/>
          </a:endParaRPr>
        </a:p>
      </dgm:t>
    </dgm:pt>
    <dgm:pt modelId="{E1E5E3F4-275B-4846-893C-DC70B47B58AD}" type="sibTrans" cxnId="{957753BF-F1B2-47F2-B29A-1CB228BD12F7}">
      <dgm:prSet/>
      <dgm:spPr/>
      <dgm:t>
        <a:bodyPr/>
        <a:lstStyle/>
        <a:p>
          <a:endParaRPr lang="it-IT">
            <a:latin typeface="Calibri" pitchFamily="34" charset="0"/>
          </a:endParaRPr>
        </a:p>
      </dgm:t>
    </dgm:pt>
    <dgm:pt modelId="{CD299C89-BEE5-4BA8-B1A2-10078817F940}">
      <dgm:prSet phldrT="[Testo]"/>
      <dgm:spPr/>
      <dgm:t>
        <a:bodyPr/>
        <a:lstStyle/>
        <a:p>
          <a:r>
            <a:rPr lang="it-IT" dirty="0">
              <a:latin typeface="Calibri" pitchFamily="34" charset="0"/>
            </a:rPr>
            <a:t>Squilibrio strutturale</a:t>
          </a:r>
        </a:p>
      </dgm:t>
    </dgm:pt>
    <dgm:pt modelId="{22EBD462-A6B9-45DD-8684-D7F7D77E160B}" type="parTrans" cxnId="{F7638F27-C441-4D1A-A8CC-5DBF886CF7B3}">
      <dgm:prSet/>
      <dgm:spPr/>
      <dgm:t>
        <a:bodyPr/>
        <a:lstStyle/>
        <a:p>
          <a:endParaRPr lang="it-IT">
            <a:latin typeface="Calibri" pitchFamily="34" charset="0"/>
          </a:endParaRPr>
        </a:p>
      </dgm:t>
    </dgm:pt>
    <dgm:pt modelId="{348B4331-CF46-405F-B3CF-9ADBFC8E031E}" type="sibTrans" cxnId="{F7638F27-C441-4D1A-A8CC-5DBF886CF7B3}">
      <dgm:prSet/>
      <dgm:spPr/>
      <dgm:t>
        <a:bodyPr/>
        <a:lstStyle/>
        <a:p>
          <a:endParaRPr lang="it-IT">
            <a:latin typeface="Calibri" pitchFamily="34" charset="0"/>
          </a:endParaRPr>
        </a:p>
      </dgm:t>
    </dgm:pt>
    <dgm:pt modelId="{021A6055-1869-4B8D-91E4-D858610117E1}">
      <dgm:prSet phldrT="[Testo]" custT="1"/>
      <dgm:spPr/>
      <dgm:t>
        <a:bodyPr/>
        <a:lstStyle/>
        <a:p>
          <a:r>
            <a:rPr lang="it-IT" sz="2000" b="1" dirty="0">
              <a:solidFill>
                <a:srgbClr val="0070C0"/>
              </a:solidFill>
              <a:latin typeface="Calibri" pitchFamily="34" charset="0"/>
            </a:rPr>
            <a:t>Il deficit,</a:t>
          </a:r>
          <a:r>
            <a:rPr lang="it-IT" sz="2000" dirty="0">
              <a:latin typeface="Calibri" pitchFamily="34" charset="0"/>
            </a:rPr>
            <a:t> da disavanzo di amministrazione o da debiti fuori bilancio, </a:t>
          </a:r>
          <a:r>
            <a:rPr lang="it-IT" sz="2000" b="1" dirty="0">
              <a:solidFill>
                <a:srgbClr val="0070C0"/>
              </a:solidFill>
              <a:latin typeface="Calibri" pitchFamily="34" charset="0"/>
            </a:rPr>
            <a:t>esorbita le ordinarie capacità di bilancio </a:t>
          </a:r>
          <a:r>
            <a:rPr lang="it-IT" sz="2000" dirty="0">
              <a:latin typeface="Calibri" pitchFamily="34" charset="0"/>
            </a:rPr>
            <a:t>e di ripristino degli equilibri e </a:t>
          </a:r>
          <a:r>
            <a:rPr lang="it-IT" sz="2000" u="heavy" baseline="0" dirty="0">
              <a:uFill>
                <a:solidFill>
                  <a:srgbClr val="0070C0"/>
                </a:solidFill>
              </a:uFill>
              <a:latin typeface="Calibri" pitchFamily="34" charset="0"/>
            </a:rPr>
            <a:t>richiede mezzi ulteriori in termini di fonti di finanziamento, dilazione passività</a:t>
          </a:r>
          <a:r>
            <a:rPr lang="it-IT" sz="2000" dirty="0">
              <a:latin typeface="Calibri" pitchFamily="34" charset="0"/>
            </a:rPr>
            <a:t>,ecc.</a:t>
          </a:r>
        </a:p>
      </dgm:t>
    </dgm:pt>
    <dgm:pt modelId="{8CAAE4E6-4FC4-4FDE-8DA0-32A921C367B2}" type="parTrans" cxnId="{8A37E09F-A273-47CA-BDC0-4772C092CD10}">
      <dgm:prSet/>
      <dgm:spPr/>
      <dgm:t>
        <a:bodyPr/>
        <a:lstStyle/>
        <a:p>
          <a:endParaRPr lang="it-IT">
            <a:latin typeface="Calibri" pitchFamily="34" charset="0"/>
          </a:endParaRPr>
        </a:p>
      </dgm:t>
    </dgm:pt>
    <dgm:pt modelId="{D1BCD07C-B029-430B-BDAF-0A630593AC1E}" type="sibTrans" cxnId="{8A37E09F-A273-47CA-BDC0-4772C092CD10}">
      <dgm:prSet/>
      <dgm:spPr/>
      <dgm:t>
        <a:bodyPr/>
        <a:lstStyle/>
        <a:p>
          <a:endParaRPr lang="it-IT">
            <a:latin typeface="Calibri" pitchFamily="34" charset="0"/>
          </a:endParaRPr>
        </a:p>
      </dgm:t>
    </dgm:pt>
    <dgm:pt modelId="{B881D192-CB52-43ED-A8AD-0D115B2D4885}" type="pres">
      <dgm:prSet presAssocID="{65BEDED5-C448-48AD-B6BC-EC2BBAB76282}" presName="Name0" presStyleCnt="0">
        <dgm:presLayoutVars>
          <dgm:dir/>
          <dgm:animLvl val="lvl"/>
          <dgm:resizeHandles/>
        </dgm:presLayoutVars>
      </dgm:prSet>
      <dgm:spPr/>
    </dgm:pt>
    <dgm:pt modelId="{63BD22B2-FC0D-4AD7-ACAD-53728BB56BFB}" type="pres">
      <dgm:prSet presAssocID="{89871F2D-64B6-443C-A320-BAA7A582F2DD}" presName="linNode" presStyleCnt="0"/>
      <dgm:spPr/>
    </dgm:pt>
    <dgm:pt modelId="{5D1024C4-BC45-45CD-8F1C-EEE75D3256E5}" type="pres">
      <dgm:prSet presAssocID="{89871F2D-64B6-443C-A320-BAA7A582F2DD}" presName="parentShp" presStyleLbl="node1" presStyleIdx="0" presStyleCnt="2" custScaleX="63377" custLinFactNeighborX="-30410" custLinFactNeighborY="-50026">
        <dgm:presLayoutVars>
          <dgm:bulletEnabled val="1"/>
        </dgm:presLayoutVars>
      </dgm:prSet>
      <dgm:spPr/>
    </dgm:pt>
    <dgm:pt modelId="{81501065-4B38-41CE-BBE2-DAF1683E0AD6}" type="pres">
      <dgm:prSet presAssocID="{89871F2D-64B6-443C-A320-BAA7A582F2DD}" presName="childShp" presStyleLbl="bgAccFollowNode1" presStyleIdx="0" presStyleCnt="2" custScaleX="121199">
        <dgm:presLayoutVars>
          <dgm:bulletEnabled val="1"/>
        </dgm:presLayoutVars>
      </dgm:prSet>
      <dgm:spPr/>
    </dgm:pt>
    <dgm:pt modelId="{FE05C47D-5571-4A8C-9182-782D69BEC337}" type="pres">
      <dgm:prSet presAssocID="{88F17FE6-7D19-4C08-B764-5791E8198EC5}" presName="spacing" presStyleCnt="0"/>
      <dgm:spPr/>
    </dgm:pt>
    <dgm:pt modelId="{82C0A203-EF6E-40DF-8E7C-01C899FDA761}" type="pres">
      <dgm:prSet presAssocID="{CD299C89-BEE5-4BA8-B1A2-10078817F940}" presName="linNode" presStyleCnt="0"/>
      <dgm:spPr/>
    </dgm:pt>
    <dgm:pt modelId="{957E27D7-9209-4AEC-8E43-FCEE6D521BC7}" type="pres">
      <dgm:prSet presAssocID="{CD299C89-BEE5-4BA8-B1A2-10078817F940}" presName="parentShp" presStyleLbl="node1" presStyleIdx="1" presStyleCnt="2" custScaleX="67338" custLinFactNeighborX="-9284" custLinFactNeighborY="26">
        <dgm:presLayoutVars>
          <dgm:bulletEnabled val="1"/>
        </dgm:presLayoutVars>
      </dgm:prSet>
      <dgm:spPr/>
    </dgm:pt>
    <dgm:pt modelId="{E5E890A4-DEFA-4F9B-A115-2AB12F5212C9}" type="pres">
      <dgm:prSet presAssocID="{CD299C89-BEE5-4BA8-B1A2-10078817F940}" presName="childShp" presStyleLbl="bgAccFollowNode1" presStyleIdx="1" presStyleCnt="2" custScaleX="119218">
        <dgm:presLayoutVars>
          <dgm:bulletEnabled val="1"/>
        </dgm:presLayoutVars>
      </dgm:prSet>
      <dgm:spPr/>
    </dgm:pt>
  </dgm:ptLst>
  <dgm:cxnLst>
    <dgm:cxn modelId="{F7638F27-C441-4D1A-A8CC-5DBF886CF7B3}" srcId="{65BEDED5-C448-48AD-B6BC-EC2BBAB76282}" destId="{CD299C89-BEE5-4BA8-B1A2-10078817F940}" srcOrd="1" destOrd="0" parTransId="{22EBD462-A6B9-45DD-8684-D7F7D77E160B}" sibTransId="{348B4331-CF46-405F-B3CF-9ADBFC8E031E}"/>
    <dgm:cxn modelId="{85D5DA2D-42CC-484A-A4A5-7BEAB671D421}" type="presOf" srcId="{65BEDED5-C448-48AD-B6BC-EC2BBAB76282}" destId="{B881D192-CB52-43ED-A8AD-0D115B2D4885}" srcOrd="0" destOrd="0" presId="urn:microsoft.com/office/officeart/2005/8/layout/vList6"/>
    <dgm:cxn modelId="{3A03665A-D975-4EC4-9CE4-8AE64F689D58}" type="presOf" srcId="{871B08F8-C354-402E-85C0-A0D371FD0F9C}" destId="{81501065-4B38-41CE-BBE2-DAF1683E0AD6}" srcOrd="0" destOrd="0" presId="urn:microsoft.com/office/officeart/2005/8/layout/vList6"/>
    <dgm:cxn modelId="{20F4A597-24E3-412F-8711-6F557D54FFF2}" type="presOf" srcId="{021A6055-1869-4B8D-91E4-D858610117E1}" destId="{E5E890A4-DEFA-4F9B-A115-2AB12F5212C9}" srcOrd="0" destOrd="0" presId="urn:microsoft.com/office/officeart/2005/8/layout/vList6"/>
    <dgm:cxn modelId="{8A37E09F-A273-47CA-BDC0-4772C092CD10}" srcId="{CD299C89-BEE5-4BA8-B1A2-10078817F940}" destId="{021A6055-1869-4B8D-91E4-D858610117E1}" srcOrd="0" destOrd="0" parTransId="{8CAAE4E6-4FC4-4FDE-8DA0-32A921C367B2}" sibTransId="{D1BCD07C-B029-430B-BDAF-0A630593AC1E}"/>
    <dgm:cxn modelId="{DFE675B2-2E27-4C24-BA0F-C0E90B60EE43}" srcId="{65BEDED5-C448-48AD-B6BC-EC2BBAB76282}" destId="{89871F2D-64B6-443C-A320-BAA7A582F2DD}" srcOrd="0" destOrd="0" parTransId="{34EE3783-8FD9-42C0-A3E1-B6AE31EBABB3}" sibTransId="{88F17FE6-7D19-4C08-B764-5791E8198EC5}"/>
    <dgm:cxn modelId="{957753BF-F1B2-47F2-B29A-1CB228BD12F7}" srcId="{89871F2D-64B6-443C-A320-BAA7A582F2DD}" destId="{871B08F8-C354-402E-85C0-A0D371FD0F9C}" srcOrd="0" destOrd="0" parTransId="{D267247E-9DFE-48F5-8E1F-3C7A6F0C544E}" sibTransId="{E1E5E3F4-275B-4846-893C-DC70B47B58AD}"/>
    <dgm:cxn modelId="{8E5D50C7-6FB4-4792-B2F7-67C3852C3DA8}" type="presOf" srcId="{CD299C89-BEE5-4BA8-B1A2-10078817F940}" destId="{957E27D7-9209-4AEC-8E43-FCEE6D521BC7}" srcOrd="0" destOrd="0" presId="urn:microsoft.com/office/officeart/2005/8/layout/vList6"/>
    <dgm:cxn modelId="{0E5C64E5-960F-415E-88F2-A0D8E3138595}" type="presOf" srcId="{89871F2D-64B6-443C-A320-BAA7A582F2DD}" destId="{5D1024C4-BC45-45CD-8F1C-EEE75D3256E5}" srcOrd="0" destOrd="0" presId="urn:microsoft.com/office/officeart/2005/8/layout/vList6"/>
    <dgm:cxn modelId="{E87CB512-0BC3-4530-A9E9-CA9D8DB33E7E}" type="presParOf" srcId="{B881D192-CB52-43ED-A8AD-0D115B2D4885}" destId="{63BD22B2-FC0D-4AD7-ACAD-53728BB56BFB}" srcOrd="0" destOrd="0" presId="urn:microsoft.com/office/officeart/2005/8/layout/vList6"/>
    <dgm:cxn modelId="{4570FD94-34E0-401B-8069-A8CBFA7C84B9}" type="presParOf" srcId="{63BD22B2-FC0D-4AD7-ACAD-53728BB56BFB}" destId="{5D1024C4-BC45-45CD-8F1C-EEE75D3256E5}" srcOrd="0" destOrd="0" presId="urn:microsoft.com/office/officeart/2005/8/layout/vList6"/>
    <dgm:cxn modelId="{AE86BC41-C168-49CD-925C-89B770791BE1}" type="presParOf" srcId="{63BD22B2-FC0D-4AD7-ACAD-53728BB56BFB}" destId="{81501065-4B38-41CE-BBE2-DAF1683E0AD6}" srcOrd="1" destOrd="0" presId="urn:microsoft.com/office/officeart/2005/8/layout/vList6"/>
    <dgm:cxn modelId="{5F06DA4A-2CE4-4AAE-993F-4D8E7FE46076}" type="presParOf" srcId="{B881D192-CB52-43ED-A8AD-0D115B2D4885}" destId="{FE05C47D-5571-4A8C-9182-782D69BEC337}" srcOrd="1" destOrd="0" presId="urn:microsoft.com/office/officeart/2005/8/layout/vList6"/>
    <dgm:cxn modelId="{27447E3A-09DB-4AA7-9139-09C7E7C29B2D}" type="presParOf" srcId="{B881D192-CB52-43ED-A8AD-0D115B2D4885}" destId="{82C0A203-EF6E-40DF-8E7C-01C899FDA761}" srcOrd="2" destOrd="0" presId="urn:microsoft.com/office/officeart/2005/8/layout/vList6"/>
    <dgm:cxn modelId="{19A06197-2729-4537-9000-0EFFB44A2945}" type="presParOf" srcId="{82C0A203-EF6E-40DF-8E7C-01C899FDA761}" destId="{957E27D7-9209-4AEC-8E43-FCEE6D521BC7}" srcOrd="0" destOrd="0" presId="urn:microsoft.com/office/officeart/2005/8/layout/vList6"/>
    <dgm:cxn modelId="{A56024EA-A60E-4B95-9C7A-D20505622C28}" type="presParOf" srcId="{82C0A203-EF6E-40DF-8E7C-01C899FDA761}" destId="{E5E890A4-DEFA-4F9B-A115-2AB12F5212C9}"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17BBB8-12DD-4A55-B95C-6FFE829A259B}"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it-IT"/>
        </a:p>
      </dgm:t>
    </dgm:pt>
    <dgm:pt modelId="{6483621F-784D-4128-B1D3-8D5BF5DECDE7}">
      <dgm:prSet phldrT="[Testo]" custT="1"/>
      <dgm:spPr/>
      <dgm:t>
        <a:bodyPr/>
        <a:lstStyle/>
        <a:p>
          <a:r>
            <a:rPr lang="it-IT" sz="1600" b="1" dirty="0">
              <a:latin typeface="Calibri" pitchFamily="34" charset="0"/>
            </a:rPr>
            <a:t>Procedure ordinarie</a:t>
          </a:r>
        </a:p>
      </dgm:t>
    </dgm:pt>
    <dgm:pt modelId="{63E9C7F2-2ED7-498E-9819-39D0683FE714}" type="parTrans" cxnId="{1598E773-15C9-4DD5-AEDF-4E2A3985D150}">
      <dgm:prSet/>
      <dgm:spPr/>
      <dgm:t>
        <a:bodyPr/>
        <a:lstStyle/>
        <a:p>
          <a:endParaRPr lang="it-IT" sz="1600">
            <a:latin typeface="Calibri" pitchFamily="34" charset="0"/>
          </a:endParaRPr>
        </a:p>
      </dgm:t>
    </dgm:pt>
    <dgm:pt modelId="{12FD3BA2-08E1-42FC-A5B3-BC5CCDCF91A7}" type="sibTrans" cxnId="{1598E773-15C9-4DD5-AEDF-4E2A3985D150}">
      <dgm:prSet/>
      <dgm:spPr/>
      <dgm:t>
        <a:bodyPr/>
        <a:lstStyle/>
        <a:p>
          <a:endParaRPr lang="it-IT" sz="1600">
            <a:latin typeface="Calibri" pitchFamily="34" charset="0"/>
          </a:endParaRPr>
        </a:p>
      </dgm:t>
    </dgm:pt>
    <dgm:pt modelId="{22A7B223-69A8-4AFE-A057-C2EF9D9D0349}">
      <dgm:prSet phldrT="[Testo]" custT="1"/>
      <dgm:spPr/>
      <dgm:t>
        <a:bodyPr/>
        <a:lstStyle/>
        <a:p>
          <a:r>
            <a:rPr lang="it-IT" sz="1600" dirty="0">
              <a:latin typeface="Calibri" pitchFamily="34" charset="0"/>
            </a:rPr>
            <a:t>Ripiano negli esercizi successivi considerati nel bilancio di previsione e in ogni caso non oltre la durata della </a:t>
          </a:r>
          <a:r>
            <a:rPr lang="it-IT" sz="1600" dirty="0" err="1">
              <a:latin typeface="Calibri" pitchFamily="34" charset="0"/>
            </a:rPr>
            <a:t>consiliatura</a:t>
          </a:r>
          <a:r>
            <a:rPr lang="it-IT" sz="1600" dirty="0">
              <a:latin typeface="Calibri" pitchFamily="34" charset="0"/>
            </a:rPr>
            <a:t>  (art. 188 TUEL)</a:t>
          </a:r>
        </a:p>
      </dgm:t>
    </dgm:pt>
    <dgm:pt modelId="{2F122443-1276-4245-8DD6-7840840DE35D}" type="parTrans" cxnId="{D280D9BC-2CFC-413F-85FB-6E14EF63170C}">
      <dgm:prSet/>
      <dgm:spPr/>
      <dgm:t>
        <a:bodyPr/>
        <a:lstStyle/>
        <a:p>
          <a:endParaRPr lang="it-IT" sz="1600">
            <a:latin typeface="Calibri" pitchFamily="34" charset="0"/>
          </a:endParaRPr>
        </a:p>
      </dgm:t>
    </dgm:pt>
    <dgm:pt modelId="{AF032635-2332-463C-B6BF-5781EEDD5D3F}" type="sibTrans" cxnId="{D280D9BC-2CFC-413F-85FB-6E14EF63170C}">
      <dgm:prSet/>
      <dgm:spPr/>
      <dgm:t>
        <a:bodyPr/>
        <a:lstStyle/>
        <a:p>
          <a:endParaRPr lang="it-IT" sz="1600">
            <a:latin typeface="Calibri" pitchFamily="34" charset="0"/>
          </a:endParaRPr>
        </a:p>
      </dgm:t>
    </dgm:pt>
    <dgm:pt modelId="{3552AC74-44D0-4E70-BC12-C97776F75C96}">
      <dgm:prSet phldrT="[Testo]" custT="1"/>
      <dgm:spPr/>
      <dgm:t>
        <a:bodyPr/>
        <a:lstStyle/>
        <a:p>
          <a:r>
            <a:rPr lang="it-IT" sz="1600" b="1" dirty="0">
              <a:latin typeface="Calibri" pitchFamily="34" charset="0"/>
            </a:rPr>
            <a:t>Procedure straordinarie</a:t>
          </a:r>
        </a:p>
      </dgm:t>
    </dgm:pt>
    <dgm:pt modelId="{2068A4A5-5AF5-4ABF-ADE2-92AD7DB9B69A}" type="parTrans" cxnId="{B75F2587-2493-47B0-9F44-47D2D5A91F96}">
      <dgm:prSet/>
      <dgm:spPr/>
      <dgm:t>
        <a:bodyPr/>
        <a:lstStyle/>
        <a:p>
          <a:endParaRPr lang="it-IT" sz="1600">
            <a:latin typeface="Calibri" pitchFamily="34" charset="0"/>
          </a:endParaRPr>
        </a:p>
      </dgm:t>
    </dgm:pt>
    <dgm:pt modelId="{1921B4DE-79DB-4944-9795-8C1E80F03E52}" type="sibTrans" cxnId="{B75F2587-2493-47B0-9F44-47D2D5A91F96}">
      <dgm:prSet/>
      <dgm:spPr/>
      <dgm:t>
        <a:bodyPr/>
        <a:lstStyle/>
        <a:p>
          <a:endParaRPr lang="it-IT" sz="1600">
            <a:latin typeface="Calibri" pitchFamily="34" charset="0"/>
          </a:endParaRPr>
        </a:p>
      </dgm:t>
    </dgm:pt>
    <dgm:pt modelId="{A7537D65-745E-427D-8E7E-66AA1F5861DB}">
      <dgm:prSet phldrT="[Testo]" custT="1"/>
      <dgm:spPr/>
      <dgm:t>
        <a:bodyPr/>
        <a:lstStyle/>
        <a:p>
          <a:r>
            <a:rPr lang="it-IT" sz="1600" dirty="0">
              <a:latin typeface="Calibri" pitchFamily="34" charset="0"/>
            </a:rPr>
            <a:t>Insufficienza delle misure di cui agli artt. 193 (deliberazione di salvaguardia degli equilibri di bilancio) e 194 (riconoscimento di legittimità dei debiti fuori bilancio) del TUEL per il superamento dello squilibrio </a:t>
          </a:r>
        </a:p>
      </dgm:t>
    </dgm:pt>
    <dgm:pt modelId="{BDEF86CB-719E-4751-A27D-472252DEB082}" type="parTrans" cxnId="{15080853-CB32-455F-AED0-123139B21DB9}">
      <dgm:prSet/>
      <dgm:spPr/>
      <dgm:t>
        <a:bodyPr/>
        <a:lstStyle/>
        <a:p>
          <a:endParaRPr lang="it-IT" sz="1600">
            <a:latin typeface="Calibri" pitchFamily="34" charset="0"/>
          </a:endParaRPr>
        </a:p>
      </dgm:t>
    </dgm:pt>
    <dgm:pt modelId="{40DB50B3-10DC-447C-A432-AE7D8D4674A7}" type="sibTrans" cxnId="{15080853-CB32-455F-AED0-123139B21DB9}">
      <dgm:prSet/>
      <dgm:spPr/>
      <dgm:t>
        <a:bodyPr/>
        <a:lstStyle/>
        <a:p>
          <a:endParaRPr lang="it-IT" sz="1600">
            <a:latin typeface="Calibri" pitchFamily="34" charset="0"/>
          </a:endParaRPr>
        </a:p>
      </dgm:t>
    </dgm:pt>
    <dgm:pt modelId="{38FFEADA-45BE-4C17-BF75-AC2F374E52CE}" type="pres">
      <dgm:prSet presAssocID="{0217BBB8-12DD-4A55-B95C-6FFE829A259B}" presName="list" presStyleCnt="0">
        <dgm:presLayoutVars>
          <dgm:dir/>
          <dgm:animLvl val="lvl"/>
        </dgm:presLayoutVars>
      </dgm:prSet>
      <dgm:spPr/>
    </dgm:pt>
    <dgm:pt modelId="{11D1EBA0-1409-472D-BA76-DE2AF41DD4EF}" type="pres">
      <dgm:prSet presAssocID="{6483621F-784D-4128-B1D3-8D5BF5DECDE7}" presName="posSpace" presStyleCnt="0"/>
      <dgm:spPr/>
    </dgm:pt>
    <dgm:pt modelId="{63B22224-4F6F-479D-B12B-64C32EA94C7C}" type="pres">
      <dgm:prSet presAssocID="{6483621F-784D-4128-B1D3-8D5BF5DECDE7}" presName="vertFlow" presStyleCnt="0"/>
      <dgm:spPr/>
    </dgm:pt>
    <dgm:pt modelId="{E78C6E29-BA53-40FC-B54D-AB9BDF1E4324}" type="pres">
      <dgm:prSet presAssocID="{6483621F-784D-4128-B1D3-8D5BF5DECDE7}" presName="topSpace" presStyleCnt="0"/>
      <dgm:spPr/>
    </dgm:pt>
    <dgm:pt modelId="{1F80E64E-6751-4CEF-9126-A17E94CF68A2}" type="pres">
      <dgm:prSet presAssocID="{6483621F-784D-4128-B1D3-8D5BF5DECDE7}" presName="firstComp" presStyleCnt="0"/>
      <dgm:spPr/>
    </dgm:pt>
    <dgm:pt modelId="{D4B2F6E5-1956-4FF1-820E-EA6384FF39A9}" type="pres">
      <dgm:prSet presAssocID="{6483621F-784D-4128-B1D3-8D5BF5DECDE7}" presName="firstChild" presStyleLbl="bgAccFollowNode1" presStyleIdx="0" presStyleCnt="2" custLinFactNeighborY="-39306"/>
      <dgm:spPr/>
    </dgm:pt>
    <dgm:pt modelId="{64AA6CC7-0EC3-4949-94A7-2045ED702F4A}" type="pres">
      <dgm:prSet presAssocID="{6483621F-784D-4128-B1D3-8D5BF5DECDE7}" presName="firstChildTx" presStyleLbl="bgAccFollowNode1" presStyleIdx="0" presStyleCnt="2">
        <dgm:presLayoutVars>
          <dgm:bulletEnabled val="1"/>
        </dgm:presLayoutVars>
      </dgm:prSet>
      <dgm:spPr/>
    </dgm:pt>
    <dgm:pt modelId="{6154D0F6-E640-4394-A37B-86ED73122304}" type="pres">
      <dgm:prSet presAssocID="{6483621F-784D-4128-B1D3-8D5BF5DECDE7}" presName="negSpace" presStyleCnt="0"/>
      <dgm:spPr/>
    </dgm:pt>
    <dgm:pt modelId="{D694B16A-CCD3-42B4-B8DA-2A6AD7450C53}" type="pres">
      <dgm:prSet presAssocID="{6483621F-784D-4128-B1D3-8D5BF5DECDE7}" presName="circle" presStyleLbl="node1" presStyleIdx="0" presStyleCnt="2"/>
      <dgm:spPr/>
    </dgm:pt>
    <dgm:pt modelId="{5E51DEA3-8F37-4491-97B6-BDF9613ADC56}" type="pres">
      <dgm:prSet presAssocID="{12FD3BA2-08E1-42FC-A5B3-BC5CCDCF91A7}" presName="transSpace" presStyleCnt="0"/>
      <dgm:spPr/>
    </dgm:pt>
    <dgm:pt modelId="{9441E427-06F7-410A-BDCC-72223FA735EC}" type="pres">
      <dgm:prSet presAssocID="{3552AC74-44D0-4E70-BC12-C97776F75C96}" presName="posSpace" presStyleCnt="0"/>
      <dgm:spPr/>
    </dgm:pt>
    <dgm:pt modelId="{28FC4787-89D3-4659-BD21-AE62E879B8A4}" type="pres">
      <dgm:prSet presAssocID="{3552AC74-44D0-4E70-BC12-C97776F75C96}" presName="vertFlow" presStyleCnt="0"/>
      <dgm:spPr/>
    </dgm:pt>
    <dgm:pt modelId="{2018CAEB-5AF7-45FB-A2C7-72D7D5F7ABBC}" type="pres">
      <dgm:prSet presAssocID="{3552AC74-44D0-4E70-BC12-C97776F75C96}" presName="topSpace" presStyleCnt="0"/>
      <dgm:spPr/>
    </dgm:pt>
    <dgm:pt modelId="{D3BCC82C-26D5-43FE-B7C2-A92B34FCA619}" type="pres">
      <dgm:prSet presAssocID="{3552AC74-44D0-4E70-BC12-C97776F75C96}" presName="firstComp" presStyleCnt="0"/>
      <dgm:spPr/>
    </dgm:pt>
    <dgm:pt modelId="{2A461D03-6FE0-4444-BDFB-F9271D2923D3}" type="pres">
      <dgm:prSet presAssocID="{3552AC74-44D0-4E70-BC12-C97776F75C96}" presName="firstChild" presStyleLbl="bgAccFollowNode1" presStyleIdx="1" presStyleCnt="2" custScaleY="133100" custLinFactNeighborY="-44528"/>
      <dgm:spPr/>
    </dgm:pt>
    <dgm:pt modelId="{23535B96-5330-4508-8C4C-CC93AB2CA3E4}" type="pres">
      <dgm:prSet presAssocID="{3552AC74-44D0-4E70-BC12-C97776F75C96}" presName="firstChildTx" presStyleLbl="bgAccFollowNode1" presStyleIdx="1" presStyleCnt="2">
        <dgm:presLayoutVars>
          <dgm:bulletEnabled val="1"/>
        </dgm:presLayoutVars>
      </dgm:prSet>
      <dgm:spPr/>
    </dgm:pt>
    <dgm:pt modelId="{C0F5FDC2-3EDD-4B8B-94C7-FA4E387F4331}" type="pres">
      <dgm:prSet presAssocID="{3552AC74-44D0-4E70-BC12-C97776F75C96}" presName="negSpace" presStyleCnt="0"/>
      <dgm:spPr/>
    </dgm:pt>
    <dgm:pt modelId="{6043B2F2-F60A-4140-8E08-44DED4BAD135}" type="pres">
      <dgm:prSet presAssocID="{3552AC74-44D0-4E70-BC12-C97776F75C96}" presName="circle" presStyleLbl="node1" presStyleIdx="1" presStyleCnt="2"/>
      <dgm:spPr/>
    </dgm:pt>
  </dgm:ptLst>
  <dgm:cxnLst>
    <dgm:cxn modelId="{30682D0B-06C3-43AF-AEE0-7D1854FE83FC}" type="presOf" srcId="{0217BBB8-12DD-4A55-B95C-6FFE829A259B}" destId="{38FFEADA-45BE-4C17-BF75-AC2F374E52CE}" srcOrd="0" destOrd="0" presId="urn:microsoft.com/office/officeart/2005/8/layout/hList9"/>
    <dgm:cxn modelId="{0F8AB717-4B9B-4E5C-A70D-A437657FDD2C}" type="presOf" srcId="{6483621F-784D-4128-B1D3-8D5BF5DECDE7}" destId="{D694B16A-CCD3-42B4-B8DA-2A6AD7450C53}" srcOrd="0" destOrd="0" presId="urn:microsoft.com/office/officeart/2005/8/layout/hList9"/>
    <dgm:cxn modelId="{F17CA862-905E-4192-B855-B7C5FF0588CC}" type="presOf" srcId="{22A7B223-69A8-4AFE-A057-C2EF9D9D0349}" destId="{D4B2F6E5-1956-4FF1-820E-EA6384FF39A9}" srcOrd="0" destOrd="0" presId="urn:microsoft.com/office/officeart/2005/8/layout/hList9"/>
    <dgm:cxn modelId="{9F54CC6A-FC9D-4D61-A192-B7DB67D50AF6}" type="presOf" srcId="{A7537D65-745E-427D-8E7E-66AA1F5861DB}" destId="{23535B96-5330-4508-8C4C-CC93AB2CA3E4}" srcOrd="1" destOrd="0" presId="urn:microsoft.com/office/officeart/2005/8/layout/hList9"/>
    <dgm:cxn modelId="{15080853-CB32-455F-AED0-123139B21DB9}" srcId="{3552AC74-44D0-4E70-BC12-C97776F75C96}" destId="{A7537D65-745E-427D-8E7E-66AA1F5861DB}" srcOrd="0" destOrd="0" parTransId="{BDEF86CB-719E-4751-A27D-472252DEB082}" sibTransId="{40DB50B3-10DC-447C-A432-AE7D8D4674A7}"/>
    <dgm:cxn modelId="{1598E773-15C9-4DD5-AEDF-4E2A3985D150}" srcId="{0217BBB8-12DD-4A55-B95C-6FFE829A259B}" destId="{6483621F-784D-4128-B1D3-8D5BF5DECDE7}" srcOrd="0" destOrd="0" parTransId="{63E9C7F2-2ED7-498E-9819-39D0683FE714}" sibTransId="{12FD3BA2-08E1-42FC-A5B3-BC5CCDCF91A7}"/>
    <dgm:cxn modelId="{C1A16E84-5241-44AF-92D6-696C89826486}" type="presOf" srcId="{22A7B223-69A8-4AFE-A057-C2EF9D9D0349}" destId="{64AA6CC7-0EC3-4949-94A7-2045ED702F4A}" srcOrd="1" destOrd="0" presId="urn:microsoft.com/office/officeart/2005/8/layout/hList9"/>
    <dgm:cxn modelId="{B75F2587-2493-47B0-9F44-47D2D5A91F96}" srcId="{0217BBB8-12DD-4A55-B95C-6FFE829A259B}" destId="{3552AC74-44D0-4E70-BC12-C97776F75C96}" srcOrd="1" destOrd="0" parTransId="{2068A4A5-5AF5-4ABF-ADE2-92AD7DB9B69A}" sibTransId="{1921B4DE-79DB-4944-9795-8C1E80F03E52}"/>
    <dgm:cxn modelId="{FD1084B3-3E96-4D63-B052-33F0FFD96265}" type="presOf" srcId="{A7537D65-745E-427D-8E7E-66AA1F5861DB}" destId="{2A461D03-6FE0-4444-BDFB-F9271D2923D3}" srcOrd="0" destOrd="0" presId="urn:microsoft.com/office/officeart/2005/8/layout/hList9"/>
    <dgm:cxn modelId="{D280D9BC-2CFC-413F-85FB-6E14EF63170C}" srcId="{6483621F-784D-4128-B1D3-8D5BF5DECDE7}" destId="{22A7B223-69A8-4AFE-A057-C2EF9D9D0349}" srcOrd="0" destOrd="0" parTransId="{2F122443-1276-4245-8DD6-7840840DE35D}" sibTransId="{AF032635-2332-463C-B6BF-5781EEDD5D3F}"/>
    <dgm:cxn modelId="{E5250CF0-9DE7-4FE9-B556-05D65D3CCA55}" type="presOf" srcId="{3552AC74-44D0-4E70-BC12-C97776F75C96}" destId="{6043B2F2-F60A-4140-8E08-44DED4BAD135}" srcOrd="0" destOrd="0" presId="urn:microsoft.com/office/officeart/2005/8/layout/hList9"/>
    <dgm:cxn modelId="{F67AA5CE-C2CC-4983-9529-62991FC60A0D}" type="presParOf" srcId="{38FFEADA-45BE-4C17-BF75-AC2F374E52CE}" destId="{11D1EBA0-1409-472D-BA76-DE2AF41DD4EF}" srcOrd="0" destOrd="0" presId="urn:microsoft.com/office/officeart/2005/8/layout/hList9"/>
    <dgm:cxn modelId="{4A77261B-7DA0-4B60-8516-AE64AA19CDAA}" type="presParOf" srcId="{38FFEADA-45BE-4C17-BF75-AC2F374E52CE}" destId="{63B22224-4F6F-479D-B12B-64C32EA94C7C}" srcOrd="1" destOrd="0" presId="urn:microsoft.com/office/officeart/2005/8/layout/hList9"/>
    <dgm:cxn modelId="{71307341-668E-403C-BFFE-DED53B1B0B67}" type="presParOf" srcId="{63B22224-4F6F-479D-B12B-64C32EA94C7C}" destId="{E78C6E29-BA53-40FC-B54D-AB9BDF1E4324}" srcOrd="0" destOrd="0" presId="urn:microsoft.com/office/officeart/2005/8/layout/hList9"/>
    <dgm:cxn modelId="{9EDDAA75-0F5B-42FB-8412-352CECE14738}" type="presParOf" srcId="{63B22224-4F6F-479D-B12B-64C32EA94C7C}" destId="{1F80E64E-6751-4CEF-9126-A17E94CF68A2}" srcOrd="1" destOrd="0" presId="urn:microsoft.com/office/officeart/2005/8/layout/hList9"/>
    <dgm:cxn modelId="{84427B7A-6791-46E7-9A2C-A60717DA911D}" type="presParOf" srcId="{1F80E64E-6751-4CEF-9126-A17E94CF68A2}" destId="{D4B2F6E5-1956-4FF1-820E-EA6384FF39A9}" srcOrd="0" destOrd="0" presId="urn:microsoft.com/office/officeart/2005/8/layout/hList9"/>
    <dgm:cxn modelId="{30822A23-434E-4CCA-B9F8-F4F1868272B5}" type="presParOf" srcId="{1F80E64E-6751-4CEF-9126-A17E94CF68A2}" destId="{64AA6CC7-0EC3-4949-94A7-2045ED702F4A}" srcOrd="1" destOrd="0" presId="urn:microsoft.com/office/officeart/2005/8/layout/hList9"/>
    <dgm:cxn modelId="{1DF860F7-C948-46C2-9631-3B9A9B7C8C69}" type="presParOf" srcId="{38FFEADA-45BE-4C17-BF75-AC2F374E52CE}" destId="{6154D0F6-E640-4394-A37B-86ED73122304}" srcOrd="2" destOrd="0" presId="urn:microsoft.com/office/officeart/2005/8/layout/hList9"/>
    <dgm:cxn modelId="{E2F96EAB-5A4C-4C85-B9F8-8501E28D38B9}" type="presParOf" srcId="{38FFEADA-45BE-4C17-BF75-AC2F374E52CE}" destId="{D694B16A-CCD3-42B4-B8DA-2A6AD7450C53}" srcOrd="3" destOrd="0" presId="urn:microsoft.com/office/officeart/2005/8/layout/hList9"/>
    <dgm:cxn modelId="{43D6EBD7-E3D7-4DEF-A648-1AC7D0F7B3DF}" type="presParOf" srcId="{38FFEADA-45BE-4C17-BF75-AC2F374E52CE}" destId="{5E51DEA3-8F37-4491-97B6-BDF9613ADC56}" srcOrd="4" destOrd="0" presId="urn:microsoft.com/office/officeart/2005/8/layout/hList9"/>
    <dgm:cxn modelId="{719679DF-498F-4AFB-892C-3B0E998EDB18}" type="presParOf" srcId="{38FFEADA-45BE-4C17-BF75-AC2F374E52CE}" destId="{9441E427-06F7-410A-BDCC-72223FA735EC}" srcOrd="5" destOrd="0" presId="urn:microsoft.com/office/officeart/2005/8/layout/hList9"/>
    <dgm:cxn modelId="{3CC547B3-115D-4E88-B9DC-C0BADB8B2E85}" type="presParOf" srcId="{38FFEADA-45BE-4C17-BF75-AC2F374E52CE}" destId="{28FC4787-89D3-4659-BD21-AE62E879B8A4}" srcOrd="6" destOrd="0" presId="urn:microsoft.com/office/officeart/2005/8/layout/hList9"/>
    <dgm:cxn modelId="{A55ED2C4-59E2-4A80-A200-134A49712DDA}" type="presParOf" srcId="{28FC4787-89D3-4659-BD21-AE62E879B8A4}" destId="{2018CAEB-5AF7-45FB-A2C7-72D7D5F7ABBC}" srcOrd="0" destOrd="0" presId="urn:microsoft.com/office/officeart/2005/8/layout/hList9"/>
    <dgm:cxn modelId="{74EF3A97-46F8-45E5-8E57-315CA2270EF3}" type="presParOf" srcId="{28FC4787-89D3-4659-BD21-AE62E879B8A4}" destId="{D3BCC82C-26D5-43FE-B7C2-A92B34FCA619}" srcOrd="1" destOrd="0" presId="urn:microsoft.com/office/officeart/2005/8/layout/hList9"/>
    <dgm:cxn modelId="{6B221A0B-60C5-4D03-92C5-609FDA583723}" type="presParOf" srcId="{D3BCC82C-26D5-43FE-B7C2-A92B34FCA619}" destId="{2A461D03-6FE0-4444-BDFB-F9271D2923D3}" srcOrd="0" destOrd="0" presId="urn:microsoft.com/office/officeart/2005/8/layout/hList9"/>
    <dgm:cxn modelId="{9F5B0D5E-D934-497C-9BB2-4CECC6C80042}" type="presParOf" srcId="{D3BCC82C-26D5-43FE-B7C2-A92B34FCA619}" destId="{23535B96-5330-4508-8C4C-CC93AB2CA3E4}" srcOrd="1" destOrd="0" presId="urn:microsoft.com/office/officeart/2005/8/layout/hList9"/>
    <dgm:cxn modelId="{6F494B4D-3580-4323-B088-4A3E088F656C}" type="presParOf" srcId="{38FFEADA-45BE-4C17-BF75-AC2F374E52CE}" destId="{C0F5FDC2-3EDD-4B8B-94C7-FA4E387F4331}" srcOrd="7" destOrd="0" presId="urn:microsoft.com/office/officeart/2005/8/layout/hList9"/>
    <dgm:cxn modelId="{D5D01B30-9412-4FF5-861F-170BC598A050}" type="presParOf" srcId="{38FFEADA-45BE-4C17-BF75-AC2F374E52CE}" destId="{6043B2F2-F60A-4140-8E08-44DED4BAD135}" srcOrd="8" destOrd="0" presId="urn:microsoft.com/office/officeart/2005/8/layout/hList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C26F216-B2BC-4D8C-BF22-C8463F5AA763}" type="doc">
      <dgm:prSet loTypeId="urn:microsoft.com/office/officeart/2005/8/layout/radial4" loCatId="relationship" qsTypeId="urn:microsoft.com/office/officeart/2005/8/quickstyle/simple2" qsCatId="simple" csTypeId="urn:microsoft.com/office/officeart/2005/8/colors/accent1_2" csCatId="accent1" phldr="1"/>
      <dgm:spPr/>
      <dgm:t>
        <a:bodyPr/>
        <a:lstStyle/>
        <a:p>
          <a:endParaRPr lang="it-IT"/>
        </a:p>
      </dgm:t>
    </dgm:pt>
    <dgm:pt modelId="{C3FEA413-9A0E-43A6-942F-8BAD408A3724}">
      <dgm:prSet phldrT="[Testo]" custT="1"/>
      <dgm:spPr/>
      <dgm:t>
        <a:bodyPr/>
        <a:lstStyle/>
        <a:p>
          <a:pPr marL="273050" indent="-273050" algn="just"/>
          <a:r>
            <a:rPr lang="it-IT" sz="2200" b="1" dirty="0">
              <a:solidFill>
                <a:srgbClr val="FF0000"/>
              </a:solidFill>
              <a:latin typeface="Calibri" pitchFamily="34" charset="0"/>
              <a:sym typeface="Wingdings"/>
            </a:rPr>
            <a:t></a:t>
          </a:r>
          <a:r>
            <a:rPr lang="it-IT" sz="2200" b="1" dirty="0">
              <a:latin typeface="Calibri" pitchFamily="34" charset="0"/>
            </a:rPr>
            <a:t>non compromettano la continuità amministrativa nello svolgimento delle funzioni e dei servizi indispensabili </a:t>
          </a:r>
        </a:p>
        <a:p>
          <a:pPr marL="273050" indent="-273050" algn="just"/>
          <a:r>
            <a:rPr lang="it-IT" sz="2200" b="1" dirty="0">
              <a:solidFill>
                <a:srgbClr val="FF0000"/>
              </a:solidFill>
              <a:latin typeface="Calibri" pitchFamily="34" charset="0"/>
              <a:sym typeface="Wingdings"/>
            </a:rPr>
            <a:t></a:t>
          </a:r>
          <a:r>
            <a:rPr lang="it-IT" sz="2200" b="1" dirty="0">
              <a:latin typeface="Calibri" pitchFamily="34" charset="0"/>
            </a:rPr>
            <a:t>siano ripianabili ragionevolmente nell’orizzonte temporale determinato in base all’art. 243 bis, c. 6, TUEL.</a:t>
          </a:r>
          <a:endParaRPr lang="it-IT" sz="2200" b="1" dirty="0"/>
        </a:p>
      </dgm:t>
    </dgm:pt>
    <dgm:pt modelId="{654F45F9-8CB8-4435-AFD5-2572EA3E660B}" type="parTrans" cxnId="{5072C692-F351-4B8F-AFBB-0B0633CA9585}">
      <dgm:prSet/>
      <dgm:spPr/>
      <dgm:t>
        <a:bodyPr/>
        <a:lstStyle/>
        <a:p>
          <a:endParaRPr lang="it-IT"/>
        </a:p>
      </dgm:t>
    </dgm:pt>
    <dgm:pt modelId="{7DB1B144-CD3D-4D79-93C8-76FB89395B38}" type="sibTrans" cxnId="{5072C692-F351-4B8F-AFBB-0B0633CA9585}">
      <dgm:prSet/>
      <dgm:spPr/>
      <dgm:t>
        <a:bodyPr/>
        <a:lstStyle/>
        <a:p>
          <a:endParaRPr lang="it-IT"/>
        </a:p>
      </dgm:t>
    </dgm:pt>
    <dgm:pt modelId="{D653B3C7-8997-4105-ACB9-FEE5EDE72BCA}">
      <dgm:prSet phldrT="[Testo]"/>
      <dgm:spPr/>
      <dgm:t>
        <a:bodyPr/>
        <a:lstStyle/>
        <a:p>
          <a:r>
            <a:rPr lang="it-IT" b="1" dirty="0">
              <a:latin typeface="Calibri" pitchFamily="34" charset="0"/>
            </a:rPr>
            <a:t>le accertate condizioni di squilibrio strutturale</a:t>
          </a:r>
          <a:endParaRPr lang="it-IT" dirty="0"/>
        </a:p>
      </dgm:t>
    </dgm:pt>
    <dgm:pt modelId="{59E215D1-3CE3-4F4D-B7A6-3F39554C00A3}" type="parTrans" cxnId="{CEF25501-52F8-4BF6-8092-64458798D330}">
      <dgm:prSet/>
      <dgm:spPr/>
      <dgm:t>
        <a:bodyPr/>
        <a:lstStyle/>
        <a:p>
          <a:endParaRPr lang="it-IT"/>
        </a:p>
      </dgm:t>
    </dgm:pt>
    <dgm:pt modelId="{8455B723-AE45-4273-8F6B-A689857F02F1}" type="sibTrans" cxnId="{CEF25501-52F8-4BF6-8092-64458798D330}">
      <dgm:prSet/>
      <dgm:spPr/>
      <dgm:t>
        <a:bodyPr/>
        <a:lstStyle/>
        <a:p>
          <a:endParaRPr lang="it-IT"/>
        </a:p>
      </dgm:t>
    </dgm:pt>
    <dgm:pt modelId="{16F94F05-5B1C-4011-9FC6-F629D257DD94}">
      <dgm:prSet phldrT="[Testo]"/>
      <dgm:spPr/>
      <dgm:t>
        <a:bodyPr/>
        <a:lstStyle/>
        <a:p>
          <a:r>
            <a:rPr lang="it-IT" b="1" dirty="0">
              <a:latin typeface="Calibri" pitchFamily="34" charset="0"/>
            </a:rPr>
            <a:t>la complessiva massa passiva da ripianare</a:t>
          </a:r>
          <a:endParaRPr lang="it-IT" b="1" dirty="0"/>
        </a:p>
      </dgm:t>
    </dgm:pt>
    <dgm:pt modelId="{F589111A-EAC9-4A07-8B8D-7B9972CCA47D}" type="parTrans" cxnId="{0D9F6128-3B08-42B3-848D-172ABB990C45}">
      <dgm:prSet/>
      <dgm:spPr/>
      <dgm:t>
        <a:bodyPr/>
        <a:lstStyle/>
        <a:p>
          <a:endParaRPr lang="it-IT"/>
        </a:p>
      </dgm:t>
    </dgm:pt>
    <dgm:pt modelId="{911D43BA-A93C-43FF-9C9D-AAA60E7B0E13}" type="sibTrans" cxnId="{0D9F6128-3B08-42B3-848D-172ABB990C45}">
      <dgm:prSet/>
      <dgm:spPr/>
      <dgm:t>
        <a:bodyPr/>
        <a:lstStyle/>
        <a:p>
          <a:endParaRPr lang="it-IT"/>
        </a:p>
      </dgm:t>
    </dgm:pt>
    <dgm:pt modelId="{FC2AED45-87F9-48E8-9C48-594E4E09D2EE}">
      <dgm:prSet phldrT="[Testo]"/>
      <dgm:spPr/>
      <dgm:t>
        <a:bodyPr/>
        <a:lstStyle/>
        <a:p>
          <a:endParaRPr lang="it-IT" dirty="0"/>
        </a:p>
      </dgm:t>
    </dgm:pt>
    <dgm:pt modelId="{898F377D-6B48-4CF8-99BB-BCDF49424AAE}" type="parTrans" cxnId="{806A505E-5AE4-4FE1-A101-9E345D5DB082}">
      <dgm:prSet/>
      <dgm:spPr/>
      <dgm:t>
        <a:bodyPr/>
        <a:lstStyle/>
        <a:p>
          <a:endParaRPr lang="it-IT"/>
        </a:p>
      </dgm:t>
    </dgm:pt>
    <dgm:pt modelId="{B1414870-F496-427D-86A1-521DB1B9CD05}" type="sibTrans" cxnId="{806A505E-5AE4-4FE1-A101-9E345D5DB082}">
      <dgm:prSet/>
      <dgm:spPr/>
      <dgm:t>
        <a:bodyPr/>
        <a:lstStyle/>
        <a:p>
          <a:endParaRPr lang="it-IT"/>
        </a:p>
      </dgm:t>
    </dgm:pt>
    <dgm:pt modelId="{523AE8E0-D326-4B94-9529-6E4B7C96321C}" type="pres">
      <dgm:prSet presAssocID="{0C26F216-B2BC-4D8C-BF22-C8463F5AA763}" presName="cycle" presStyleCnt="0">
        <dgm:presLayoutVars>
          <dgm:chMax val="1"/>
          <dgm:dir/>
          <dgm:animLvl val="ctr"/>
          <dgm:resizeHandles val="exact"/>
        </dgm:presLayoutVars>
      </dgm:prSet>
      <dgm:spPr/>
    </dgm:pt>
    <dgm:pt modelId="{276D2E7B-FE0D-4006-B1B4-BBCD69F81312}" type="pres">
      <dgm:prSet presAssocID="{C3FEA413-9A0E-43A6-942F-8BAD408A3724}" presName="centerShape" presStyleLbl="node0" presStyleIdx="0" presStyleCnt="1" custScaleX="316832" custScaleY="117247" custLinFactNeighborY="6489"/>
      <dgm:spPr>
        <a:prstGeom prst="roundRect">
          <a:avLst/>
        </a:prstGeom>
      </dgm:spPr>
    </dgm:pt>
    <dgm:pt modelId="{6F187CFC-4383-49F6-BFE9-F03636B3DD2C}" type="pres">
      <dgm:prSet presAssocID="{59E215D1-3CE3-4F4D-B7A6-3F39554C00A3}" presName="parTrans" presStyleLbl="bgSibTrans2D1" presStyleIdx="0" presStyleCnt="2"/>
      <dgm:spPr/>
    </dgm:pt>
    <dgm:pt modelId="{152A3D20-14BC-4570-ACD8-7E6E1B798991}" type="pres">
      <dgm:prSet presAssocID="{D653B3C7-8997-4105-ACB9-FEE5EDE72BCA}" presName="node" presStyleLbl="node1" presStyleIdx="0" presStyleCnt="2" custScaleY="76089" custRadScaleRad="111128" custRadScaleInc="8345">
        <dgm:presLayoutVars>
          <dgm:bulletEnabled val="1"/>
        </dgm:presLayoutVars>
      </dgm:prSet>
      <dgm:spPr/>
    </dgm:pt>
    <dgm:pt modelId="{7F50D8EE-8A67-465F-882A-9917004C1F96}" type="pres">
      <dgm:prSet presAssocID="{F589111A-EAC9-4A07-8B8D-7B9972CCA47D}" presName="parTrans" presStyleLbl="bgSibTrans2D1" presStyleIdx="1" presStyleCnt="2"/>
      <dgm:spPr/>
    </dgm:pt>
    <dgm:pt modelId="{A9A82E05-003D-4194-B4D9-4713EF922C25}" type="pres">
      <dgm:prSet presAssocID="{16F94F05-5B1C-4011-9FC6-F629D257DD94}" presName="node" presStyleLbl="node1" presStyleIdx="1" presStyleCnt="2" custScaleY="77580" custRadScaleRad="112201" custRadScaleInc="-9007">
        <dgm:presLayoutVars>
          <dgm:bulletEnabled val="1"/>
        </dgm:presLayoutVars>
      </dgm:prSet>
      <dgm:spPr/>
    </dgm:pt>
  </dgm:ptLst>
  <dgm:cxnLst>
    <dgm:cxn modelId="{CEF25501-52F8-4BF6-8092-64458798D330}" srcId="{C3FEA413-9A0E-43A6-942F-8BAD408A3724}" destId="{D653B3C7-8997-4105-ACB9-FEE5EDE72BCA}" srcOrd="0" destOrd="0" parTransId="{59E215D1-3CE3-4F4D-B7A6-3F39554C00A3}" sibTransId="{8455B723-AE45-4273-8F6B-A689857F02F1}"/>
    <dgm:cxn modelId="{0D9F6128-3B08-42B3-848D-172ABB990C45}" srcId="{C3FEA413-9A0E-43A6-942F-8BAD408A3724}" destId="{16F94F05-5B1C-4011-9FC6-F629D257DD94}" srcOrd="1" destOrd="0" parTransId="{F589111A-EAC9-4A07-8B8D-7B9972CCA47D}" sibTransId="{911D43BA-A93C-43FF-9C9D-AAA60E7B0E13}"/>
    <dgm:cxn modelId="{D1D7112E-335D-4271-8592-CB7243DE8C3E}" type="presOf" srcId="{59E215D1-3CE3-4F4D-B7A6-3F39554C00A3}" destId="{6F187CFC-4383-49F6-BFE9-F03636B3DD2C}" srcOrd="0" destOrd="0" presId="urn:microsoft.com/office/officeart/2005/8/layout/radial4"/>
    <dgm:cxn modelId="{806A505E-5AE4-4FE1-A101-9E345D5DB082}" srcId="{0C26F216-B2BC-4D8C-BF22-C8463F5AA763}" destId="{FC2AED45-87F9-48E8-9C48-594E4E09D2EE}" srcOrd="1" destOrd="0" parTransId="{898F377D-6B48-4CF8-99BB-BCDF49424AAE}" sibTransId="{B1414870-F496-427D-86A1-521DB1B9CD05}"/>
    <dgm:cxn modelId="{E728CE43-D141-4451-B2D4-63BBD0D47A87}" type="presOf" srcId="{F589111A-EAC9-4A07-8B8D-7B9972CCA47D}" destId="{7F50D8EE-8A67-465F-882A-9917004C1F96}" srcOrd="0" destOrd="0" presId="urn:microsoft.com/office/officeart/2005/8/layout/radial4"/>
    <dgm:cxn modelId="{5072C692-F351-4B8F-AFBB-0B0633CA9585}" srcId="{0C26F216-B2BC-4D8C-BF22-C8463F5AA763}" destId="{C3FEA413-9A0E-43A6-942F-8BAD408A3724}" srcOrd="0" destOrd="0" parTransId="{654F45F9-8CB8-4435-AFD5-2572EA3E660B}" sibTransId="{7DB1B144-CD3D-4D79-93C8-76FB89395B38}"/>
    <dgm:cxn modelId="{03A771C4-3FB7-48D0-BBB2-BCC14E6F7B9A}" type="presOf" srcId="{D653B3C7-8997-4105-ACB9-FEE5EDE72BCA}" destId="{152A3D20-14BC-4570-ACD8-7E6E1B798991}" srcOrd="0" destOrd="0" presId="urn:microsoft.com/office/officeart/2005/8/layout/radial4"/>
    <dgm:cxn modelId="{116235D7-5D0D-42DA-A547-940EFC8D5F5F}" type="presOf" srcId="{16F94F05-5B1C-4011-9FC6-F629D257DD94}" destId="{A9A82E05-003D-4194-B4D9-4713EF922C25}" srcOrd="0" destOrd="0" presId="urn:microsoft.com/office/officeart/2005/8/layout/radial4"/>
    <dgm:cxn modelId="{1A1074F7-EBE5-4E83-A671-D89DEA36B611}" type="presOf" srcId="{0C26F216-B2BC-4D8C-BF22-C8463F5AA763}" destId="{523AE8E0-D326-4B94-9529-6E4B7C96321C}" srcOrd="0" destOrd="0" presId="urn:microsoft.com/office/officeart/2005/8/layout/radial4"/>
    <dgm:cxn modelId="{37FA12FA-1C53-49CB-8417-425629ACB076}" type="presOf" srcId="{C3FEA413-9A0E-43A6-942F-8BAD408A3724}" destId="{276D2E7B-FE0D-4006-B1B4-BBCD69F81312}" srcOrd="0" destOrd="0" presId="urn:microsoft.com/office/officeart/2005/8/layout/radial4"/>
    <dgm:cxn modelId="{B4ABFD9A-6100-4016-A5BC-50BB6BC817A6}" type="presParOf" srcId="{523AE8E0-D326-4B94-9529-6E4B7C96321C}" destId="{276D2E7B-FE0D-4006-B1B4-BBCD69F81312}" srcOrd="0" destOrd="0" presId="urn:microsoft.com/office/officeart/2005/8/layout/radial4"/>
    <dgm:cxn modelId="{40449FE4-FF9A-4E5E-AB5A-B4206812B2AA}" type="presParOf" srcId="{523AE8E0-D326-4B94-9529-6E4B7C96321C}" destId="{6F187CFC-4383-49F6-BFE9-F03636B3DD2C}" srcOrd="1" destOrd="0" presId="urn:microsoft.com/office/officeart/2005/8/layout/radial4"/>
    <dgm:cxn modelId="{4C35C5F7-97AA-4EBA-A1EF-B7B8C16378D3}" type="presParOf" srcId="{523AE8E0-D326-4B94-9529-6E4B7C96321C}" destId="{152A3D20-14BC-4570-ACD8-7E6E1B798991}" srcOrd="2" destOrd="0" presId="urn:microsoft.com/office/officeart/2005/8/layout/radial4"/>
    <dgm:cxn modelId="{4E8025D2-4583-47A0-95CE-8933CFD1303A}" type="presParOf" srcId="{523AE8E0-D326-4B94-9529-6E4B7C96321C}" destId="{7F50D8EE-8A67-465F-882A-9917004C1F96}" srcOrd="3" destOrd="0" presId="urn:microsoft.com/office/officeart/2005/8/layout/radial4"/>
    <dgm:cxn modelId="{C568CC75-5C84-4E7E-8904-03F5B1B3F5F6}" type="presParOf" srcId="{523AE8E0-D326-4B94-9529-6E4B7C96321C}" destId="{A9A82E05-003D-4194-B4D9-4713EF922C25}"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501065-4B38-41CE-BBE2-DAF1683E0AD6}">
      <dsp:nvSpPr>
        <dsp:cNvPr id="0" name=""/>
        <dsp:cNvSpPr/>
      </dsp:nvSpPr>
      <dsp:spPr>
        <a:xfrm>
          <a:off x="2081844" y="513"/>
          <a:ext cx="5752857" cy="2003451"/>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it-IT" sz="2000" b="1" kern="1200" dirty="0">
              <a:solidFill>
                <a:srgbClr val="0070C0"/>
              </a:solidFill>
              <a:latin typeface="Calibri" pitchFamily="34" charset="0"/>
            </a:rPr>
            <a:t>incapacità di adempiere alle proprie obbligazioni</a:t>
          </a:r>
          <a:r>
            <a:rPr lang="it-IT" sz="2000" kern="1200" dirty="0">
              <a:latin typeface="Calibri" pitchFamily="34" charset="0"/>
            </a:rPr>
            <a:t> secondo esigibilità a causa della mancanza di risorse effettive a copertura della spesa e, solitamente, della correlata mancanza o grave carenza di liquidità disponibile.</a:t>
          </a:r>
        </a:p>
      </dsp:txBody>
      <dsp:txXfrm>
        <a:off x="2081844" y="250944"/>
        <a:ext cx="5001563" cy="1502589"/>
      </dsp:txXfrm>
    </dsp:sp>
    <dsp:sp modelId="{5D1024C4-BC45-45CD-8F1C-EEE75D3256E5}">
      <dsp:nvSpPr>
        <dsp:cNvPr id="0" name=""/>
        <dsp:cNvSpPr/>
      </dsp:nvSpPr>
      <dsp:spPr>
        <a:xfrm>
          <a:off x="0" y="0"/>
          <a:ext cx="2005510" cy="20034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it-IT" sz="3000" kern="1200" dirty="0">
              <a:latin typeface="Calibri" pitchFamily="34" charset="0"/>
            </a:rPr>
            <a:t>Squilibrio</a:t>
          </a:r>
        </a:p>
      </dsp:txBody>
      <dsp:txXfrm>
        <a:off x="97800" y="97800"/>
        <a:ext cx="1809910" cy="1807851"/>
      </dsp:txXfrm>
    </dsp:sp>
    <dsp:sp modelId="{E5E890A4-DEFA-4F9B-A115-2AB12F5212C9}">
      <dsp:nvSpPr>
        <dsp:cNvPr id="0" name=""/>
        <dsp:cNvSpPr/>
      </dsp:nvSpPr>
      <dsp:spPr>
        <a:xfrm>
          <a:off x="2191530" y="2204310"/>
          <a:ext cx="5658826" cy="2003451"/>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r>
            <a:rPr lang="it-IT" sz="2000" b="1" kern="1200" dirty="0">
              <a:solidFill>
                <a:srgbClr val="0070C0"/>
              </a:solidFill>
              <a:latin typeface="Calibri" pitchFamily="34" charset="0"/>
            </a:rPr>
            <a:t>Il deficit,</a:t>
          </a:r>
          <a:r>
            <a:rPr lang="it-IT" sz="2000" kern="1200" dirty="0">
              <a:latin typeface="Calibri" pitchFamily="34" charset="0"/>
            </a:rPr>
            <a:t> da disavanzo di amministrazione o da debiti fuori bilancio, </a:t>
          </a:r>
          <a:r>
            <a:rPr lang="it-IT" sz="2000" b="1" kern="1200" dirty="0">
              <a:solidFill>
                <a:srgbClr val="0070C0"/>
              </a:solidFill>
              <a:latin typeface="Calibri" pitchFamily="34" charset="0"/>
            </a:rPr>
            <a:t>esorbita le ordinarie capacità di bilancio </a:t>
          </a:r>
          <a:r>
            <a:rPr lang="it-IT" sz="2000" kern="1200" dirty="0">
              <a:latin typeface="Calibri" pitchFamily="34" charset="0"/>
            </a:rPr>
            <a:t>e di ripristino degli equilibri e </a:t>
          </a:r>
          <a:r>
            <a:rPr lang="it-IT" sz="2000" u="heavy" kern="1200" baseline="0" dirty="0">
              <a:uFill>
                <a:solidFill>
                  <a:srgbClr val="0070C0"/>
                </a:solidFill>
              </a:uFill>
              <a:latin typeface="Calibri" pitchFamily="34" charset="0"/>
            </a:rPr>
            <a:t>richiede mezzi ulteriori in termini di fonti di finanziamento, dilazione passività</a:t>
          </a:r>
          <a:r>
            <a:rPr lang="it-IT" sz="2000" kern="1200" dirty="0">
              <a:latin typeface="Calibri" pitchFamily="34" charset="0"/>
            </a:rPr>
            <a:t>,ecc.</a:t>
          </a:r>
        </a:p>
      </dsp:txBody>
      <dsp:txXfrm>
        <a:off x="2191530" y="2454741"/>
        <a:ext cx="4907532" cy="1502589"/>
      </dsp:txXfrm>
    </dsp:sp>
    <dsp:sp modelId="{957E27D7-9209-4AEC-8E43-FCEE6D521BC7}">
      <dsp:nvSpPr>
        <dsp:cNvPr id="0" name=""/>
        <dsp:cNvSpPr/>
      </dsp:nvSpPr>
      <dsp:spPr>
        <a:xfrm>
          <a:off x="0" y="2204823"/>
          <a:ext cx="2130853" cy="20034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it-IT" sz="3000" kern="1200" dirty="0">
              <a:latin typeface="Calibri" pitchFamily="34" charset="0"/>
            </a:rPr>
            <a:t>Squilibrio strutturale</a:t>
          </a:r>
        </a:p>
      </dsp:txBody>
      <dsp:txXfrm>
        <a:off x="97800" y="2302623"/>
        <a:ext cx="1935253" cy="18078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B2F6E5-1956-4FF1-820E-EA6384FF39A9}">
      <dsp:nvSpPr>
        <dsp:cNvPr id="0" name=""/>
        <dsp:cNvSpPr/>
      </dsp:nvSpPr>
      <dsp:spPr>
        <a:xfrm>
          <a:off x="1326096" y="181834"/>
          <a:ext cx="2483518" cy="165650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it-IT" sz="1600" kern="1200" dirty="0">
              <a:latin typeface="Calibri" pitchFamily="34" charset="0"/>
            </a:rPr>
            <a:t>Ripiano negli esercizi successivi considerati nel bilancio di previsione e in ogni caso non oltre la durata della </a:t>
          </a:r>
          <a:r>
            <a:rPr lang="it-IT" sz="1600" kern="1200" dirty="0" err="1">
              <a:latin typeface="Calibri" pitchFamily="34" charset="0"/>
            </a:rPr>
            <a:t>consiliatura</a:t>
          </a:r>
          <a:r>
            <a:rPr lang="it-IT" sz="1600" kern="1200" dirty="0">
              <a:latin typeface="Calibri" pitchFamily="34" charset="0"/>
            </a:rPr>
            <a:t>  (art. 188 TUEL)</a:t>
          </a:r>
        </a:p>
      </dsp:txBody>
      <dsp:txXfrm>
        <a:off x="1723459" y="181834"/>
        <a:ext cx="2086155" cy="1656506"/>
      </dsp:txXfrm>
    </dsp:sp>
    <dsp:sp modelId="{D694B16A-CCD3-42B4-B8DA-2A6AD7450C53}">
      <dsp:nvSpPr>
        <dsp:cNvPr id="0" name=""/>
        <dsp:cNvSpPr/>
      </dsp:nvSpPr>
      <dsp:spPr>
        <a:xfrm>
          <a:off x="1552" y="170669"/>
          <a:ext cx="1655679" cy="165567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it-IT" sz="1600" b="1" kern="1200" dirty="0">
              <a:latin typeface="Calibri" pitchFamily="34" charset="0"/>
            </a:rPr>
            <a:t>Procedure ordinarie</a:t>
          </a:r>
        </a:p>
      </dsp:txBody>
      <dsp:txXfrm>
        <a:off x="244021" y="413138"/>
        <a:ext cx="1170741" cy="1170741"/>
      </dsp:txXfrm>
    </dsp:sp>
    <dsp:sp modelId="{2A461D03-6FE0-4444-BDFB-F9271D2923D3}">
      <dsp:nvSpPr>
        <dsp:cNvPr id="0" name=""/>
        <dsp:cNvSpPr/>
      </dsp:nvSpPr>
      <dsp:spPr>
        <a:xfrm>
          <a:off x="5465293" y="95332"/>
          <a:ext cx="2483518" cy="220481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r>
            <a:rPr lang="it-IT" sz="1600" kern="1200" dirty="0">
              <a:latin typeface="Calibri" pitchFamily="34" charset="0"/>
            </a:rPr>
            <a:t>Insufficienza delle misure di cui agli artt. 193 (deliberazione di salvaguardia degli equilibri di bilancio) e 194 (riconoscimento di legittimità dei debiti fuori bilancio) del TUEL per il superamento dello squilibrio </a:t>
          </a:r>
        </a:p>
      </dsp:txBody>
      <dsp:txXfrm>
        <a:off x="5862656" y="95332"/>
        <a:ext cx="2086155" cy="2204810"/>
      </dsp:txXfrm>
    </dsp:sp>
    <dsp:sp modelId="{6043B2F2-F60A-4140-8E08-44DED4BAD135}">
      <dsp:nvSpPr>
        <dsp:cNvPr id="0" name=""/>
        <dsp:cNvSpPr/>
      </dsp:nvSpPr>
      <dsp:spPr>
        <a:xfrm>
          <a:off x="4140750" y="170669"/>
          <a:ext cx="1655679" cy="165567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r>
            <a:rPr lang="it-IT" sz="1600" b="1" kern="1200" dirty="0">
              <a:latin typeface="Calibri" pitchFamily="34" charset="0"/>
            </a:rPr>
            <a:t>Procedure straordinarie</a:t>
          </a:r>
        </a:p>
      </dsp:txBody>
      <dsp:txXfrm>
        <a:off x="4383219" y="413138"/>
        <a:ext cx="1170741" cy="11707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6D2E7B-FE0D-4006-B1B4-BBCD69F81312}">
      <dsp:nvSpPr>
        <dsp:cNvPr id="0" name=""/>
        <dsp:cNvSpPr/>
      </dsp:nvSpPr>
      <dsp:spPr>
        <a:xfrm>
          <a:off x="-3" y="1842069"/>
          <a:ext cx="6320596" cy="2339002"/>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marL="273050" lvl="0" indent="-273050" algn="just" defTabSz="977900">
            <a:lnSpc>
              <a:spcPct val="90000"/>
            </a:lnSpc>
            <a:spcBef>
              <a:spcPct val="0"/>
            </a:spcBef>
            <a:spcAft>
              <a:spcPct val="35000"/>
            </a:spcAft>
            <a:buNone/>
          </a:pPr>
          <a:r>
            <a:rPr lang="it-IT" sz="2200" b="1" kern="1200" dirty="0">
              <a:solidFill>
                <a:srgbClr val="FF0000"/>
              </a:solidFill>
              <a:latin typeface="Calibri" pitchFamily="34" charset="0"/>
              <a:sym typeface="Wingdings"/>
            </a:rPr>
            <a:t></a:t>
          </a:r>
          <a:r>
            <a:rPr lang="it-IT" sz="2200" b="1" kern="1200" dirty="0">
              <a:latin typeface="Calibri" pitchFamily="34" charset="0"/>
            </a:rPr>
            <a:t>non compromettano la continuità amministrativa nello svolgimento delle funzioni e dei servizi indispensabili </a:t>
          </a:r>
        </a:p>
        <a:p>
          <a:pPr marL="273050" lvl="0" indent="-273050" algn="just" defTabSz="977900">
            <a:lnSpc>
              <a:spcPct val="90000"/>
            </a:lnSpc>
            <a:spcBef>
              <a:spcPct val="0"/>
            </a:spcBef>
            <a:spcAft>
              <a:spcPct val="35000"/>
            </a:spcAft>
            <a:buNone/>
          </a:pPr>
          <a:r>
            <a:rPr lang="it-IT" sz="2200" b="1" kern="1200" dirty="0">
              <a:solidFill>
                <a:srgbClr val="FF0000"/>
              </a:solidFill>
              <a:latin typeface="Calibri" pitchFamily="34" charset="0"/>
              <a:sym typeface="Wingdings"/>
            </a:rPr>
            <a:t></a:t>
          </a:r>
          <a:r>
            <a:rPr lang="it-IT" sz="2200" b="1" kern="1200" dirty="0">
              <a:latin typeface="Calibri" pitchFamily="34" charset="0"/>
            </a:rPr>
            <a:t>siano ripianabili ragionevolmente nell’orizzonte temporale determinato in base all’art. 243 bis, c. 6, TUEL.</a:t>
          </a:r>
          <a:endParaRPr lang="it-IT" sz="2200" b="1" kern="1200" dirty="0"/>
        </a:p>
      </dsp:txBody>
      <dsp:txXfrm>
        <a:off x="114178" y="1956250"/>
        <a:ext cx="6092234" cy="2110640"/>
      </dsp:txXfrm>
    </dsp:sp>
    <dsp:sp modelId="{6F187CFC-4383-49F6-BFE9-F03636B3DD2C}">
      <dsp:nvSpPr>
        <dsp:cNvPr id="0" name=""/>
        <dsp:cNvSpPr/>
      </dsp:nvSpPr>
      <dsp:spPr>
        <a:xfrm rot="13624352">
          <a:off x="695165" y="954384"/>
          <a:ext cx="1632113" cy="568556"/>
        </a:xfrm>
        <a:prstGeom prst="lef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152A3D20-14BC-4570-ACD8-7E6E1B798991}">
      <dsp:nvSpPr>
        <dsp:cNvPr id="0" name=""/>
        <dsp:cNvSpPr/>
      </dsp:nvSpPr>
      <dsp:spPr>
        <a:xfrm>
          <a:off x="7834" y="64320"/>
          <a:ext cx="1895189" cy="1153624"/>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it-IT" sz="1800" b="1" kern="1200" dirty="0">
              <a:latin typeface="Calibri" pitchFamily="34" charset="0"/>
            </a:rPr>
            <a:t>le accertate condizioni di squilibrio strutturale</a:t>
          </a:r>
          <a:endParaRPr lang="it-IT" sz="1800" kern="1200" dirty="0"/>
        </a:p>
      </dsp:txBody>
      <dsp:txXfrm>
        <a:off x="41622" y="98108"/>
        <a:ext cx="1827613" cy="1086048"/>
      </dsp:txXfrm>
    </dsp:sp>
    <dsp:sp modelId="{7F50D8EE-8A67-465F-882A-9917004C1F96}">
      <dsp:nvSpPr>
        <dsp:cNvPr id="0" name=""/>
        <dsp:cNvSpPr/>
      </dsp:nvSpPr>
      <dsp:spPr>
        <a:xfrm rot="18745126">
          <a:off x="3966322" y="930965"/>
          <a:ext cx="1670649" cy="568556"/>
        </a:xfrm>
        <a:prstGeom prst="leftArrow">
          <a:avLst>
            <a:gd name="adj1" fmla="val 60000"/>
            <a:gd name="adj2" fmla="val 50000"/>
          </a:avLst>
        </a:prstGeom>
        <a:solidFill>
          <a:schemeClr val="accent1">
            <a:tint val="6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A9A82E05-003D-4194-B4D9-4713EF922C25}">
      <dsp:nvSpPr>
        <dsp:cNvPr id="0" name=""/>
        <dsp:cNvSpPr/>
      </dsp:nvSpPr>
      <dsp:spPr>
        <a:xfrm>
          <a:off x="4417515" y="10463"/>
          <a:ext cx="1895189" cy="1176230"/>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800100">
            <a:lnSpc>
              <a:spcPct val="90000"/>
            </a:lnSpc>
            <a:spcBef>
              <a:spcPct val="0"/>
            </a:spcBef>
            <a:spcAft>
              <a:spcPct val="35000"/>
            </a:spcAft>
            <a:buNone/>
          </a:pPr>
          <a:r>
            <a:rPr lang="it-IT" sz="1800" b="1" kern="1200" dirty="0">
              <a:latin typeface="Calibri" pitchFamily="34" charset="0"/>
            </a:rPr>
            <a:t>la complessiva massa passiva da ripianare</a:t>
          </a:r>
          <a:endParaRPr lang="it-IT" sz="1800" b="1" kern="1200" dirty="0"/>
        </a:p>
      </dsp:txBody>
      <dsp:txXfrm>
        <a:off x="4451966" y="44914"/>
        <a:ext cx="1826287" cy="1107328"/>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E99C953-A31E-AC46-BC49-0CE45714EA88}" type="datetimeFigureOut">
              <a:rPr lang="it-IT" smtClean="0"/>
              <a:pPr/>
              <a:t>09/10/2019</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54B951F-2C64-054F-8A19-C2664486AC8C}" type="slidenum">
              <a:rPr lang="it-IT" smtClean="0"/>
              <a:pPr/>
              <a:t>‹N›</a:t>
            </a:fld>
            <a:endParaRPr lang="it-IT"/>
          </a:p>
        </p:txBody>
      </p:sp>
    </p:spTree>
    <p:extLst>
      <p:ext uri="{BB962C8B-B14F-4D97-AF65-F5344CB8AC3E}">
        <p14:creationId xmlns:p14="http://schemas.microsoft.com/office/powerpoint/2010/main" val="42535687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CB0BA1-D116-EE43-941C-2239A6E2810D}" type="datetimeFigureOut">
              <a:rPr lang="it-IT" smtClean="0"/>
              <a:pPr/>
              <a:t>09/10/2019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2D94A9-1535-F348-9793-7B37BE4DA87B}" type="slidenum">
              <a:rPr lang="it-IT" smtClean="0"/>
              <a:pPr/>
              <a:t>‹N›</a:t>
            </a:fld>
            <a:endParaRPr lang="it-IT"/>
          </a:p>
        </p:txBody>
      </p:sp>
    </p:spTree>
    <p:extLst>
      <p:ext uri="{BB962C8B-B14F-4D97-AF65-F5344CB8AC3E}">
        <p14:creationId xmlns:p14="http://schemas.microsoft.com/office/powerpoint/2010/main" val="232062074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extLst>
      <p:ext uri="{BB962C8B-B14F-4D97-AF65-F5344CB8AC3E}">
        <p14:creationId xmlns:p14="http://schemas.microsoft.com/office/powerpoint/2010/main" val="3973577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40434740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9458885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0C2D94A9-1535-F348-9793-7B37BE4DA87B}" type="slidenum">
              <a:rPr lang="it-IT" smtClean="0"/>
              <a:pPr/>
              <a:t>53</a:t>
            </a:fld>
            <a:endParaRPr lang="it-IT"/>
          </a:p>
        </p:txBody>
      </p:sp>
    </p:spTree>
    <p:extLst>
      <p:ext uri="{BB962C8B-B14F-4D97-AF65-F5344CB8AC3E}">
        <p14:creationId xmlns:p14="http://schemas.microsoft.com/office/powerpoint/2010/main" val="4004735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49780644-ACE9-4515-8A8B-49CA55B520E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160FAF31-AA45-450C-A574-56FD4CCF256A}" type="slidenum">
              <a:rPr lang="it-IT" altLang="it-IT" sz="1200" smtClean="0"/>
              <a:pPr/>
              <a:t>55</a:t>
            </a:fld>
            <a:endParaRPr lang="it-IT" altLang="it-IT" sz="1200"/>
          </a:p>
        </p:txBody>
      </p:sp>
      <p:sp>
        <p:nvSpPr>
          <p:cNvPr id="65539" name="Rectangle 2">
            <a:extLst>
              <a:ext uri="{FF2B5EF4-FFF2-40B4-BE49-F238E27FC236}">
                <a16:creationId xmlns:a16="http://schemas.microsoft.com/office/drawing/2014/main" id="{3A3890D6-42B4-4F65-85B1-57A4F1FC7E7B}"/>
              </a:ext>
            </a:extLst>
          </p:cNvPr>
          <p:cNvSpPr>
            <a:spLocks noGrp="1" noRot="1" noChangeAspect="1" noChangeArrowheads="1" noTextEdit="1"/>
          </p:cNvSpPr>
          <p:nvPr>
            <p:ph type="sldImg"/>
          </p:nvPr>
        </p:nvSpPr>
        <p:spPr>
          <a:ln/>
        </p:spPr>
      </p:sp>
      <p:sp>
        <p:nvSpPr>
          <p:cNvPr id="65540" name="Rectangle 3">
            <a:extLst>
              <a:ext uri="{FF2B5EF4-FFF2-40B4-BE49-F238E27FC236}">
                <a16:creationId xmlns:a16="http://schemas.microsoft.com/office/drawing/2014/main" id="{9F510E6C-4455-44FB-B560-E6D1C1BDABF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6739A584-7016-458D-88A3-4F582ECB487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F8E1F81C-CE2F-45D1-AF91-12B1A757B355}" type="slidenum">
              <a:rPr lang="it-IT" altLang="it-IT" sz="1200" smtClean="0"/>
              <a:pPr/>
              <a:t>56</a:t>
            </a:fld>
            <a:endParaRPr lang="it-IT" altLang="it-IT" sz="1200"/>
          </a:p>
        </p:txBody>
      </p:sp>
      <p:sp>
        <p:nvSpPr>
          <p:cNvPr id="69635" name="Rectangle 2">
            <a:extLst>
              <a:ext uri="{FF2B5EF4-FFF2-40B4-BE49-F238E27FC236}">
                <a16:creationId xmlns:a16="http://schemas.microsoft.com/office/drawing/2014/main" id="{1CEB542A-D226-415A-A6E5-143ED476501B}"/>
              </a:ext>
            </a:extLst>
          </p:cNvPr>
          <p:cNvSpPr>
            <a:spLocks noGrp="1" noRot="1" noChangeAspect="1" noChangeArrowheads="1" noTextEdit="1"/>
          </p:cNvSpPr>
          <p:nvPr>
            <p:ph type="sldImg"/>
          </p:nvPr>
        </p:nvSpPr>
        <p:spPr>
          <a:ln/>
        </p:spPr>
      </p:sp>
      <p:sp>
        <p:nvSpPr>
          <p:cNvPr id="69636" name="Rectangle 3">
            <a:extLst>
              <a:ext uri="{FF2B5EF4-FFF2-40B4-BE49-F238E27FC236}">
                <a16:creationId xmlns:a16="http://schemas.microsoft.com/office/drawing/2014/main" id="{6CD71851-D82E-437B-A3C8-7304B605029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6E2CD4F7-8141-458D-B23A-E6ED103B394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EC1EB04A-8729-4161-A78C-399B1F050B71}" type="slidenum">
              <a:rPr lang="it-IT" altLang="it-IT" sz="1200" smtClean="0"/>
              <a:pPr/>
              <a:t>57</a:t>
            </a:fld>
            <a:endParaRPr lang="it-IT" altLang="it-IT" sz="1200"/>
          </a:p>
        </p:txBody>
      </p:sp>
      <p:sp>
        <p:nvSpPr>
          <p:cNvPr id="71683" name="Rectangle 2">
            <a:extLst>
              <a:ext uri="{FF2B5EF4-FFF2-40B4-BE49-F238E27FC236}">
                <a16:creationId xmlns:a16="http://schemas.microsoft.com/office/drawing/2014/main" id="{8A49CC48-A385-49A1-AFBB-83EAAE5E7CBD}"/>
              </a:ext>
            </a:extLst>
          </p:cNvPr>
          <p:cNvSpPr>
            <a:spLocks noGrp="1" noRot="1" noChangeAspect="1" noChangeArrowheads="1" noTextEdit="1"/>
          </p:cNvSpPr>
          <p:nvPr>
            <p:ph type="sldImg"/>
          </p:nvPr>
        </p:nvSpPr>
        <p:spPr>
          <a:ln/>
        </p:spPr>
      </p:sp>
      <p:sp>
        <p:nvSpPr>
          <p:cNvPr id="71684" name="Rectangle 3">
            <a:extLst>
              <a:ext uri="{FF2B5EF4-FFF2-40B4-BE49-F238E27FC236}">
                <a16:creationId xmlns:a16="http://schemas.microsoft.com/office/drawing/2014/main" id="{29199B74-2333-4C92-B525-D90B41F989D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6E2CD4F7-8141-458D-B23A-E6ED103B394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EC1EB04A-8729-4161-A78C-399B1F050B71}" type="slidenum">
              <a:rPr lang="it-IT" altLang="it-IT" sz="1200" smtClean="0"/>
              <a:pPr/>
              <a:t>58</a:t>
            </a:fld>
            <a:endParaRPr lang="it-IT" altLang="it-IT" sz="1200"/>
          </a:p>
        </p:txBody>
      </p:sp>
      <p:sp>
        <p:nvSpPr>
          <p:cNvPr id="71683" name="Rectangle 2">
            <a:extLst>
              <a:ext uri="{FF2B5EF4-FFF2-40B4-BE49-F238E27FC236}">
                <a16:creationId xmlns:a16="http://schemas.microsoft.com/office/drawing/2014/main" id="{8A49CC48-A385-49A1-AFBB-83EAAE5E7CBD}"/>
              </a:ext>
            </a:extLst>
          </p:cNvPr>
          <p:cNvSpPr>
            <a:spLocks noGrp="1" noRot="1" noChangeAspect="1" noChangeArrowheads="1" noTextEdit="1"/>
          </p:cNvSpPr>
          <p:nvPr>
            <p:ph type="sldImg"/>
          </p:nvPr>
        </p:nvSpPr>
        <p:spPr>
          <a:ln/>
        </p:spPr>
      </p:sp>
      <p:sp>
        <p:nvSpPr>
          <p:cNvPr id="71684" name="Rectangle 3">
            <a:extLst>
              <a:ext uri="{FF2B5EF4-FFF2-40B4-BE49-F238E27FC236}">
                <a16:creationId xmlns:a16="http://schemas.microsoft.com/office/drawing/2014/main" id="{29199B74-2333-4C92-B525-D90B41F989D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extLst>
      <p:ext uri="{BB962C8B-B14F-4D97-AF65-F5344CB8AC3E}">
        <p14:creationId xmlns:p14="http://schemas.microsoft.com/office/powerpoint/2010/main" val="7294692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85285550-39C9-4B1D-89EF-B45A59D4510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64E6FEE5-6F18-411F-BFB9-BEF71C3FF3B4}" type="slidenum">
              <a:rPr lang="it-IT" altLang="it-IT" sz="1200" smtClean="0"/>
              <a:pPr/>
              <a:t>59</a:t>
            </a:fld>
            <a:endParaRPr lang="it-IT" altLang="it-IT" sz="1200"/>
          </a:p>
        </p:txBody>
      </p:sp>
      <p:sp>
        <p:nvSpPr>
          <p:cNvPr id="73731" name="Rectangle 2">
            <a:extLst>
              <a:ext uri="{FF2B5EF4-FFF2-40B4-BE49-F238E27FC236}">
                <a16:creationId xmlns:a16="http://schemas.microsoft.com/office/drawing/2014/main" id="{219B1AE9-FAB8-43F2-BE7C-A8A2BA15C06D}"/>
              </a:ext>
            </a:extLst>
          </p:cNvPr>
          <p:cNvSpPr>
            <a:spLocks noGrp="1" noRot="1" noChangeAspect="1" noChangeArrowheads="1" noTextEdit="1"/>
          </p:cNvSpPr>
          <p:nvPr>
            <p:ph type="sldImg"/>
          </p:nvPr>
        </p:nvSpPr>
        <p:spPr>
          <a:ln/>
        </p:spPr>
      </p:sp>
      <p:sp>
        <p:nvSpPr>
          <p:cNvPr id="73732" name="Rectangle 3">
            <a:extLst>
              <a:ext uri="{FF2B5EF4-FFF2-40B4-BE49-F238E27FC236}">
                <a16:creationId xmlns:a16="http://schemas.microsoft.com/office/drawing/2014/main" id="{4208FD28-D411-4DE0-AE90-A87BA4CC741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B605F477-A498-473A-8246-4E6C4577C63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200375C6-B07C-45E0-86A7-DE8ED4A4320C}" type="slidenum">
              <a:rPr lang="it-IT" altLang="it-IT" sz="1200" smtClean="0"/>
              <a:pPr/>
              <a:t>60</a:t>
            </a:fld>
            <a:endParaRPr lang="it-IT" altLang="it-IT" sz="1200"/>
          </a:p>
        </p:txBody>
      </p:sp>
      <p:sp>
        <p:nvSpPr>
          <p:cNvPr id="75779" name="Rectangle 2">
            <a:extLst>
              <a:ext uri="{FF2B5EF4-FFF2-40B4-BE49-F238E27FC236}">
                <a16:creationId xmlns:a16="http://schemas.microsoft.com/office/drawing/2014/main" id="{03FC4B02-CE99-4A1F-9D76-61097A315215}"/>
              </a:ext>
            </a:extLst>
          </p:cNvPr>
          <p:cNvSpPr>
            <a:spLocks noGrp="1" noRot="1" noChangeAspect="1" noChangeArrowheads="1" noTextEdit="1"/>
          </p:cNvSpPr>
          <p:nvPr>
            <p:ph type="sldImg"/>
          </p:nvPr>
        </p:nvSpPr>
        <p:spPr>
          <a:ln/>
        </p:spPr>
      </p:sp>
      <p:sp>
        <p:nvSpPr>
          <p:cNvPr id="75780" name="Rectangle 3">
            <a:extLst>
              <a:ext uri="{FF2B5EF4-FFF2-40B4-BE49-F238E27FC236}">
                <a16:creationId xmlns:a16="http://schemas.microsoft.com/office/drawing/2014/main" id="{696F4CE7-5872-4E42-8082-52020A84E40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D88E0E4C-5E66-41A5-9DF6-02C3DD7778F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577CEF85-E339-48F8-BC3C-83C1717A7D93}" type="slidenum">
              <a:rPr lang="it-IT" altLang="it-IT" sz="1200" smtClean="0"/>
              <a:pPr/>
              <a:t>61</a:t>
            </a:fld>
            <a:endParaRPr lang="it-IT" altLang="it-IT" sz="1200"/>
          </a:p>
        </p:txBody>
      </p:sp>
      <p:sp>
        <p:nvSpPr>
          <p:cNvPr id="77827" name="Rectangle 2">
            <a:extLst>
              <a:ext uri="{FF2B5EF4-FFF2-40B4-BE49-F238E27FC236}">
                <a16:creationId xmlns:a16="http://schemas.microsoft.com/office/drawing/2014/main" id="{9EC9FEA5-0B49-44B3-A622-7D78873B3119}"/>
              </a:ext>
            </a:extLst>
          </p:cNvPr>
          <p:cNvSpPr>
            <a:spLocks noGrp="1" noRot="1" noChangeAspect="1" noChangeArrowheads="1" noTextEdit="1"/>
          </p:cNvSpPr>
          <p:nvPr>
            <p:ph type="sldImg"/>
          </p:nvPr>
        </p:nvSpPr>
        <p:spPr>
          <a:ln/>
        </p:spPr>
      </p:sp>
      <p:sp>
        <p:nvSpPr>
          <p:cNvPr id="77828" name="Rectangle 3">
            <a:extLst>
              <a:ext uri="{FF2B5EF4-FFF2-40B4-BE49-F238E27FC236}">
                <a16:creationId xmlns:a16="http://schemas.microsoft.com/office/drawing/2014/main" id="{72C09683-E8BE-486B-A41A-897BA8E494D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r>
              <a:rPr lang="it-IT" altLang="it-IT" b="1">
                <a:latin typeface="Arial" panose="020B0604020202020204" pitchFamily="34" charset="0"/>
                <a:ea typeface="ヒラギノ角ゴ Pro W3" charset="-128"/>
              </a:rPr>
              <a:t>D.Lgs. 6-9-2011 n. 149</a:t>
            </a:r>
            <a:br>
              <a:rPr lang="it-IT" altLang="it-IT">
                <a:latin typeface="Arial" panose="020B0604020202020204" pitchFamily="34" charset="0"/>
                <a:ea typeface="ヒラギノ角ゴ Pro W3" charset="-128"/>
              </a:rPr>
            </a:br>
            <a:endParaRPr lang="it-IT" altLang="it-IT">
              <a:latin typeface="Arial" panose="020B0604020202020204" pitchFamily="34" charset="0"/>
              <a:ea typeface="ヒラギノ角ゴ Pro W3" charset="-128"/>
            </a:endParaRPr>
          </a:p>
          <a:p>
            <a:r>
              <a:rPr lang="it-IT" altLang="it-IT" b="1">
                <a:latin typeface="Arial" panose="020B0604020202020204" pitchFamily="34" charset="0"/>
                <a:ea typeface="ヒラギノ角ゴ Pro W3" charset="-128"/>
              </a:rPr>
              <a:t>Art. 4-bis</a:t>
            </a:r>
            <a:r>
              <a:rPr lang="it-IT" altLang="it-IT">
                <a:latin typeface="Arial" panose="020B0604020202020204" pitchFamily="34" charset="0"/>
                <a:ea typeface="ヒラギノ角ゴ Pro W3" charset="-128"/>
              </a:rPr>
              <a:t>  </a:t>
            </a:r>
            <a:r>
              <a:rPr lang="it-IT" altLang="it-IT" i="1">
                <a:latin typeface="Arial" panose="020B0604020202020204" pitchFamily="34" charset="0"/>
                <a:ea typeface="ヒラギノ角ゴ Pro W3" charset="-128"/>
              </a:rPr>
              <a:t>Relazione di inizio mandato provinciale e comunale</a:t>
            </a:r>
            <a:endParaRPr lang="it-IT" altLang="it-IT">
              <a:latin typeface="Arial" panose="020B0604020202020204" pitchFamily="34" charset="0"/>
              <a:ea typeface="ヒラギノ角ゴ Pro W3" charset="-128"/>
            </a:endParaRPr>
          </a:p>
          <a:p>
            <a:r>
              <a:rPr lang="it-IT" altLang="it-IT">
                <a:latin typeface="Arial" panose="020B0604020202020204" pitchFamily="34" charset="0"/>
                <a:ea typeface="ヒラギノ角ゴ Pro W3" charset="-128"/>
              </a:rPr>
              <a:t>Comma 2.  La relazione di inizio mandato, predisposta dal responsabile del servizio finanziario o dal segretario generale, è sottoscritta dal presidente della provincia o dal sindaco </a:t>
            </a:r>
            <a:r>
              <a:rPr lang="it-IT" altLang="it-IT" b="1">
                <a:latin typeface="Arial" panose="020B0604020202020204" pitchFamily="34" charset="0"/>
                <a:ea typeface="ヒラギノ角ゴ Pro W3" charset="-128"/>
              </a:rPr>
              <a:t>entro il novantesimo giorno dall'inizio del mandato</a:t>
            </a:r>
            <a:r>
              <a:rPr lang="it-IT" altLang="it-IT">
                <a:latin typeface="Arial" panose="020B0604020202020204" pitchFamily="34" charset="0"/>
                <a:ea typeface="ヒラギノ角ゴ Pro W3" charset="-128"/>
              </a:rPr>
              <a:t>. Sulla base delle risultanze della relazione medesima, il presidente della provincia o il sindaco in carica, ove ne sussistano i presupposti, possono ricorrere alle procedure di riequilibrio finanziario vigenti</a:t>
            </a:r>
          </a:p>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extLst>
      <p:ext uri="{BB962C8B-B14F-4D97-AF65-F5344CB8AC3E}">
        <p14:creationId xmlns:p14="http://schemas.microsoft.com/office/powerpoint/2010/main" val="40403787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a:extLst>
              <a:ext uri="{FF2B5EF4-FFF2-40B4-BE49-F238E27FC236}">
                <a16:creationId xmlns:a16="http://schemas.microsoft.com/office/drawing/2014/main" id="{56D16943-5DB2-461E-BD6F-DD97824DC96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F8B8BDF1-34DE-421A-AC25-69829C188192}" type="slidenum">
              <a:rPr lang="it-IT" altLang="it-IT" sz="1200" smtClean="0"/>
              <a:pPr/>
              <a:t>62</a:t>
            </a:fld>
            <a:endParaRPr lang="it-IT" altLang="it-IT" sz="1200"/>
          </a:p>
        </p:txBody>
      </p:sp>
      <p:sp>
        <p:nvSpPr>
          <p:cNvPr id="133123" name="Rectangle 2">
            <a:extLst>
              <a:ext uri="{FF2B5EF4-FFF2-40B4-BE49-F238E27FC236}">
                <a16:creationId xmlns:a16="http://schemas.microsoft.com/office/drawing/2014/main" id="{FF51B90A-46D2-4092-B9EF-B82D68F59C2B}"/>
              </a:ext>
            </a:extLst>
          </p:cNvPr>
          <p:cNvSpPr>
            <a:spLocks noGrp="1" noRot="1" noChangeAspect="1" noChangeArrowheads="1" noTextEdit="1"/>
          </p:cNvSpPr>
          <p:nvPr>
            <p:ph type="sldImg"/>
          </p:nvPr>
        </p:nvSpPr>
        <p:spPr>
          <a:ln/>
        </p:spPr>
      </p:sp>
      <p:sp>
        <p:nvSpPr>
          <p:cNvPr id="133124" name="Rectangle 3">
            <a:extLst>
              <a:ext uri="{FF2B5EF4-FFF2-40B4-BE49-F238E27FC236}">
                <a16:creationId xmlns:a16="http://schemas.microsoft.com/office/drawing/2014/main" id="{79409FA3-3D3B-4044-B95A-BD8F0261B7A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D88E0E4C-5E66-41A5-9DF6-02C3DD7778F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577CEF85-E339-48F8-BC3C-83C1717A7D93}" type="slidenum">
              <a:rPr lang="it-IT" altLang="it-IT" sz="1200" smtClean="0"/>
              <a:pPr/>
              <a:t>63</a:t>
            </a:fld>
            <a:endParaRPr lang="it-IT" altLang="it-IT" sz="1200"/>
          </a:p>
        </p:txBody>
      </p:sp>
      <p:sp>
        <p:nvSpPr>
          <p:cNvPr id="77827" name="Rectangle 2">
            <a:extLst>
              <a:ext uri="{FF2B5EF4-FFF2-40B4-BE49-F238E27FC236}">
                <a16:creationId xmlns:a16="http://schemas.microsoft.com/office/drawing/2014/main" id="{9EC9FEA5-0B49-44B3-A622-7D78873B3119}"/>
              </a:ext>
            </a:extLst>
          </p:cNvPr>
          <p:cNvSpPr>
            <a:spLocks noGrp="1" noRot="1" noChangeAspect="1" noChangeArrowheads="1" noTextEdit="1"/>
          </p:cNvSpPr>
          <p:nvPr>
            <p:ph type="sldImg"/>
          </p:nvPr>
        </p:nvSpPr>
        <p:spPr>
          <a:ln/>
        </p:spPr>
      </p:sp>
      <p:sp>
        <p:nvSpPr>
          <p:cNvPr id="77828" name="Rectangle 3">
            <a:extLst>
              <a:ext uri="{FF2B5EF4-FFF2-40B4-BE49-F238E27FC236}">
                <a16:creationId xmlns:a16="http://schemas.microsoft.com/office/drawing/2014/main" id="{72C09683-E8BE-486B-A41A-897BA8E494D9}"/>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r>
              <a:rPr lang="it-IT" altLang="it-IT" b="1">
                <a:latin typeface="Arial" panose="020B0604020202020204" pitchFamily="34" charset="0"/>
                <a:ea typeface="ヒラギノ角ゴ Pro W3" charset="-128"/>
              </a:rPr>
              <a:t>D.Lgs. 6-9-2011 n. 149</a:t>
            </a:r>
            <a:br>
              <a:rPr lang="it-IT" altLang="it-IT">
                <a:latin typeface="Arial" panose="020B0604020202020204" pitchFamily="34" charset="0"/>
                <a:ea typeface="ヒラギノ角ゴ Pro W3" charset="-128"/>
              </a:rPr>
            </a:br>
            <a:endParaRPr lang="it-IT" altLang="it-IT">
              <a:latin typeface="Arial" panose="020B0604020202020204" pitchFamily="34" charset="0"/>
              <a:ea typeface="ヒラギノ角ゴ Pro W3" charset="-128"/>
            </a:endParaRPr>
          </a:p>
          <a:p>
            <a:r>
              <a:rPr lang="it-IT" altLang="it-IT" b="1">
                <a:latin typeface="Arial" panose="020B0604020202020204" pitchFamily="34" charset="0"/>
                <a:ea typeface="ヒラギノ角ゴ Pro W3" charset="-128"/>
              </a:rPr>
              <a:t>Art. 4-bis</a:t>
            </a:r>
            <a:r>
              <a:rPr lang="it-IT" altLang="it-IT">
                <a:latin typeface="Arial" panose="020B0604020202020204" pitchFamily="34" charset="0"/>
                <a:ea typeface="ヒラギノ角ゴ Pro W3" charset="-128"/>
              </a:rPr>
              <a:t>  </a:t>
            </a:r>
            <a:r>
              <a:rPr lang="it-IT" altLang="it-IT" i="1">
                <a:latin typeface="Arial" panose="020B0604020202020204" pitchFamily="34" charset="0"/>
                <a:ea typeface="ヒラギノ角ゴ Pro W3" charset="-128"/>
              </a:rPr>
              <a:t>Relazione di inizio mandato provinciale e comunale</a:t>
            </a:r>
            <a:endParaRPr lang="it-IT" altLang="it-IT">
              <a:latin typeface="Arial" panose="020B0604020202020204" pitchFamily="34" charset="0"/>
              <a:ea typeface="ヒラギノ角ゴ Pro W3" charset="-128"/>
            </a:endParaRPr>
          </a:p>
          <a:p>
            <a:r>
              <a:rPr lang="it-IT" altLang="it-IT">
                <a:latin typeface="Arial" panose="020B0604020202020204" pitchFamily="34" charset="0"/>
                <a:ea typeface="ヒラギノ角ゴ Pro W3" charset="-128"/>
              </a:rPr>
              <a:t>Comma 2.  La relazione di inizio mandato, predisposta dal responsabile del servizio finanziario o dal segretario generale, è sottoscritta dal presidente della provincia o dal sindaco </a:t>
            </a:r>
            <a:r>
              <a:rPr lang="it-IT" altLang="it-IT" b="1">
                <a:latin typeface="Arial" panose="020B0604020202020204" pitchFamily="34" charset="0"/>
                <a:ea typeface="ヒラギノ角ゴ Pro W3" charset="-128"/>
              </a:rPr>
              <a:t>entro il novantesimo giorno dall'inizio del mandato</a:t>
            </a:r>
            <a:r>
              <a:rPr lang="it-IT" altLang="it-IT">
                <a:latin typeface="Arial" panose="020B0604020202020204" pitchFamily="34" charset="0"/>
                <a:ea typeface="ヒラギノ角ゴ Pro W3" charset="-128"/>
              </a:rPr>
              <a:t>. Sulla base delle risultanze della relazione medesima, il presidente della provincia o il sindaco in carica, ove ne sussistano i presupposti, possono ricorrere alle procedure di riequilibrio finanziario vigenti</a:t>
            </a:r>
          </a:p>
          <a:p>
            <a:pPr eaLnBrk="1" hangingPunct="1"/>
            <a:endParaRPr lang="it-IT" altLang="it-IT">
              <a:latin typeface="Arial" panose="020B0604020202020204" pitchFamily="34" charset="0"/>
              <a:ea typeface="ヒラギノ角ゴ Pro W3" charset="-128"/>
            </a:endParaRPr>
          </a:p>
        </p:txBody>
      </p:sp>
    </p:spTree>
    <p:extLst>
      <p:ext uri="{BB962C8B-B14F-4D97-AF65-F5344CB8AC3E}">
        <p14:creationId xmlns:p14="http://schemas.microsoft.com/office/powerpoint/2010/main" val="22414546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3F6BDC9F-7A2E-4A9C-9715-E8A5A7E81A8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4B979B65-5DA7-4C5A-BB7A-75C626B6DBF6}" type="slidenum">
              <a:rPr lang="it-IT" altLang="it-IT" sz="1200" smtClean="0"/>
              <a:pPr/>
              <a:t>64</a:t>
            </a:fld>
            <a:endParaRPr lang="it-IT" altLang="it-IT" sz="1200"/>
          </a:p>
        </p:txBody>
      </p:sp>
      <p:sp>
        <p:nvSpPr>
          <p:cNvPr id="79875" name="Rectangle 2">
            <a:extLst>
              <a:ext uri="{FF2B5EF4-FFF2-40B4-BE49-F238E27FC236}">
                <a16:creationId xmlns:a16="http://schemas.microsoft.com/office/drawing/2014/main" id="{1F1B6250-C4DD-47BA-9C5B-B18C52E2A351}"/>
              </a:ext>
            </a:extLst>
          </p:cNvPr>
          <p:cNvSpPr>
            <a:spLocks noGrp="1" noRot="1" noChangeAspect="1" noChangeArrowheads="1" noTextEdit="1"/>
          </p:cNvSpPr>
          <p:nvPr>
            <p:ph type="sldImg"/>
          </p:nvPr>
        </p:nvSpPr>
        <p:spPr>
          <a:ln/>
        </p:spPr>
      </p:sp>
      <p:sp>
        <p:nvSpPr>
          <p:cNvPr id="79876" name="Rectangle 3">
            <a:extLst>
              <a:ext uri="{FF2B5EF4-FFF2-40B4-BE49-F238E27FC236}">
                <a16:creationId xmlns:a16="http://schemas.microsoft.com/office/drawing/2014/main" id="{EECC95D9-4EBE-4864-83E5-53833B05618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dirty="0">
              <a:latin typeface="Arial" panose="020B0604020202020204" pitchFamily="34" charset="0"/>
              <a:ea typeface="ヒラギノ角ゴ Pro W3"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8F81F171-840B-4516-82EC-A75D72925AC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630DB54A-9B8F-4FF0-99E9-C3F0795F76B6}" type="slidenum">
              <a:rPr lang="it-IT" altLang="it-IT" sz="1200" smtClean="0"/>
              <a:pPr/>
              <a:t>65</a:t>
            </a:fld>
            <a:endParaRPr lang="it-IT" altLang="it-IT" sz="1200"/>
          </a:p>
        </p:txBody>
      </p:sp>
      <p:sp>
        <p:nvSpPr>
          <p:cNvPr id="81923" name="Rectangle 2">
            <a:extLst>
              <a:ext uri="{FF2B5EF4-FFF2-40B4-BE49-F238E27FC236}">
                <a16:creationId xmlns:a16="http://schemas.microsoft.com/office/drawing/2014/main" id="{511F402A-EA07-479B-9B30-D87340F799ED}"/>
              </a:ext>
            </a:extLst>
          </p:cNvPr>
          <p:cNvSpPr>
            <a:spLocks noGrp="1" noRot="1" noChangeAspect="1" noChangeArrowheads="1" noTextEdit="1"/>
          </p:cNvSpPr>
          <p:nvPr>
            <p:ph type="sldImg"/>
          </p:nvPr>
        </p:nvSpPr>
        <p:spPr>
          <a:ln/>
        </p:spPr>
      </p:sp>
      <p:sp>
        <p:nvSpPr>
          <p:cNvPr id="81924" name="Rectangle 3">
            <a:extLst>
              <a:ext uri="{FF2B5EF4-FFF2-40B4-BE49-F238E27FC236}">
                <a16:creationId xmlns:a16="http://schemas.microsoft.com/office/drawing/2014/main" id="{2E5EC2C6-6B82-4BDD-ACF5-2CC69D42114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F8B3BB1F-9988-4626-9FD4-EC20BE76676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2CE48DFB-F4BE-47EE-BBF0-3E53033C2704}" type="slidenum">
              <a:rPr lang="it-IT" altLang="it-IT" sz="1200" smtClean="0"/>
              <a:pPr/>
              <a:t>66</a:t>
            </a:fld>
            <a:endParaRPr lang="it-IT" altLang="it-IT" sz="1200"/>
          </a:p>
        </p:txBody>
      </p:sp>
      <p:sp>
        <p:nvSpPr>
          <p:cNvPr id="83971" name="Rectangle 2">
            <a:extLst>
              <a:ext uri="{FF2B5EF4-FFF2-40B4-BE49-F238E27FC236}">
                <a16:creationId xmlns:a16="http://schemas.microsoft.com/office/drawing/2014/main" id="{35246B0D-9571-46E8-A467-062D61E5B54A}"/>
              </a:ext>
            </a:extLst>
          </p:cNvPr>
          <p:cNvSpPr>
            <a:spLocks noGrp="1" noRot="1" noChangeAspect="1" noChangeArrowheads="1" noTextEdit="1"/>
          </p:cNvSpPr>
          <p:nvPr>
            <p:ph type="sldImg"/>
          </p:nvPr>
        </p:nvSpPr>
        <p:spPr>
          <a:ln/>
        </p:spPr>
      </p:sp>
      <p:sp>
        <p:nvSpPr>
          <p:cNvPr id="83972" name="Rectangle 3">
            <a:extLst>
              <a:ext uri="{FF2B5EF4-FFF2-40B4-BE49-F238E27FC236}">
                <a16:creationId xmlns:a16="http://schemas.microsoft.com/office/drawing/2014/main" id="{E7116E47-D057-40A3-A84D-FE53667E7DE4}"/>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a:extLst>
              <a:ext uri="{FF2B5EF4-FFF2-40B4-BE49-F238E27FC236}">
                <a16:creationId xmlns:a16="http://schemas.microsoft.com/office/drawing/2014/main" id="{FC9D74A9-CED7-4C75-B543-3E3273F43CC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26830E53-4ADC-4C91-8A69-E19B3559D751}" type="slidenum">
              <a:rPr lang="it-IT" altLang="it-IT" sz="1200" smtClean="0"/>
              <a:pPr/>
              <a:t>67</a:t>
            </a:fld>
            <a:endParaRPr lang="it-IT" altLang="it-IT" sz="1200"/>
          </a:p>
        </p:txBody>
      </p:sp>
      <p:sp>
        <p:nvSpPr>
          <p:cNvPr id="86019" name="Rectangle 2">
            <a:extLst>
              <a:ext uri="{FF2B5EF4-FFF2-40B4-BE49-F238E27FC236}">
                <a16:creationId xmlns:a16="http://schemas.microsoft.com/office/drawing/2014/main" id="{01D07050-E9F3-43E4-B900-7311C3484301}"/>
              </a:ext>
            </a:extLst>
          </p:cNvPr>
          <p:cNvSpPr>
            <a:spLocks noGrp="1" noRot="1" noChangeAspect="1" noChangeArrowheads="1" noTextEdit="1"/>
          </p:cNvSpPr>
          <p:nvPr>
            <p:ph type="sldImg"/>
          </p:nvPr>
        </p:nvSpPr>
        <p:spPr>
          <a:ln/>
        </p:spPr>
      </p:sp>
      <p:sp>
        <p:nvSpPr>
          <p:cNvPr id="86020" name="Rectangle 3">
            <a:extLst>
              <a:ext uri="{FF2B5EF4-FFF2-40B4-BE49-F238E27FC236}">
                <a16:creationId xmlns:a16="http://schemas.microsoft.com/office/drawing/2014/main" id="{7473DF5E-BBF2-4BE9-9ADD-2E6F87471756}"/>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a:extLst>
              <a:ext uri="{FF2B5EF4-FFF2-40B4-BE49-F238E27FC236}">
                <a16:creationId xmlns:a16="http://schemas.microsoft.com/office/drawing/2014/main" id="{38108F3F-D9D4-4B61-B8BD-439D8537905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4E4AEF83-F030-4C1C-AB0F-5E405E36B4C6}" type="slidenum">
              <a:rPr lang="it-IT" altLang="it-IT" sz="1200" smtClean="0"/>
              <a:pPr/>
              <a:t>68</a:t>
            </a:fld>
            <a:endParaRPr lang="it-IT" altLang="it-IT" sz="1200"/>
          </a:p>
        </p:txBody>
      </p:sp>
      <p:sp>
        <p:nvSpPr>
          <p:cNvPr id="88067" name="Rectangle 2">
            <a:extLst>
              <a:ext uri="{FF2B5EF4-FFF2-40B4-BE49-F238E27FC236}">
                <a16:creationId xmlns:a16="http://schemas.microsoft.com/office/drawing/2014/main" id="{09DB2C0B-D7A2-4523-A0CB-4E2FC1A97492}"/>
              </a:ext>
            </a:extLst>
          </p:cNvPr>
          <p:cNvSpPr>
            <a:spLocks noGrp="1" noRot="1" noChangeAspect="1" noChangeArrowheads="1" noTextEdit="1"/>
          </p:cNvSpPr>
          <p:nvPr>
            <p:ph type="sldImg"/>
          </p:nvPr>
        </p:nvSpPr>
        <p:spPr>
          <a:ln/>
        </p:spPr>
      </p:sp>
      <p:sp>
        <p:nvSpPr>
          <p:cNvPr id="88068" name="Rectangle 3">
            <a:extLst>
              <a:ext uri="{FF2B5EF4-FFF2-40B4-BE49-F238E27FC236}">
                <a16:creationId xmlns:a16="http://schemas.microsoft.com/office/drawing/2014/main" id="{B83780B8-09BB-4732-A632-229EB5FCA19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B7DAE6BD-C480-49F6-9C68-6EA729D612A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54236861-06BF-477E-8267-2603FBF41594}" type="slidenum">
              <a:rPr lang="it-IT" altLang="it-IT" sz="1200" smtClean="0"/>
              <a:pPr/>
              <a:t>69</a:t>
            </a:fld>
            <a:endParaRPr lang="it-IT" altLang="it-IT" sz="1200"/>
          </a:p>
        </p:txBody>
      </p:sp>
      <p:sp>
        <p:nvSpPr>
          <p:cNvPr id="90115" name="Rectangle 2">
            <a:extLst>
              <a:ext uri="{FF2B5EF4-FFF2-40B4-BE49-F238E27FC236}">
                <a16:creationId xmlns:a16="http://schemas.microsoft.com/office/drawing/2014/main" id="{76E31B96-0917-4B46-A8A3-6170B1C6C0BA}"/>
              </a:ext>
            </a:extLst>
          </p:cNvPr>
          <p:cNvSpPr>
            <a:spLocks noGrp="1" noRot="1" noChangeAspect="1" noChangeArrowheads="1" noTextEdit="1"/>
          </p:cNvSpPr>
          <p:nvPr>
            <p:ph type="sldImg"/>
          </p:nvPr>
        </p:nvSpPr>
        <p:spPr>
          <a:ln/>
        </p:spPr>
      </p:sp>
      <p:sp>
        <p:nvSpPr>
          <p:cNvPr id="90116" name="Rectangle 3">
            <a:extLst>
              <a:ext uri="{FF2B5EF4-FFF2-40B4-BE49-F238E27FC236}">
                <a16:creationId xmlns:a16="http://schemas.microsoft.com/office/drawing/2014/main" id="{3369E790-0A02-4927-8054-3B25C9005FD6}"/>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B7DAE6BD-C480-49F6-9C68-6EA729D612A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54236861-06BF-477E-8267-2603FBF41594}" type="slidenum">
              <a:rPr lang="it-IT" altLang="it-IT" sz="1200" smtClean="0"/>
              <a:pPr/>
              <a:t>70</a:t>
            </a:fld>
            <a:endParaRPr lang="it-IT" altLang="it-IT" sz="1200"/>
          </a:p>
        </p:txBody>
      </p:sp>
      <p:sp>
        <p:nvSpPr>
          <p:cNvPr id="90115" name="Rectangle 2">
            <a:extLst>
              <a:ext uri="{FF2B5EF4-FFF2-40B4-BE49-F238E27FC236}">
                <a16:creationId xmlns:a16="http://schemas.microsoft.com/office/drawing/2014/main" id="{76E31B96-0917-4B46-A8A3-6170B1C6C0BA}"/>
              </a:ext>
            </a:extLst>
          </p:cNvPr>
          <p:cNvSpPr>
            <a:spLocks noGrp="1" noRot="1" noChangeAspect="1" noChangeArrowheads="1" noTextEdit="1"/>
          </p:cNvSpPr>
          <p:nvPr>
            <p:ph type="sldImg"/>
          </p:nvPr>
        </p:nvSpPr>
        <p:spPr>
          <a:ln/>
        </p:spPr>
      </p:sp>
      <p:sp>
        <p:nvSpPr>
          <p:cNvPr id="90116" name="Rectangle 3">
            <a:extLst>
              <a:ext uri="{FF2B5EF4-FFF2-40B4-BE49-F238E27FC236}">
                <a16:creationId xmlns:a16="http://schemas.microsoft.com/office/drawing/2014/main" id="{3369E790-0A02-4927-8054-3B25C9005FD6}"/>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extLst>
      <p:ext uri="{BB962C8B-B14F-4D97-AF65-F5344CB8AC3E}">
        <p14:creationId xmlns:p14="http://schemas.microsoft.com/office/powerpoint/2010/main" val="21003670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B7DAE6BD-C480-49F6-9C68-6EA729D612A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54236861-06BF-477E-8267-2603FBF41594}" type="slidenum">
              <a:rPr lang="it-IT" altLang="it-IT" sz="1200" smtClean="0"/>
              <a:pPr/>
              <a:t>71</a:t>
            </a:fld>
            <a:endParaRPr lang="it-IT" altLang="it-IT" sz="1200"/>
          </a:p>
        </p:txBody>
      </p:sp>
      <p:sp>
        <p:nvSpPr>
          <p:cNvPr id="90115" name="Rectangle 2">
            <a:extLst>
              <a:ext uri="{FF2B5EF4-FFF2-40B4-BE49-F238E27FC236}">
                <a16:creationId xmlns:a16="http://schemas.microsoft.com/office/drawing/2014/main" id="{76E31B96-0917-4B46-A8A3-6170B1C6C0BA}"/>
              </a:ext>
            </a:extLst>
          </p:cNvPr>
          <p:cNvSpPr>
            <a:spLocks noGrp="1" noRot="1" noChangeAspect="1" noChangeArrowheads="1" noTextEdit="1"/>
          </p:cNvSpPr>
          <p:nvPr>
            <p:ph type="sldImg"/>
          </p:nvPr>
        </p:nvSpPr>
        <p:spPr>
          <a:ln/>
        </p:spPr>
      </p:sp>
      <p:sp>
        <p:nvSpPr>
          <p:cNvPr id="90116" name="Rectangle 3">
            <a:extLst>
              <a:ext uri="{FF2B5EF4-FFF2-40B4-BE49-F238E27FC236}">
                <a16:creationId xmlns:a16="http://schemas.microsoft.com/office/drawing/2014/main" id="{3369E790-0A02-4927-8054-3B25C9005FD6}"/>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extLst>
      <p:ext uri="{BB962C8B-B14F-4D97-AF65-F5344CB8AC3E}">
        <p14:creationId xmlns:p14="http://schemas.microsoft.com/office/powerpoint/2010/main" val="75919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extLst>
      <p:ext uri="{BB962C8B-B14F-4D97-AF65-F5344CB8AC3E}">
        <p14:creationId xmlns:p14="http://schemas.microsoft.com/office/powerpoint/2010/main" val="41961320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a:extLst>
              <a:ext uri="{FF2B5EF4-FFF2-40B4-BE49-F238E27FC236}">
                <a16:creationId xmlns:a16="http://schemas.microsoft.com/office/drawing/2014/main" id="{B155A7B5-0AA7-4C5D-A5B0-2E3E606A699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DAAD28F1-427A-4808-8AD0-CD2A4C903051}" type="slidenum">
              <a:rPr lang="it-IT" altLang="it-IT" sz="1200" smtClean="0"/>
              <a:pPr/>
              <a:t>72</a:t>
            </a:fld>
            <a:endParaRPr lang="it-IT" altLang="it-IT" sz="1200"/>
          </a:p>
        </p:txBody>
      </p:sp>
      <p:sp>
        <p:nvSpPr>
          <p:cNvPr id="92163" name="Rectangle 2">
            <a:extLst>
              <a:ext uri="{FF2B5EF4-FFF2-40B4-BE49-F238E27FC236}">
                <a16:creationId xmlns:a16="http://schemas.microsoft.com/office/drawing/2014/main" id="{276F2C92-D562-4C65-8823-A25C14B3137D}"/>
              </a:ext>
            </a:extLst>
          </p:cNvPr>
          <p:cNvSpPr>
            <a:spLocks noGrp="1" noRot="1" noChangeAspect="1" noChangeArrowheads="1" noTextEdit="1"/>
          </p:cNvSpPr>
          <p:nvPr>
            <p:ph type="sldImg"/>
          </p:nvPr>
        </p:nvSpPr>
        <p:spPr>
          <a:ln/>
        </p:spPr>
      </p:sp>
      <p:sp>
        <p:nvSpPr>
          <p:cNvPr id="92164" name="Rectangle 3">
            <a:extLst>
              <a:ext uri="{FF2B5EF4-FFF2-40B4-BE49-F238E27FC236}">
                <a16:creationId xmlns:a16="http://schemas.microsoft.com/office/drawing/2014/main" id="{C2B983E3-D733-411D-99AF-01F756D5F42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a:extLst>
              <a:ext uri="{FF2B5EF4-FFF2-40B4-BE49-F238E27FC236}">
                <a16:creationId xmlns:a16="http://schemas.microsoft.com/office/drawing/2014/main" id="{B73E8A0E-CAE4-408A-BDFB-34919A726D0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6C2F88FD-F490-4100-8397-C70F3CB9AE6E}" type="slidenum">
              <a:rPr lang="it-IT" altLang="it-IT" sz="1200" smtClean="0"/>
              <a:pPr/>
              <a:t>73</a:t>
            </a:fld>
            <a:endParaRPr lang="it-IT" altLang="it-IT" sz="1200"/>
          </a:p>
        </p:txBody>
      </p:sp>
      <p:sp>
        <p:nvSpPr>
          <p:cNvPr id="94211" name="Rectangle 2">
            <a:extLst>
              <a:ext uri="{FF2B5EF4-FFF2-40B4-BE49-F238E27FC236}">
                <a16:creationId xmlns:a16="http://schemas.microsoft.com/office/drawing/2014/main" id="{3011F477-58EC-477B-9A2A-0F1DD6A14DFD}"/>
              </a:ext>
            </a:extLst>
          </p:cNvPr>
          <p:cNvSpPr>
            <a:spLocks noGrp="1" noRot="1" noChangeAspect="1" noChangeArrowheads="1" noTextEdit="1"/>
          </p:cNvSpPr>
          <p:nvPr>
            <p:ph type="sldImg"/>
          </p:nvPr>
        </p:nvSpPr>
        <p:spPr>
          <a:ln/>
        </p:spPr>
      </p:sp>
      <p:sp>
        <p:nvSpPr>
          <p:cNvPr id="94212" name="Rectangle 3">
            <a:extLst>
              <a:ext uri="{FF2B5EF4-FFF2-40B4-BE49-F238E27FC236}">
                <a16:creationId xmlns:a16="http://schemas.microsoft.com/office/drawing/2014/main" id="{C8A85C9F-D19D-4DF8-8363-A6FCCCD2C5F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a:extLst>
              <a:ext uri="{FF2B5EF4-FFF2-40B4-BE49-F238E27FC236}">
                <a16:creationId xmlns:a16="http://schemas.microsoft.com/office/drawing/2014/main" id="{603D9D2E-470C-44CD-8CBD-A108C929D98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C98317B0-0251-4F6E-99C7-48426D43C799}" type="slidenum">
              <a:rPr lang="it-IT" altLang="it-IT" sz="1200" smtClean="0"/>
              <a:pPr/>
              <a:t>74</a:t>
            </a:fld>
            <a:endParaRPr lang="it-IT" altLang="it-IT" sz="1200"/>
          </a:p>
        </p:txBody>
      </p:sp>
      <p:sp>
        <p:nvSpPr>
          <p:cNvPr id="96259" name="Rectangle 2">
            <a:extLst>
              <a:ext uri="{FF2B5EF4-FFF2-40B4-BE49-F238E27FC236}">
                <a16:creationId xmlns:a16="http://schemas.microsoft.com/office/drawing/2014/main" id="{FFF3CA9D-25B1-4FB3-8DA0-15829532DD6F}"/>
              </a:ext>
            </a:extLst>
          </p:cNvPr>
          <p:cNvSpPr>
            <a:spLocks noGrp="1" noRot="1" noChangeAspect="1" noChangeArrowheads="1" noTextEdit="1"/>
          </p:cNvSpPr>
          <p:nvPr>
            <p:ph type="sldImg"/>
          </p:nvPr>
        </p:nvSpPr>
        <p:spPr>
          <a:ln/>
        </p:spPr>
      </p:sp>
      <p:sp>
        <p:nvSpPr>
          <p:cNvPr id="96260" name="Rectangle 3">
            <a:extLst>
              <a:ext uri="{FF2B5EF4-FFF2-40B4-BE49-F238E27FC236}">
                <a16:creationId xmlns:a16="http://schemas.microsoft.com/office/drawing/2014/main" id="{15D6AD65-DD84-46E3-80C1-A27D8F9C694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a:extLst>
              <a:ext uri="{FF2B5EF4-FFF2-40B4-BE49-F238E27FC236}">
                <a16:creationId xmlns:a16="http://schemas.microsoft.com/office/drawing/2014/main" id="{603D9D2E-470C-44CD-8CBD-A108C929D98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C98317B0-0251-4F6E-99C7-48426D43C799}" type="slidenum">
              <a:rPr lang="it-IT" altLang="it-IT" sz="1200" smtClean="0"/>
              <a:pPr/>
              <a:t>75</a:t>
            </a:fld>
            <a:endParaRPr lang="it-IT" altLang="it-IT" sz="1200"/>
          </a:p>
        </p:txBody>
      </p:sp>
      <p:sp>
        <p:nvSpPr>
          <p:cNvPr id="96259" name="Rectangle 2">
            <a:extLst>
              <a:ext uri="{FF2B5EF4-FFF2-40B4-BE49-F238E27FC236}">
                <a16:creationId xmlns:a16="http://schemas.microsoft.com/office/drawing/2014/main" id="{FFF3CA9D-25B1-4FB3-8DA0-15829532DD6F}"/>
              </a:ext>
            </a:extLst>
          </p:cNvPr>
          <p:cNvSpPr>
            <a:spLocks noGrp="1" noRot="1" noChangeAspect="1" noChangeArrowheads="1" noTextEdit="1"/>
          </p:cNvSpPr>
          <p:nvPr>
            <p:ph type="sldImg"/>
          </p:nvPr>
        </p:nvSpPr>
        <p:spPr>
          <a:ln/>
        </p:spPr>
      </p:sp>
      <p:sp>
        <p:nvSpPr>
          <p:cNvPr id="96260" name="Rectangle 3">
            <a:extLst>
              <a:ext uri="{FF2B5EF4-FFF2-40B4-BE49-F238E27FC236}">
                <a16:creationId xmlns:a16="http://schemas.microsoft.com/office/drawing/2014/main" id="{15D6AD65-DD84-46E3-80C1-A27D8F9C694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extLst>
      <p:ext uri="{BB962C8B-B14F-4D97-AF65-F5344CB8AC3E}">
        <p14:creationId xmlns:p14="http://schemas.microsoft.com/office/powerpoint/2010/main" val="38037416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a:extLst>
              <a:ext uri="{FF2B5EF4-FFF2-40B4-BE49-F238E27FC236}">
                <a16:creationId xmlns:a16="http://schemas.microsoft.com/office/drawing/2014/main" id="{C12884EC-0DF9-4701-A36B-7490C75B9DA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396D1C39-164B-4200-AAFC-BA07C3C3A4F6}" type="slidenum">
              <a:rPr lang="it-IT" altLang="it-IT" sz="1200" smtClean="0"/>
              <a:pPr/>
              <a:t>76</a:t>
            </a:fld>
            <a:endParaRPr lang="it-IT" altLang="it-IT" sz="1200"/>
          </a:p>
        </p:txBody>
      </p:sp>
      <p:sp>
        <p:nvSpPr>
          <p:cNvPr id="98307" name="Rectangle 2">
            <a:extLst>
              <a:ext uri="{FF2B5EF4-FFF2-40B4-BE49-F238E27FC236}">
                <a16:creationId xmlns:a16="http://schemas.microsoft.com/office/drawing/2014/main" id="{61E3D606-82D1-478F-BEFD-3960A6D23782}"/>
              </a:ext>
            </a:extLst>
          </p:cNvPr>
          <p:cNvSpPr>
            <a:spLocks noGrp="1" noRot="1" noChangeAspect="1" noChangeArrowheads="1" noTextEdit="1"/>
          </p:cNvSpPr>
          <p:nvPr>
            <p:ph type="sldImg"/>
          </p:nvPr>
        </p:nvSpPr>
        <p:spPr>
          <a:ln/>
        </p:spPr>
      </p:sp>
      <p:sp>
        <p:nvSpPr>
          <p:cNvPr id="98308" name="Rectangle 3">
            <a:extLst>
              <a:ext uri="{FF2B5EF4-FFF2-40B4-BE49-F238E27FC236}">
                <a16:creationId xmlns:a16="http://schemas.microsoft.com/office/drawing/2014/main" id="{DCF553B3-BCDB-4EBC-8D56-0D46C50FB06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a:extLst>
              <a:ext uri="{FF2B5EF4-FFF2-40B4-BE49-F238E27FC236}">
                <a16:creationId xmlns:a16="http://schemas.microsoft.com/office/drawing/2014/main" id="{F1D4AE5C-210C-45B2-88B5-F5DA9637457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CF87E875-E2F1-4B38-AB12-77EDD28FE9BC}" type="slidenum">
              <a:rPr lang="it-IT" altLang="it-IT" sz="1200" smtClean="0"/>
              <a:pPr/>
              <a:t>77</a:t>
            </a:fld>
            <a:endParaRPr lang="it-IT" altLang="it-IT" sz="1200"/>
          </a:p>
        </p:txBody>
      </p:sp>
      <p:sp>
        <p:nvSpPr>
          <p:cNvPr id="100355" name="Rectangle 2">
            <a:extLst>
              <a:ext uri="{FF2B5EF4-FFF2-40B4-BE49-F238E27FC236}">
                <a16:creationId xmlns:a16="http://schemas.microsoft.com/office/drawing/2014/main" id="{76637BD5-7A11-4018-913A-D735B8E2C260}"/>
              </a:ext>
            </a:extLst>
          </p:cNvPr>
          <p:cNvSpPr>
            <a:spLocks noGrp="1" noRot="1" noChangeAspect="1" noChangeArrowheads="1" noTextEdit="1"/>
          </p:cNvSpPr>
          <p:nvPr>
            <p:ph type="sldImg"/>
          </p:nvPr>
        </p:nvSpPr>
        <p:spPr>
          <a:ln/>
        </p:spPr>
      </p:sp>
      <p:sp>
        <p:nvSpPr>
          <p:cNvPr id="100356" name="Rectangle 3">
            <a:extLst>
              <a:ext uri="{FF2B5EF4-FFF2-40B4-BE49-F238E27FC236}">
                <a16:creationId xmlns:a16="http://schemas.microsoft.com/office/drawing/2014/main" id="{0F23D594-43F6-4580-9FD3-9B60078C08A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a:extLst>
              <a:ext uri="{FF2B5EF4-FFF2-40B4-BE49-F238E27FC236}">
                <a16:creationId xmlns:a16="http://schemas.microsoft.com/office/drawing/2014/main" id="{FA4EE50E-F95D-4A66-A5EA-CD5AA4EA838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4D8119F9-1621-4572-A471-C2C069A9A0AB}" type="slidenum">
              <a:rPr lang="it-IT" altLang="it-IT" sz="1200" smtClean="0"/>
              <a:pPr/>
              <a:t>78</a:t>
            </a:fld>
            <a:endParaRPr lang="it-IT" altLang="it-IT" sz="1200"/>
          </a:p>
        </p:txBody>
      </p:sp>
      <p:sp>
        <p:nvSpPr>
          <p:cNvPr id="102403" name="Rectangle 2">
            <a:extLst>
              <a:ext uri="{FF2B5EF4-FFF2-40B4-BE49-F238E27FC236}">
                <a16:creationId xmlns:a16="http://schemas.microsoft.com/office/drawing/2014/main" id="{0C066F6F-E61E-44E7-9BB2-6BE691EAD910}"/>
              </a:ext>
            </a:extLst>
          </p:cNvPr>
          <p:cNvSpPr>
            <a:spLocks noGrp="1" noRot="1" noChangeAspect="1" noChangeArrowheads="1" noTextEdit="1"/>
          </p:cNvSpPr>
          <p:nvPr>
            <p:ph type="sldImg"/>
          </p:nvPr>
        </p:nvSpPr>
        <p:spPr>
          <a:ln/>
        </p:spPr>
      </p:sp>
      <p:sp>
        <p:nvSpPr>
          <p:cNvPr id="102404" name="Rectangle 3">
            <a:extLst>
              <a:ext uri="{FF2B5EF4-FFF2-40B4-BE49-F238E27FC236}">
                <a16:creationId xmlns:a16="http://schemas.microsoft.com/office/drawing/2014/main" id="{4972E7F4-41AF-401A-B236-6C4A60A2942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a:extLst>
              <a:ext uri="{FF2B5EF4-FFF2-40B4-BE49-F238E27FC236}">
                <a16:creationId xmlns:a16="http://schemas.microsoft.com/office/drawing/2014/main" id="{CF01C4EE-8FB9-45A1-8F57-69DF68E8468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E56EF5E2-B97F-4FB9-BFED-ECB48F1703D7}" type="slidenum">
              <a:rPr lang="it-IT" altLang="it-IT" sz="1200" smtClean="0"/>
              <a:pPr/>
              <a:t>79</a:t>
            </a:fld>
            <a:endParaRPr lang="it-IT" altLang="it-IT" sz="1200"/>
          </a:p>
        </p:txBody>
      </p:sp>
      <p:sp>
        <p:nvSpPr>
          <p:cNvPr id="104451" name="Rectangle 2">
            <a:extLst>
              <a:ext uri="{FF2B5EF4-FFF2-40B4-BE49-F238E27FC236}">
                <a16:creationId xmlns:a16="http://schemas.microsoft.com/office/drawing/2014/main" id="{490F39A4-332B-4FEC-835C-1903DDC90404}"/>
              </a:ext>
            </a:extLst>
          </p:cNvPr>
          <p:cNvSpPr>
            <a:spLocks noGrp="1" noRot="1" noChangeAspect="1" noChangeArrowheads="1" noTextEdit="1"/>
          </p:cNvSpPr>
          <p:nvPr>
            <p:ph type="sldImg"/>
          </p:nvPr>
        </p:nvSpPr>
        <p:spPr>
          <a:ln/>
        </p:spPr>
      </p:sp>
      <p:sp>
        <p:nvSpPr>
          <p:cNvPr id="104452" name="Rectangle 3">
            <a:extLst>
              <a:ext uri="{FF2B5EF4-FFF2-40B4-BE49-F238E27FC236}">
                <a16:creationId xmlns:a16="http://schemas.microsoft.com/office/drawing/2014/main" id="{D83DF268-9483-47DB-8398-F34DA4FE254A}"/>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a:extLst>
              <a:ext uri="{FF2B5EF4-FFF2-40B4-BE49-F238E27FC236}">
                <a16:creationId xmlns:a16="http://schemas.microsoft.com/office/drawing/2014/main" id="{8459CCD6-F782-4670-A428-FBBF9D99639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5F9AEB9A-DF6F-4CCF-BACA-62D303623BC9}" type="slidenum">
              <a:rPr lang="it-IT" altLang="it-IT" sz="1200" smtClean="0"/>
              <a:pPr/>
              <a:t>80</a:t>
            </a:fld>
            <a:endParaRPr lang="it-IT" altLang="it-IT" sz="1200"/>
          </a:p>
        </p:txBody>
      </p:sp>
      <p:sp>
        <p:nvSpPr>
          <p:cNvPr id="106499" name="Rectangle 2">
            <a:extLst>
              <a:ext uri="{FF2B5EF4-FFF2-40B4-BE49-F238E27FC236}">
                <a16:creationId xmlns:a16="http://schemas.microsoft.com/office/drawing/2014/main" id="{61B6610F-79C0-4214-9D18-6FA5EA45FDF8}"/>
              </a:ext>
            </a:extLst>
          </p:cNvPr>
          <p:cNvSpPr>
            <a:spLocks noGrp="1" noRot="1" noChangeAspect="1" noChangeArrowheads="1" noTextEdit="1"/>
          </p:cNvSpPr>
          <p:nvPr>
            <p:ph type="sldImg"/>
          </p:nvPr>
        </p:nvSpPr>
        <p:spPr>
          <a:ln/>
        </p:spPr>
      </p:sp>
      <p:sp>
        <p:nvSpPr>
          <p:cNvPr id="106500" name="Rectangle 3">
            <a:extLst>
              <a:ext uri="{FF2B5EF4-FFF2-40B4-BE49-F238E27FC236}">
                <a16:creationId xmlns:a16="http://schemas.microsoft.com/office/drawing/2014/main" id="{B1CF49C5-84B0-4853-97DA-C7F39AB5E65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a:extLst>
              <a:ext uri="{FF2B5EF4-FFF2-40B4-BE49-F238E27FC236}">
                <a16:creationId xmlns:a16="http://schemas.microsoft.com/office/drawing/2014/main" id="{8459CCD6-F782-4670-A428-FBBF9D99639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5F9AEB9A-DF6F-4CCF-BACA-62D303623BC9}" type="slidenum">
              <a:rPr lang="it-IT" altLang="it-IT" sz="1200" smtClean="0"/>
              <a:pPr/>
              <a:t>81</a:t>
            </a:fld>
            <a:endParaRPr lang="it-IT" altLang="it-IT" sz="1200"/>
          </a:p>
        </p:txBody>
      </p:sp>
      <p:sp>
        <p:nvSpPr>
          <p:cNvPr id="106499" name="Rectangle 2">
            <a:extLst>
              <a:ext uri="{FF2B5EF4-FFF2-40B4-BE49-F238E27FC236}">
                <a16:creationId xmlns:a16="http://schemas.microsoft.com/office/drawing/2014/main" id="{61B6610F-79C0-4214-9D18-6FA5EA45FDF8}"/>
              </a:ext>
            </a:extLst>
          </p:cNvPr>
          <p:cNvSpPr>
            <a:spLocks noGrp="1" noRot="1" noChangeAspect="1" noChangeArrowheads="1" noTextEdit="1"/>
          </p:cNvSpPr>
          <p:nvPr>
            <p:ph type="sldImg"/>
          </p:nvPr>
        </p:nvSpPr>
        <p:spPr>
          <a:ln/>
        </p:spPr>
      </p:sp>
      <p:sp>
        <p:nvSpPr>
          <p:cNvPr id="106500" name="Rectangle 3">
            <a:extLst>
              <a:ext uri="{FF2B5EF4-FFF2-40B4-BE49-F238E27FC236}">
                <a16:creationId xmlns:a16="http://schemas.microsoft.com/office/drawing/2014/main" id="{B1CF49C5-84B0-4853-97DA-C7F39AB5E65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extLst>
      <p:ext uri="{BB962C8B-B14F-4D97-AF65-F5344CB8AC3E}">
        <p14:creationId xmlns:p14="http://schemas.microsoft.com/office/powerpoint/2010/main" val="3276712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extLst>
      <p:ext uri="{BB962C8B-B14F-4D97-AF65-F5344CB8AC3E}">
        <p14:creationId xmlns:p14="http://schemas.microsoft.com/office/powerpoint/2010/main" val="298296814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a:extLst>
              <a:ext uri="{FF2B5EF4-FFF2-40B4-BE49-F238E27FC236}">
                <a16:creationId xmlns:a16="http://schemas.microsoft.com/office/drawing/2014/main" id="{8459CCD6-F782-4670-A428-FBBF9D99639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5F9AEB9A-DF6F-4CCF-BACA-62D303623BC9}" type="slidenum">
              <a:rPr lang="it-IT" altLang="it-IT" sz="1200" smtClean="0"/>
              <a:pPr/>
              <a:t>82</a:t>
            </a:fld>
            <a:endParaRPr lang="it-IT" altLang="it-IT" sz="1200"/>
          </a:p>
        </p:txBody>
      </p:sp>
      <p:sp>
        <p:nvSpPr>
          <p:cNvPr id="106499" name="Rectangle 2">
            <a:extLst>
              <a:ext uri="{FF2B5EF4-FFF2-40B4-BE49-F238E27FC236}">
                <a16:creationId xmlns:a16="http://schemas.microsoft.com/office/drawing/2014/main" id="{61B6610F-79C0-4214-9D18-6FA5EA45FDF8}"/>
              </a:ext>
            </a:extLst>
          </p:cNvPr>
          <p:cNvSpPr>
            <a:spLocks noGrp="1" noRot="1" noChangeAspect="1" noChangeArrowheads="1" noTextEdit="1"/>
          </p:cNvSpPr>
          <p:nvPr>
            <p:ph type="sldImg"/>
          </p:nvPr>
        </p:nvSpPr>
        <p:spPr>
          <a:ln/>
        </p:spPr>
      </p:sp>
      <p:sp>
        <p:nvSpPr>
          <p:cNvPr id="106500" name="Rectangle 3">
            <a:extLst>
              <a:ext uri="{FF2B5EF4-FFF2-40B4-BE49-F238E27FC236}">
                <a16:creationId xmlns:a16="http://schemas.microsoft.com/office/drawing/2014/main" id="{B1CF49C5-84B0-4853-97DA-C7F39AB5E65C}"/>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extLst>
      <p:ext uri="{BB962C8B-B14F-4D97-AF65-F5344CB8AC3E}">
        <p14:creationId xmlns:p14="http://schemas.microsoft.com/office/powerpoint/2010/main" val="297669900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a:extLst>
              <a:ext uri="{FF2B5EF4-FFF2-40B4-BE49-F238E27FC236}">
                <a16:creationId xmlns:a16="http://schemas.microsoft.com/office/drawing/2014/main" id="{165785C9-8902-457D-8948-6DA016BBC14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8E18E33E-D8CF-45DE-998D-CA4EF2FC2400}" type="slidenum">
              <a:rPr lang="it-IT" altLang="it-IT" sz="1200" smtClean="0"/>
              <a:pPr/>
              <a:t>83</a:t>
            </a:fld>
            <a:endParaRPr lang="it-IT" altLang="it-IT" sz="1200"/>
          </a:p>
        </p:txBody>
      </p:sp>
      <p:sp>
        <p:nvSpPr>
          <p:cNvPr id="108547" name="Rectangle 2">
            <a:extLst>
              <a:ext uri="{FF2B5EF4-FFF2-40B4-BE49-F238E27FC236}">
                <a16:creationId xmlns:a16="http://schemas.microsoft.com/office/drawing/2014/main" id="{E6C1B1EA-40FD-49B5-A9A4-C3FEE0D1F122}"/>
              </a:ext>
            </a:extLst>
          </p:cNvPr>
          <p:cNvSpPr>
            <a:spLocks noGrp="1" noRot="1" noChangeAspect="1" noChangeArrowheads="1" noTextEdit="1"/>
          </p:cNvSpPr>
          <p:nvPr>
            <p:ph type="sldImg"/>
          </p:nvPr>
        </p:nvSpPr>
        <p:spPr>
          <a:ln/>
        </p:spPr>
      </p:sp>
      <p:sp>
        <p:nvSpPr>
          <p:cNvPr id="108548" name="Rectangle 3">
            <a:extLst>
              <a:ext uri="{FF2B5EF4-FFF2-40B4-BE49-F238E27FC236}">
                <a16:creationId xmlns:a16="http://schemas.microsoft.com/office/drawing/2014/main" id="{92C93384-117A-4C30-977C-E414035C1131}"/>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a:extLst>
              <a:ext uri="{FF2B5EF4-FFF2-40B4-BE49-F238E27FC236}">
                <a16:creationId xmlns:a16="http://schemas.microsoft.com/office/drawing/2014/main" id="{78206237-C7F0-4205-9291-6A9F27E71BA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53BD1023-97FC-4476-9191-4E94AABBB7D3}" type="slidenum">
              <a:rPr lang="it-IT" altLang="it-IT" sz="1200" smtClean="0"/>
              <a:pPr/>
              <a:t>84</a:t>
            </a:fld>
            <a:endParaRPr lang="it-IT" altLang="it-IT" sz="1200"/>
          </a:p>
        </p:txBody>
      </p:sp>
      <p:sp>
        <p:nvSpPr>
          <p:cNvPr id="110595" name="Rectangle 2">
            <a:extLst>
              <a:ext uri="{FF2B5EF4-FFF2-40B4-BE49-F238E27FC236}">
                <a16:creationId xmlns:a16="http://schemas.microsoft.com/office/drawing/2014/main" id="{CDE19AEA-AD8F-4229-A967-A1D4BF2B192A}"/>
              </a:ext>
            </a:extLst>
          </p:cNvPr>
          <p:cNvSpPr>
            <a:spLocks noGrp="1" noRot="1" noChangeAspect="1" noChangeArrowheads="1" noTextEdit="1"/>
          </p:cNvSpPr>
          <p:nvPr>
            <p:ph type="sldImg"/>
          </p:nvPr>
        </p:nvSpPr>
        <p:spPr>
          <a:ln/>
        </p:spPr>
      </p:sp>
      <p:sp>
        <p:nvSpPr>
          <p:cNvPr id="110596" name="Rectangle 3">
            <a:extLst>
              <a:ext uri="{FF2B5EF4-FFF2-40B4-BE49-F238E27FC236}">
                <a16:creationId xmlns:a16="http://schemas.microsoft.com/office/drawing/2014/main" id="{6BBEBB2D-6AA8-4A4A-9842-16EC8132D9F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a:extLst>
              <a:ext uri="{FF2B5EF4-FFF2-40B4-BE49-F238E27FC236}">
                <a16:creationId xmlns:a16="http://schemas.microsoft.com/office/drawing/2014/main" id="{12B71EB4-A866-4C00-8D15-801D8099422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7A997170-7C69-4BB5-AAD6-3A0C7F0688F2}" type="slidenum">
              <a:rPr lang="it-IT" altLang="it-IT" sz="1200" smtClean="0"/>
              <a:pPr/>
              <a:t>85</a:t>
            </a:fld>
            <a:endParaRPr lang="it-IT" altLang="it-IT" sz="1200"/>
          </a:p>
        </p:txBody>
      </p:sp>
      <p:sp>
        <p:nvSpPr>
          <p:cNvPr id="112643" name="Rectangle 2">
            <a:extLst>
              <a:ext uri="{FF2B5EF4-FFF2-40B4-BE49-F238E27FC236}">
                <a16:creationId xmlns:a16="http://schemas.microsoft.com/office/drawing/2014/main" id="{83E409EC-9B33-48D4-BB66-1C113E67D1F3}"/>
              </a:ext>
            </a:extLst>
          </p:cNvPr>
          <p:cNvSpPr>
            <a:spLocks noGrp="1" noRot="1" noChangeAspect="1" noChangeArrowheads="1" noTextEdit="1"/>
          </p:cNvSpPr>
          <p:nvPr>
            <p:ph type="sldImg"/>
          </p:nvPr>
        </p:nvSpPr>
        <p:spPr>
          <a:ln/>
        </p:spPr>
      </p:sp>
      <p:sp>
        <p:nvSpPr>
          <p:cNvPr id="112644" name="Rectangle 3">
            <a:extLst>
              <a:ext uri="{FF2B5EF4-FFF2-40B4-BE49-F238E27FC236}">
                <a16:creationId xmlns:a16="http://schemas.microsoft.com/office/drawing/2014/main" id="{44320CC6-AE76-425D-9CEC-98DFFC898F7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a:extLst>
              <a:ext uri="{FF2B5EF4-FFF2-40B4-BE49-F238E27FC236}">
                <a16:creationId xmlns:a16="http://schemas.microsoft.com/office/drawing/2014/main" id="{4F37E572-B153-4827-A4A8-50691CECF88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D3931E6A-8F82-4BEB-A7AF-6198A601C09C}" type="slidenum">
              <a:rPr lang="it-IT" altLang="it-IT" sz="1200" smtClean="0"/>
              <a:pPr/>
              <a:t>86</a:t>
            </a:fld>
            <a:endParaRPr lang="it-IT" altLang="it-IT" sz="1200"/>
          </a:p>
        </p:txBody>
      </p:sp>
      <p:sp>
        <p:nvSpPr>
          <p:cNvPr id="114691" name="Rectangle 2">
            <a:extLst>
              <a:ext uri="{FF2B5EF4-FFF2-40B4-BE49-F238E27FC236}">
                <a16:creationId xmlns:a16="http://schemas.microsoft.com/office/drawing/2014/main" id="{A7C6B855-DBC2-44AE-9961-5C9B78B55B0F}"/>
              </a:ext>
            </a:extLst>
          </p:cNvPr>
          <p:cNvSpPr>
            <a:spLocks noGrp="1" noRot="1" noChangeAspect="1" noChangeArrowheads="1" noTextEdit="1"/>
          </p:cNvSpPr>
          <p:nvPr>
            <p:ph type="sldImg"/>
          </p:nvPr>
        </p:nvSpPr>
        <p:spPr>
          <a:ln/>
        </p:spPr>
      </p:sp>
      <p:sp>
        <p:nvSpPr>
          <p:cNvPr id="114692" name="Rectangle 3">
            <a:extLst>
              <a:ext uri="{FF2B5EF4-FFF2-40B4-BE49-F238E27FC236}">
                <a16:creationId xmlns:a16="http://schemas.microsoft.com/office/drawing/2014/main" id="{DA718D16-2230-41B2-BB02-19026FE06A2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a:extLst>
              <a:ext uri="{FF2B5EF4-FFF2-40B4-BE49-F238E27FC236}">
                <a16:creationId xmlns:a16="http://schemas.microsoft.com/office/drawing/2014/main" id="{0F05C593-CB83-401B-A9FA-9DB1F36A79B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05DA16FC-243B-472E-B198-47A31DB573F8}" type="slidenum">
              <a:rPr lang="it-IT" altLang="it-IT" sz="1200" smtClean="0"/>
              <a:pPr/>
              <a:t>87</a:t>
            </a:fld>
            <a:endParaRPr lang="it-IT" altLang="it-IT" sz="1200"/>
          </a:p>
        </p:txBody>
      </p:sp>
      <p:sp>
        <p:nvSpPr>
          <p:cNvPr id="116739" name="Rectangle 2">
            <a:extLst>
              <a:ext uri="{FF2B5EF4-FFF2-40B4-BE49-F238E27FC236}">
                <a16:creationId xmlns:a16="http://schemas.microsoft.com/office/drawing/2014/main" id="{CB427CDE-1A1F-46BE-932A-350A7012556B}"/>
              </a:ext>
            </a:extLst>
          </p:cNvPr>
          <p:cNvSpPr>
            <a:spLocks noGrp="1" noRot="1" noChangeAspect="1" noChangeArrowheads="1" noTextEdit="1"/>
          </p:cNvSpPr>
          <p:nvPr>
            <p:ph type="sldImg"/>
          </p:nvPr>
        </p:nvSpPr>
        <p:spPr>
          <a:ln/>
        </p:spPr>
      </p:sp>
      <p:sp>
        <p:nvSpPr>
          <p:cNvPr id="116740" name="Rectangle 3">
            <a:extLst>
              <a:ext uri="{FF2B5EF4-FFF2-40B4-BE49-F238E27FC236}">
                <a16:creationId xmlns:a16="http://schemas.microsoft.com/office/drawing/2014/main" id="{62A605F8-E73C-4140-ABC3-89D3A165F3EF}"/>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a:extLst>
              <a:ext uri="{FF2B5EF4-FFF2-40B4-BE49-F238E27FC236}">
                <a16:creationId xmlns:a16="http://schemas.microsoft.com/office/drawing/2014/main" id="{3163C510-AE08-45D6-9B33-F2EF6EB9032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2A711E31-A2AA-4BDC-8B85-AE2E35D775AA}" type="slidenum">
              <a:rPr lang="it-IT" altLang="it-IT" sz="1200" smtClean="0"/>
              <a:pPr/>
              <a:t>88</a:t>
            </a:fld>
            <a:endParaRPr lang="it-IT" altLang="it-IT" sz="1200"/>
          </a:p>
        </p:txBody>
      </p:sp>
      <p:sp>
        <p:nvSpPr>
          <p:cNvPr id="118787" name="Rectangle 2">
            <a:extLst>
              <a:ext uri="{FF2B5EF4-FFF2-40B4-BE49-F238E27FC236}">
                <a16:creationId xmlns:a16="http://schemas.microsoft.com/office/drawing/2014/main" id="{5D918EA0-A44B-4D36-9407-9F7CA07E2258}"/>
              </a:ext>
            </a:extLst>
          </p:cNvPr>
          <p:cNvSpPr>
            <a:spLocks noGrp="1" noRot="1" noChangeAspect="1" noChangeArrowheads="1" noTextEdit="1"/>
          </p:cNvSpPr>
          <p:nvPr>
            <p:ph type="sldImg"/>
          </p:nvPr>
        </p:nvSpPr>
        <p:spPr>
          <a:ln/>
        </p:spPr>
      </p:sp>
      <p:sp>
        <p:nvSpPr>
          <p:cNvPr id="118788" name="Rectangle 3">
            <a:extLst>
              <a:ext uri="{FF2B5EF4-FFF2-40B4-BE49-F238E27FC236}">
                <a16:creationId xmlns:a16="http://schemas.microsoft.com/office/drawing/2014/main" id="{84905AF5-467C-4FCC-A77B-4B0773EF9BF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84F8ED67-3A1D-4C97-AAA7-4007E7EBE59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D2DA7AA5-D5E3-43DE-9F4E-06E0E4446855}" type="slidenum">
              <a:rPr lang="it-IT" altLang="it-IT" sz="1200" smtClean="0"/>
              <a:pPr/>
              <a:t>90</a:t>
            </a:fld>
            <a:endParaRPr lang="it-IT" altLang="it-IT" sz="1200"/>
          </a:p>
        </p:txBody>
      </p:sp>
      <p:sp>
        <p:nvSpPr>
          <p:cNvPr id="120835" name="Rectangle 2">
            <a:extLst>
              <a:ext uri="{FF2B5EF4-FFF2-40B4-BE49-F238E27FC236}">
                <a16:creationId xmlns:a16="http://schemas.microsoft.com/office/drawing/2014/main" id="{35232785-1A65-4104-A02D-D5A663344C39}"/>
              </a:ext>
            </a:extLst>
          </p:cNvPr>
          <p:cNvSpPr>
            <a:spLocks noGrp="1" noRot="1" noChangeAspect="1" noChangeArrowheads="1" noTextEdit="1"/>
          </p:cNvSpPr>
          <p:nvPr>
            <p:ph type="sldImg"/>
          </p:nvPr>
        </p:nvSpPr>
        <p:spPr>
          <a:ln/>
        </p:spPr>
      </p:sp>
      <p:sp>
        <p:nvSpPr>
          <p:cNvPr id="120836" name="Rectangle 3">
            <a:extLst>
              <a:ext uri="{FF2B5EF4-FFF2-40B4-BE49-F238E27FC236}">
                <a16:creationId xmlns:a16="http://schemas.microsoft.com/office/drawing/2014/main" id="{30BD4688-CCCA-4AE2-AD29-C38D66C99E4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84F8ED67-3A1D-4C97-AAA7-4007E7EBE59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D2DA7AA5-D5E3-43DE-9F4E-06E0E4446855}" type="slidenum">
              <a:rPr lang="it-IT" altLang="it-IT" sz="1200" smtClean="0"/>
              <a:pPr/>
              <a:t>91</a:t>
            </a:fld>
            <a:endParaRPr lang="it-IT" altLang="it-IT" sz="1200"/>
          </a:p>
        </p:txBody>
      </p:sp>
      <p:sp>
        <p:nvSpPr>
          <p:cNvPr id="120835" name="Rectangle 2">
            <a:extLst>
              <a:ext uri="{FF2B5EF4-FFF2-40B4-BE49-F238E27FC236}">
                <a16:creationId xmlns:a16="http://schemas.microsoft.com/office/drawing/2014/main" id="{35232785-1A65-4104-A02D-D5A663344C39}"/>
              </a:ext>
            </a:extLst>
          </p:cNvPr>
          <p:cNvSpPr>
            <a:spLocks noGrp="1" noRot="1" noChangeAspect="1" noChangeArrowheads="1" noTextEdit="1"/>
          </p:cNvSpPr>
          <p:nvPr>
            <p:ph type="sldImg"/>
          </p:nvPr>
        </p:nvSpPr>
        <p:spPr>
          <a:ln/>
        </p:spPr>
      </p:sp>
      <p:sp>
        <p:nvSpPr>
          <p:cNvPr id="120836" name="Rectangle 3">
            <a:extLst>
              <a:ext uri="{FF2B5EF4-FFF2-40B4-BE49-F238E27FC236}">
                <a16:creationId xmlns:a16="http://schemas.microsoft.com/office/drawing/2014/main" id="{30BD4688-CCCA-4AE2-AD29-C38D66C99E4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extLst>
      <p:ext uri="{BB962C8B-B14F-4D97-AF65-F5344CB8AC3E}">
        <p14:creationId xmlns:p14="http://schemas.microsoft.com/office/powerpoint/2010/main" val="41622445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84F8ED67-3A1D-4C97-AAA7-4007E7EBE59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D2DA7AA5-D5E3-43DE-9F4E-06E0E4446855}" type="slidenum">
              <a:rPr lang="it-IT" altLang="it-IT" sz="1200" smtClean="0"/>
              <a:pPr/>
              <a:t>92</a:t>
            </a:fld>
            <a:endParaRPr lang="it-IT" altLang="it-IT" sz="1200"/>
          </a:p>
        </p:txBody>
      </p:sp>
      <p:sp>
        <p:nvSpPr>
          <p:cNvPr id="120835" name="Rectangle 2">
            <a:extLst>
              <a:ext uri="{FF2B5EF4-FFF2-40B4-BE49-F238E27FC236}">
                <a16:creationId xmlns:a16="http://schemas.microsoft.com/office/drawing/2014/main" id="{35232785-1A65-4104-A02D-D5A663344C39}"/>
              </a:ext>
            </a:extLst>
          </p:cNvPr>
          <p:cNvSpPr>
            <a:spLocks noGrp="1" noRot="1" noChangeAspect="1" noChangeArrowheads="1" noTextEdit="1"/>
          </p:cNvSpPr>
          <p:nvPr>
            <p:ph type="sldImg"/>
          </p:nvPr>
        </p:nvSpPr>
        <p:spPr>
          <a:ln/>
        </p:spPr>
      </p:sp>
      <p:sp>
        <p:nvSpPr>
          <p:cNvPr id="120836" name="Rectangle 3">
            <a:extLst>
              <a:ext uri="{FF2B5EF4-FFF2-40B4-BE49-F238E27FC236}">
                <a16:creationId xmlns:a16="http://schemas.microsoft.com/office/drawing/2014/main" id="{30BD4688-CCCA-4AE2-AD29-C38D66C99E4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extLst>
      <p:ext uri="{BB962C8B-B14F-4D97-AF65-F5344CB8AC3E}">
        <p14:creationId xmlns:p14="http://schemas.microsoft.com/office/powerpoint/2010/main" val="831371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C2D94A9-1535-F348-9793-7B37BE4DA87B}" type="slidenum">
              <a:rPr lang="it-IT" smtClean="0"/>
              <a:pPr/>
              <a:t>26</a:t>
            </a:fld>
            <a:endParaRPr lang="it-IT"/>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84F8ED67-3A1D-4C97-AAA7-4007E7EBE59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D2DA7AA5-D5E3-43DE-9F4E-06E0E4446855}" type="slidenum">
              <a:rPr lang="it-IT" altLang="it-IT" sz="1200" smtClean="0"/>
              <a:pPr/>
              <a:t>93</a:t>
            </a:fld>
            <a:endParaRPr lang="it-IT" altLang="it-IT" sz="1200"/>
          </a:p>
        </p:txBody>
      </p:sp>
      <p:sp>
        <p:nvSpPr>
          <p:cNvPr id="120835" name="Rectangle 2">
            <a:extLst>
              <a:ext uri="{FF2B5EF4-FFF2-40B4-BE49-F238E27FC236}">
                <a16:creationId xmlns:a16="http://schemas.microsoft.com/office/drawing/2014/main" id="{35232785-1A65-4104-A02D-D5A663344C39}"/>
              </a:ext>
            </a:extLst>
          </p:cNvPr>
          <p:cNvSpPr>
            <a:spLocks noGrp="1" noRot="1" noChangeAspect="1" noChangeArrowheads="1" noTextEdit="1"/>
          </p:cNvSpPr>
          <p:nvPr>
            <p:ph type="sldImg"/>
          </p:nvPr>
        </p:nvSpPr>
        <p:spPr>
          <a:ln/>
        </p:spPr>
      </p:sp>
      <p:sp>
        <p:nvSpPr>
          <p:cNvPr id="120836" name="Rectangle 3">
            <a:extLst>
              <a:ext uri="{FF2B5EF4-FFF2-40B4-BE49-F238E27FC236}">
                <a16:creationId xmlns:a16="http://schemas.microsoft.com/office/drawing/2014/main" id="{30BD4688-CCCA-4AE2-AD29-C38D66C99E4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extLst>
      <p:ext uri="{BB962C8B-B14F-4D97-AF65-F5344CB8AC3E}">
        <p14:creationId xmlns:p14="http://schemas.microsoft.com/office/powerpoint/2010/main" val="353472517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84F8ED67-3A1D-4C97-AAA7-4007E7EBE59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D2DA7AA5-D5E3-43DE-9F4E-06E0E4446855}" type="slidenum">
              <a:rPr lang="it-IT" altLang="it-IT" sz="1200" smtClean="0"/>
              <a:pPr/>
              <a:t>95</a:t>
            </a:fld>
            <a:endParaRPr lang="it-IT" altLang="it-IT" sz="1200"/>
          </a:p>
        </p:txBody>
      </p:sp>
      <p:sp>
        <p:nvSpPr>
          <p:cNvPr id="120835" name="Rectangle 2">
            <a:extLst>
              <a:ext uri="{FF2B5EF4-FFF2-40B4-BE49-F238E27FC236}">
                <a16:creationId xmlns:a16="http://schemas.microsoft.com/office/drawing/2014/main" id="{35232785-1A65-4104-A02D-D5A663344C39}"/>
              </a:ext>
            </a:extLst>
          </p:cNvPr>
          <p:cNvSpPr>
            <a:spLocks noGrp="1" noRot="1" noChangeAspect="1" noChangeArrowheads="1" noTextEdit="1"/>
          </p:cNvSpPr>
          <p:nvPr>
            <p:ph type="sldImg"/>
          </p:nvPr>
        </p:nvSpPr>
        <p:spPr>
          <a:ln/>
        </p:spPr>
      </p:sp>
      <p:sp>
        <p:nvSpPr>
          <p:cNvPr id="120836" name="Rectangle 3">
            <a:extLst>
              <a:ext uri="{FF2B5EF4-FFF2-40B4-BE49-F238E27FC236}">
                <a16:creationId xmlns:a16="http://schemas.microsoft.com/office/drawing/2014/main" id="{30BD4688-CCCA-4AE2-AD29-C38D66C99E4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extLst>
      <p:ext uri="{BB962C8B-B14F-4D97-AF65-F5344CB8AC3E}">
        <p14:creationId xmlns:p14="http://schemas.microsoft.com/office/powerpoint/2010/main" val="421519654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84F8ED67-3A1D-4C97-AAA7-4007E7EBE59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D2DA7AA5-D5E3-43DE-9F4E-06E0E4446855}" type="slidenum">
              <a:rPr lang="it-IT" altLang="it-IT" sz="1200" smtClean="0"/>
              <a:pPr/>
              <a:t>96</a:t>
            </a:fld>
            <a:endParaRPr lang="it-IT" altLang="it-IT" sz="1200"/>
          </a:p>
        </p:txBody>
      </p:sp>
      <p:sp>
        <p:nvSpPr>
          <p:cNvPr id="120835" name="Rectangle 2">
            <a:extLst>
              <a:ext uri="{FF2B5EF4-FFF2-40B4-BE49-F238E27FC236}">
                <a16:creationId xmlns:a16="http://schemas.microsoft.com/office/drawing/2014/main" id="{35232785-1A65-4104-A02D-D5A663344C39}"/>
              </a:ext>
            </a:extLst>
          </p:cNvPr>
          <p:cNvSpPr>
            <a:spLocks noGrp="1" noRot="1" noChangeAspect="1" noChangeArrowheads="1" noTextEdit="1"/>
          </p:cNvSpPr>
          <p:nvPr>
            <p:ph type="sldImg"/>
          </p:nvPr>
        </p:nvSpPr>
        <p:spPr>
          <a:ln/>
        </p:spPr>
      </p:sp>
      <p:sp>
        <p:nvSpPr>
          <p:cNvPr id="120836" name="Rectangle 3">
            <a:extLst>
              <a:ext uri="{FF2B5EF4-FFF2-40B4-BE49-F238E27FC236}">
                <a16:creationId xmlns:a16="http://schemas.microsoft.com/office/drawing/2014/main" id="{30BD4688-CCCA-4AE2-AD29-C38D66C99E4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extLst>
      <p:ext uri="{BB962C8B-B14F-4D97-AF65-F5344CB8AC3E}">
        <p14:creationId xmlns:p14="http://schemas.microsoft.com/office/powerpoint/2010/main" val="368003837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84F8ED67-3A1D-4C97-AAA7-4007E7EBE59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D2DA7AA5-D5E3-43DE-9F4E-06E0E4446855}" type="slidenum">
              <a:rPr lang="it-IT" altLang="it-IT" sz="1200" smtClean="0"/>
              <a:pPr/>
              <a:t>97</a:t>
            </a:fld>
            <a:endParaRPr lang="it-IT" altLang="it-IT" sz="1200"/>
          </a:p>
        </p:txBody>
      </p:sp>
      <p:sp>
        <p:nvSpPr>
          <p:cNvPr id="120835" name="Rectangle 2">
            <a:extLst>
              <a:ext uri="{FF2B5EF4-FFF2-40B4-BE49-F238E27FC236}">
                <a16:creationId xmlns:a16="http://schemas.microsoft.com/office/drawing/2014/main" id="{35232785-1A65-4104-A02D-D5A663344C39}"/>
              </a:ext>
            </a:extLst>
          </p:cNvPr>
          <p:cNvSpPr>
            <a:spLocks noGrp="1" noRot="1" noChangeAspect="1" noChangeArrowheads="1" noTextEdit="1"/>
          </p:cNvSpPr>
          <p:nvPr>
            <p:ph type="sldImg"/>
          </p:nvPr>
        </p:nvSpPr>
        <p:spPr>
          <a:ln/>
        </p:spPr>
      </p:sp>
      <p:sp>
        <p:nvSpPr>
          <p:cNvPr id="120836" name="Rectangle 3">
            <a:extLst>
              <a:ext uri="{FF2B5EF4-FFF2-40B4-BE49-F238E27FC236}">
                <a16:creationId xmlns:a16="http://schemas.microsoft.com/office/drawing/2014/main" id="{30BD4688-CCCA-4AE2-AD29-C38D66C99E4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extLst>
      <p:ext uri="{BB962C8B-B14F-4D97-AF65-F5344CB8AC3E}">
        <p14:creationId xmlns:p14="http://schemas.microsoft.com/office/powerpoint/2010/main" val="226241895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84F8ED67-3A1D-4C97-AAA7-4007E7EBE59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D2DA7AA5-D5E3-43DE-9F4E-06E0E4446855}" type="slidenum">
              <a:rPr lang="it-IT" altLang="it-IT" sz="1200" smtClean="0"/>
              <a:pPr/>
              <a:t>98</a:t>
            </a:fld>
            <a:endParaRPr lang="it-IT" altLang="it-IT" sz="1200"/>
          </a:p>
        </p:txBody>
      </p:sp>
      <p:sp>
        <p:nvSpPr>
          <p:cNvPr id="120835" name="Rectangle 2">
            <a:extLst>
              <a:ext uri="{FF2B5EF4-FFF2-40B4-BE49-F238E27FC236}">
                <a16:creationId xmlns:a16="http://schemas.microsoft.com/office/drawing/2014/main" id="{35232785-1A65-4104-A02D-D5A663344C39}"/>
              </a:ext>
            </a:extLst>
          </p:cNvPr>
          <p:cNvSpPr>
            <a:spLocks noGrp="1" noRot="1" noChangeAspect="1" noChangeArrowheads="1" noTextEdit="1"/>
          </p:cNvSpPr>
          <p:nvPr>
            <p:ph type="sldImg"/>
          </p:nvPr>
        </p:nvSpPr>
        <p:spPr>
          <a:ln/>
        </p:spPr>
      </p:sp>
      <p:sp>
        <p:nvSpPr>
          <p:cNvPr id="120836" name="Rectangle 3">
            <a:extLst>
              <a:ext uri="{FF2B5EF4-FFF2-40B4-BE49-F238E27FC236}">
                <a16:creationId xmlns:a16="http://schemas.microsoft.com/office/drawing/2014/main" id="{30BD4688-CCCA-4AE2-AD29-C38D66C99E4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extLst>
      <p:ext uri="{BB962C8B-B14F-4D97-AF65-F5344CB8AC3E}">
        <p14:creationId xmlns:p14="http://schemas.microsoft.com/office/powerpoint/2010/main" val="245486447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84F8ED67-3A1D-4C97-AAA7-4007E7EBE59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D2DA7AA5-D5E3-43DE-9F4E-06E0E4446855}" type="slidenum">
              <a:rPr lang="it-IT" altLang="it-IT" sz="1200" smtClean="0"/>
              <a:pPr/>
              <a:t>99</a:t>
            </a:fld>
            <a:endParaRPr lang="it-IT" altLang="it-IT" sz="1200"/>
          </a:p>
        </p:txBody>
      </p:sp>
      <p:sp>
        <p:nvSpPr>
          <p:cNvPr id="120835" name="Rectangle 2">
            <a:extLst>
              <a:ext uri="{FF2B5EF4-FFF2-40B4-BE49-F238E27FC236}">
                <a16:creationId xmlns:a16="http://schemas.microsoft.com/office/drawing/2014/main" id="{35232785-1A65-4104-A02D-D5A663344C39}"/>
              </a:ext>
            </a:extLst>
          </p:cNvPr>
          <p:cNvSpPr>
            <a:spLocks noGrp="1" noRot="1" noChangeAspect="1" noChangeArrowheads="1" noTextEdit="1"/>
          </p:cNvSpPr>
          <p:nvPr>
            <p:ph type="sldImg"/>
          </p:nvPr>
        </p:nvSpPr>
        <p:spPr>
          <a:ln/>
        </p:spPr>
      </p:sp>
      <p:sp>
        <p:nvSpPr>
          <p:cNvPr id="120836" name="Rectangle 3">
            <a:extLst>
              <a:ext uri="{FF2B5EF4-FFF2-40B4-BE49-F238E27FC236}">
                <a16:creationId xmlns:a16="http://schemas.microsoft.com/office/drawing/2014/main" id="{30BD4688-CCCA-4AE2-AD29-C38D66C99E4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extLst>
      <p:ext uri="{BB962C8B-B14F-4D97-AF65-F5344CB8AC3E}">
        <p14:creationId xmlns:p14="http://schemas.microsoft.com/office/powerpoint/2010/main" val="230505922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84F8ED67-3A1D-4C97-AAA7-4007E7EBE59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D2DA7AA5-D5E3-43DE-9F4E-06E0E4446855}" type="slidenum">
              <a:rPr lang="it-IT" altLang="it-IT" sz="1200" smtClean="0"/>
              <a:pPr/>
              <a:t>101</a:t>
            </a:fld>
            <a:endParaRPr lang="it-IT" altLang="it-IT" sz="1200"/>
          </a:p>
        </p:txBody>
      </p:sp>
      <p:sp>
        <p:nvSpPr>
          <p:cNvPr id="120835" name="Rectangle 2">
            <a:extLst>
              <a:ext uri="{FF2B5EF4-FFF2-40B4-BE49-F238E27FC236}">
                <a16:creationId xmlns:a16="http://schemas.microsoft.com/office/drawing/2014/main" id="{35232785-1A65-4104-A02D-D5A663344C39}"/>
              </a:ext>
            </a:extLst>
          </p:cNvPr>
          <p:cNvSpPr>
            <a:spLocks noGrp="1" noRot="1" noChangeAspect="1" noChangeArrowheads="1" noTextEdit="1"/>
          </p:cNvSpPr>
          <p:nvPr>
            <p:ph type="sldImg"/>
          </p:nvPr>
        </p:nvSpPr>
        <p:spPr>
          <a:ln/>
        </p:spPr>
      </p:sp>
      <p:sp>
        <p:nvSpPr>
          <p:cNvPr id="120836" name="Rectangle 3">
            <a:extLst>
              <a:ext uri="{FF2B5EF4-FFF2-40B4-BE49-F238E27FC236}">
                <a16:creationId xmlns:a16="http://schemas.microsoft.com/office/drawing/2014/main" id="{30BD4688-CCCA-4AE2-AD29-C38D66C99E4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extLst>
      <p:ext uri="{BB962C8B-B14F-4D97-AF65-F5344CB8AC3E}">
        <p14:creationId xmlns:p14="http://schemas.microsoft.com/office/powerpoint/2010/main" val="109562236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84F8ED67-3A1D-4C97-AAA7-4007E7EBE59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D2DA7AA5-D5E3-43DE-9F4E-06E0E4446855}" type="slidenum">
              <a:rPr lang="it-IT" altLang="it-IT" sz="1200" smtClean="0"/>
              <a:pPr/>
              <a:t>102</a:t>
            </a:fld>
            <a:endParaRPr lang="it-IT" altLang="it-IT" sz="1200"/>
          </a:p>
        </p:txBody>
      </p:sp>
      <p:sp>
        <p:nvSpPr>
          <p:cNvPr id="120835" name="Rectangle 2">
            <a:extLst>
              <a:ext uri="{FF2B5EF4-FFF2-40B4-BE49-F238E27FC236}">
                <a16:creationId xmlns:a16="http://schemas.microsoft.com/office/drawing/2014/main" id="{35232785-1A65-4104-A02D-D5A663344C39}"/>
              </a:ext>
            </a:extLst>
          </p:cNvPr>
          <p:cNvSpPr>
            <a:spLocks noGrp="1" noRot="1" noChangeAspect="1" noChangeArrowheads="1" noTextEdit="1"/>
          </p:cNvSpPr>
          <p:nvPr>
            <p:ph type="sldImg"/>
          </p:nvPr>
        </p:nvSpPr>
        <p:spPr>
          <a:ln/>
        </p:spPr>
      </p:sp>
      <p:sp>
        <p:nvSpPr>
          <p:cNvPr id="120836" name="Rectangle 3">
            <a:extLst>
              <a:ext uri="{FF2B5EF4-FFF2-40B4-BE49-F238E27FC236}">
                <a16:creationId xmlns:a16="http://schemas.microsoft.com/office/drawing/2014/main" id="{30BD4688-CCCA-4AE2-AD29-C38D66C99E4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extLst>
      <p:ext uri="{BB962C8B-B14F-4D97-AF65-F5344CB8AC3E}">
        <p14:creationId xmlns:p14="http://schemas.microsoft.com/office/powerpoint/2010/main" val="376952699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84F8ED67-3A1D-4C97-AAA7-4007E7EBE59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D2DA7AA5-D5E3-43DE-9F4E-06E0E4446855}" type="slidenum">
              <a:rPr lang="it-IT" altLang="it-IT" sz="1200" smtClean="0"/>
              <a:pPr/>
              <a:t>103</a:t>
            </a:fld>
            <a:endParaRPr lang="it-IT" altLang="it-IT" sz="1200"/>
          </a:p>
        </p:txBody>
      </p:sp>
      <p:sp>
        <p:nvSpPr>
          <p:cNvPr id="120835" name="Rectangle 2">
            <a:extLst>
              <a:ext uri="{FF2B5EF4-FFF2-40B4-BE49-F238E27FC236}">
                <a16:creationId xmlns:a16="http://schemas.microsoft.com/office/drawing/2014/main" id="{35232785-1A65-4104-A02D-D5A663344C39}"/>
              </a:ext>
            </a:extLst>
          </p:cNvPr>
          <p:cNvSpPr>
            <a:spLocks noGrp="1" noRot="1" noChangeAspect="1" noChangeArrowheads="1" noTextEdit="1"/>
          </p:cNvSpPr>
          <p:nvPr>
            <p:ph type="sldImg"/>
          </p:nvPr>
        </p:nvSpPr>
        <p:spPr>
          <a:ln/>
        </p:spPr>
      </p:sp>
      <p:sp>
        <p:nvSpPr>
          <p:cNvPr id="120836" name="Rectangle 3">
            <a:extLst>
              <a:ext uri="{FF2B5EF4-FFF2-40B4-BE49-F238E27FC236}">
                <a16:creationId xmlns:a16="http://schemas.microsoft.com/office/drawing/2014/main" id="{30BD4688-CCCA-4AE2-AD29-C38D66C99E4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extLst>
      <p:ext uri="{BB962C8B-B14F-4D97-AF65-F5344CB8AC3E}">
        <p14:creationId xmlns:p14="http://schemas.microsoft.com/office/powerpoint/2010/main" val="306646283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84F8ED67-3A1D-4C97-AAA7-4007E7EBE59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D2DA7AA5-D5E3-43DE-9F4E-06E0E4446855}" type="slidenum">
              <a:rPr lang="it-IT" altLang="it-IT" sz="1200" smtClean="0"/>
              <a:pPr/>
              <a:t>104</a:t>
            </a:fld>
            <a:endParaRPr lang="it-IT" altLang="it-IT" sz="1200"/>
          </a:p>
        </p:txBody>
      </p:sp>
      <p:sp>
        <p:nvSpPr>
          <p:cNvPr id="120835" name="Rectangle 2">
            <a:extLst>
              <a:ext uri="{FF2B5EF4-FFF2-40B4-BE49-F238E27FC236}">
                <a16:creationId xmlns:a16="http://schemas.microsoft.com/office/drawing/2014/main" id="{35232785-1A65-4104-A02D-D5A663344C39}"/>
              </a:ext>
            </a:extLst>
          </p:cNvPr>
          <p:cNvSpPr>
            <a:spLocks noGrp="1" noRot="1" noChangeAspect="1" noChangeArrowheads="1" noTextEdit="1"/>
          </p:cNvSpPr>
          <p:nvPr>
            <p:ph type="sldImg"/>
          </p:nvPr>
        </p:nvSpPr>
        <p:spPr>
          <a:ln/>
        </p:spPr>
      </p:sp>
      <p:sp>
        <p:nvSpPr>
          <p:cNvPr id="120836" name="Rectangle 3">
            <a:extLst>
              <a:ext uri="{FF2B5EF4-FFF2-40B4-BE49-F238E27FC236}">
                <a16:creationId xmlns:a16="http://schemas.microsoft.com/office/drawing/2014/main" id="{30BD4688-CCCA-4AE2-AD29-C38D66C99E4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extLst>
      <p:ext uri="{BB962C8B-B14F-4D97-AF65-F5344CB8AC3E}">
        <p14:creationId xmlns:p14="http://schemas.microsoft.com/office/powerpoint/2010/main" val="1391297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C2D94A9-1535-F348-9793-7B37BE4DA87B}" type="slidenum">
              <a:rPr lang="it-IT" smtClean="0"/>
              <a:pPr/>
              <a:t>27</a:t>
            </a:fld>
            <a:endParaRPr lang="it-IT"/>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84F8ED67-3A1D-4C97-AAA7-4007E7EBE59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D2DA7AA5-D5E3-43DE-9F4E-06E0E4446855}" type="slidenum">
              <a:rPr lang="it-IT" altLang="it-IT" sz="1200" smtClean="0"/>
              <a:pPr/>
              <a:t>105</a:t>
            </a:fld>
            <a:endParaRPr lang="it-IT" altLang="it-IT" sz="1200"/>
          </a:p>
        </p:txBody>
      </p:sp>
      <p:sp>
        <p:nvSpPr>
          <p:cNvPr id="120835" name="Rectangle 2">
            <a:extLst>
              <a:ext uri="{FF2B5EF4-FFF2-40B4-BE49-F238E27FC236}">
                <a16:creationId xmlns:a16="http://schemas.microsoft.com/office/drawing/2014/main" id="{35232785-1A65-4104-A02D-D5A663344C39}"/>
              </a:ext>
            </a:extLst>
          </p:cNvPr>
          <p:cNvSpPr>
            <a:spLocks noGrp="1" noRot="1" noChangeAspect="1" noChangeArrowheads="1" noTextEdit="1"/>
          </p:cNvSpPr>
          <p:nvPr>
            <p:ph type="sldImg"/>
          </p:nvPr>
        </p:nvSpPr>
        <p:spPr>
          <a:ln/>
        </p:spPr>
      </p:sp>
      <p:sp>
        <p:nvSpPr>
          <p:cNvPr id="120836" name="Rectangle 3">
            <a:extLst>
              <a:ext uri="{FF2B5EF4-FFF2-40B4-BE49-F238E27FC236}">
                <a16:creationId xmlns:a16="http://schemas.microsoft.com/office/drawing/2014/main" id="{30BD4688-CCCA-4AE2-AD29-C38D66C99E4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extLst>
      <p:ext uri="{BB962C8B-B14F-4D97-AF65-F5344CB8AC3E}">
        <p14:creationId xmlns:p14="http://schemas.microsoft.com/office/powerpoint/2010/main" val="31857611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84F8ED67-3A1D-4C97-AAA7-4007E7EBE59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D2DA7AA5-D5E3-43DE-9F4E-06E0E4446855}" type="slidenum">
              <a:rPr lang="it-IT" altLang="it-IT" sz="1200" smtClean="0"/>
              <a:pPr/>
              <a:t>106</a:t>
            </a:fld>
            <a:endParaRPr lang="it-IT" altLang="it-IT" sz="1200"/>
          </a:p>
        </p:txBody>
      </p:sp>
      <p:sp>
        <p:nvSpPr>
          <p:cNvPr id="120835" name="Rectangle 2">
            <a:extLst>
              <a:ext uri="{FF2B5EF4-FFF2-40B4-BE49-F238E27FC236}">
                <a16:creationId xmlns:a16="http://schemas.microsoft.com/office/drawing/2014/main" id="{35232785-1A65-4104-A02D-D5A663344C39}"/>
              </a:ext>
            </a:extLst>
          </p:cNvPr>
          <p:cNvSpPr>
            <a:spLocks noGrp="1" noRot="1" noChangeAspect="1" noChangeArrowheads="1" noTextEdit="1"/>
          </p:cNvSpPr>
          <p:nvPr>
            <p:ph type="sldImg"/>
          </p:nvPr>
        </p:nvSpPr>
        <p:spPr>
          <a:ln/>
        </p:spPr>
      </p:sp>
      <p:sp>
        <p:nvSpPr>
          <p:cNvPr id="120836" name="Rectangle 3">
            <a:extLst>
              <a:ext uri="{FF2B5EF4-FFF2-40B4-BE49-F238E27FC236}">
                <a16:creationId xmlns:a16="http://schemas.microsoft.com/office/drawing/2014/main" id="{30BD4688-CCCA-4AE2-AD29-C38D66C99E4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extLst>
      <p:ext uri="{BB962C8B-B14F-4D97-AF65-F5344CB8AC3E}">
        <p14:creationId xmlns:p14="http://schemas.microsoft.com/office/powerpoint/2010/main" val="170839171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84F8ED67-3A1D-4C97-AAA7-4007E7EBE59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D2DA7AA5-D5E3-43DE-9F4E-06E0E4446855}" type="slidenum">
              <a:rPr lang="it-IT" altLang="it-IT" sz="1200" smtClean="0"/>
              <a:pPr/>
              <a:t>107</a:t>
            </a:fld>
            <a:endParaRPr lang="it-IT" altLang="it-IT" sz="1200"/>
          </a:p>
        </p:txBody>
      </p:sp>
      <p:sp>
        <p:nvSpPr>
          <p:cNvPr id="120835" name="Rectangle 2">
            <a:extLst>
              <a:ext uri="{FF2B5EF4-FFF2-40B4-BE49-F238E27FC236}">
                <a16:creationId xmlns:a16="http://schemas.microsoft.com/office/drawing/2014/main" id="{35232785-1A65-4104-A02D-D5A663344C39}"/>
              </a:ext>
            </a:extLst>
          </p:cNvPr>
          <p:cNvSpPr>
            <a:spLocks noGrp="1" noRot="1" noChangeAspect="1" noChangeArrowheads="1" noTextEdit="1"/>
          </p:cNvSpPr>
          <p:nvPr>
            <p:ph type="sldImg"/>
          </p:nvPr>
        </p:nvSpPr>
        <p:spPr>
          <a:ln/>
        </p:spPr>
      </p:sp>
      <p:sp>
        <p:nvSpPr>
          <p:cNvPr id="120836" name="Rectangle 3">
            <a:extLst>
              <a:ext uri="{FF2B5EF4-FFF2-40B4-BE49-F238E27FC236}">
                <a16:creationId xmlns:a16="http://schemas.microsoft.com/office/drawing/2014/main" id="{30BD4688-CCCA-4AE2-AD29-C38D66C99E4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extLst>
      <p:ext uri="{BB962C8B-B14F-4D97-AF65-F5344CB8AC3E}">
        <p14:creationId xmlns:p14="http://schemas.microsoft.com/office/powerpoint/2010/main" val="159003559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84F8ED67-3A1D-4C97-AAA7-4007E7EBE59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ヒラギノ角ゴ Pro W3" charset="-128"/>
              </a:defRPr>
            </a:lvl1pPr>
            <a:lvl2pPr marL="739775" indent="-284163">
              <a:defRPr sz="2400">
                <a:solidFill>
                  <a:schemeClr val="tx1"/>
                </a:solidFill>
                <a:latin typeface="Arial" panose="020B0604020202020204" pitchFamily="34" charset="0"/>
                <a:ea typeface="ヒラギノ角ゴ Pro W3" charset="-128"/>
              </a:defRPr>
            </a:lvl2pPr>
            <a:lvl3pPr marL="1136650" indent="-227013">
              <a:defRPr sz="2400">
                <a:solidFill>
                  <a:schemeClr val="tx1"/>
                </a:solidFill>
                <a:latin typeface="Arial" panose="020B0604020202020204" pitchFamily="34" charset="0"/>
                <a:ea typeface="ヒラギノ角ゴ Pro W3" charset="-128"/>
              </a:defRPr>
            </a:lvl3pPr>
            <a:lvl4pPr marL="1592263" indent="-227013">
              <a:defRPr sz="2400">
                <a:solidFill>
                  <a:schemeClr val="tx1"/>
                </a:solidFill>
                <a:latin typeface="Arial" panose="020B0604020202020204" pitchFamily="34" charset="0"/>
                <a:ea typeface="ヒラギノ角ゴ Pro W3" charset="-128"/>
              </a:defRPr>
            </a:lvl4pPr>
            <a:lvl5pPr marL="2047875" indent="-227013">
              <a:defRPr sz="2400">
                <a:solidFill>
                  <a:schemeClr val="tx1"/>
                </a:solidFill>
                <a:latin typeface="Arial" panose="020B0604020202020204" pitchFamily="34" charset="0"/>
                <a:ea typeface="ヒラギノ角ゴ Pro W3" charset="-128"/>
              </a:defRPr>
            </a:lvl5pPr>
            <a:lvl6pPr marL="25050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6pPr>
            <a:lvl7pPr marL="29622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7pPr>
            <a:lvl8pPr marL="34194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8pPr>
            <a:lvl9pPr marL="3876675" indent="-227013" eaLnBrk="0" fontAlgn="base" hangingPunct="0">
              <a:spcBef>
                <a:spcPct val="0"/>
              </a:spcBef>
              <a:spcAft>
                <a:spcPct val="0"/>
              </a:spcAft>
              <a:defRPr sz="2400">
                <a:solidFill>
                  <a:schemeClr val="tx1"/>
                </a:solidFill>
                <a:latin typeface="Arial" panose="020B0604020202020204" pitchFamily="34" charset="0"/>
                <a:ea typeface="ヒラギノ角ゴ Pro W3" charset="-128"/>
              </a:defRPr>
            </a:lvl9pPr>
          </a:lstStyle>
          <a:p>
            <a:fld id="{D2DA7AA5-D5E3-43DE-9F4E-06E0E4446855}" type="slidenum">
              <a:rPr lang="it-IT" altLang="it-IT" sz="1200" smtClean="0"/>
              <a:pPr/>
              <a:t>108</a:t>
            </a:fld>
            <a:endParaRPr lang="it-IT" altLang="it-IT" sz="1200"/>
          </a:p>
        </p:txBody>
      </p:sp>
      <p:sp>
        <p:nvSpPr>
          <p:cNvPr id="120835" name="Rectangle 2">
            <a:extLst>
              <a:ext uri="{FF2B5EF4-FFF2-40B4-BE49-F238E27FC236}">
                <a16:creationId xmlns:a16="http://schemas.microsoft.com/office/drawing/2014/main" id="{35232785-1A65-4104-A02D-D5A663344C39}"/>
              </a:ext>
            </a:extLst>
          </p:cNvPr>
          <p:cNvSpPr>
            <a:spLocks noGrp="1" noRot="1" noChangeAspect="1" noChangeArrowheads="1" noTextEdit="1"/>
          </p:cNvSpPr>
          <p:nvPr>
            <p:ph type="sldImg"/>
          </p:nvPr>
        </p:nvSpPr>
        <p:spPr>
          <a:ln/>
        </p:spPr>
      </p:sp>
      <p:sp>
        <p:nvSpPr>
          <p:cNvPr id="120836" name="Rectangle 3">
            <a:extLst>
              <a:ext uri="{FF2B5EF4-FFF2-40B4-BE49-F238E27FC236}">
                <a16:creationId xmlns:a16="http://schemas.microsoft.com/office/drawing/2014/main" id="{30BD4688-CCCA-4AE2-AD29-C38D66C99E40}"/>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eaLnBrk="1" hangingPunct="1"/>
            <a:endParaRPr lang="it-IT" altLang="it-IT">
              <a:latin typeface="Arial" panose="020B0604020202020204" pitchFamily="34" charset="0"/>
              <a:ea typeface="ヒラギノ角ゴ Pro W3" charset="-128"/>
            </a:endParaRPr>
          </a:p>
        </p:txBody>
      </p:sp>
    </p:spTree>
    <p:extLst>
      <p:ext uri="{BB962C8B-B14F-4D97-AF65-F5344CB8AC3E}">
        <p14:creationId xmlns:p14="http://schemas.microsoft.com/office/powerpoint/2010/main" val="15143897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C2D94A9-1535-F348-9793-7B37BE4DA87B}" type="slidenum">
              <a:rPr lang="it-IT" smtClean="0"/>
              <a:pPr/>
              <a:t>28</a:t>
            </a:fld>
            <a:endParaRPr lang="it-I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0C2D94A9-1535-F348-9793-7B37BE4DA87B}" type="slidenum">
              <a:rPr lang="it-IT" smtClean="0"/>
              <a:pPr/>
              <a:t>29</a:t>
            </a:fld>
            <a:endParaRPr lang="it-I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
        <p:nvSpPr>
          <p:cNvPr id="4" name="Segnaposto data 3"/>
          <p:cNvSpPr>
            <a:spLocks noGrp="1"/>
          </p:cNvSpPr>
          <p:nvPr>
            <p:ph type="dt" sz="half" idx="10"/>
          </p:nvPr>
        </p:nvSpPr>
        <p:spPr/>
        <p:txBody>
          <a:bodyPr/>
          <a:lstStyle/>
          <a:p>
            <a:fld id="{D61CCD0F-90FA-4EC3-93CF-F966A6EADFBA}" type="datetime1">
              <a:rPr lang="it-IT" smtClean="0"/>
              <a:pPr/>
              <a:t>09/10/2019</a:t>
            </a:fld>
            <a:endParaRPr lang="it-IT"/>
          </a:p>
        </p:txBody>
      </p:sp>
      <p:sp>
        <p:nvSpPr>
          <p:cNvPr id="5" name="Segnaposto piè di pagina 4"/>
          <p:cNvSpPr>
            <a:spLocks noGrp="1"/>
          </p:cNvSpPr>
          <p:nvPr>
            <p:ph type="ftr" sz="quarter" idx="11"/>
          </p:nvPr>
        </p:nvSpPr>
        <p:spPr/>
        <p:txBody>
          <a:bodyPr/>
          <a:lstStyle/>
          <a:p>
            <a:r>
              <a:rPr lang="it-IT"/>
              <a:t>Ivana Rasi </a:t>
            </a:r>
          </a:p>
        </p:txBody>
      </p:sp>
      <p:sp>
        <p:nvSpPr>
          <p:cNvPr id="6" name="Segnaposto numero diapositiva 5"/>
          <p:cNvSpPr>
            <a:spLocks noGrp="1"/>
          </p:cNvSpPr>
          <p:nvPr>
            <p:ph type="sldNum" sz="quarter" idx="12"/>
          </p:nvPr>
        </p:nvSpPr>
        <p:spPr/>
        <p:txBody>
          <a:bodyPr/>
          <a:lstStyle/>
          <a:p>
            <a:fld id="{C121BA9E-CF39-5A4C-A796-CE277B4E7A22}" type="slidenum">
              <a:rPr lang="it-IT" smtClean="0"/>
              <a:pPr/>
              <a:t>‹N›</a:t>
            </a:fld>
            <a:endParaRPr lang="it-IT"/>
          </a:p>
        </p:txBody>
      </p:sp>
      <p:sp>
        <p:nvSpPr>
          <p:cNvPr id="8" name="Segnaposto titolo 1"/>
          <p:cNvSpPr>
            <a:spLocks noGrp="1"/>
          </p:cNvSpPr>
          <p:nvPr>
            <p:ph type="title" hasCustomPrompt="1"/>
          </p:nvPr>
        </p:nvSpPr>
        <p:spPr>
          <a:xfrm>
            <a:off x="1559623" y="2182951"/>
            <a:ext cx="5544784" cy="1034104"/>
          </a:xfrm>
          <a:prstGeom prst="rect">
            <a:avLst/>
          </a:prstGeom>
        </p:spPr>
        <p:txBody>
          <a:bodyPr vert="horz" lIns="91440" tIns="45720" rIns="91440" bIns="45720" rtlCol="0" anchor="t">
            <a:normAutofit/>
          </a:bodyPr>
          <a:lstStyle>
            <a:lvl1pPr>
              <a:defRPr>
                <a:solidFill>
                  <a:schemeClr val="bg1"/>
                </a:solidFill>
              </a:defRPr>
            </a:lvl1pPr>
          </a:lstStyle>
          <a:p>
            <a:r>
              <a:rPr lang="it-IT" dirty="0"/>
              <a:t>Titolo giornata</a:t>
            </a:r>
            <a:br>
              <a:rPr lang="it-IT" dirty="0"/>
            </a:br>
            <a:r>
              <a:rPr lang="it-IT" dirty="0"/>
              <a:t>formativa</a:t>
            </a:r>
          </a:p>
        </p:txBody>
      </p:sp>
      <p:sp>
        <p:nvSpPr>
          <p:cNvPr id="9" name="Segnaposto testo 2"/>
          <p:cNvSpPr>
            <a:spLocks noGrp="1"/>
          </p:cNvSpPr>
          <p:nvPr>
            <p:ph idx="1" hasCustomPrompt="1"/>
          </p:nvPr>
        </p:nvSpPr>
        <p:spPr>
          <a:xfrm>
            <a:off x="1559622" y="3378231"/>
            <a:ext cx="5544785" cy="1160460"/>
          </a:xfrm>
          <a:prstGeom prst="rect">
            <a:avLst/>
          </a:prstGeom>
        </p:spPr>
        <p:txBody>
          <a:bodyPr vert="horz" lIns="91440" tIns="45720" rIns="91440" bIns="45720" rtlCol="0">
            <a:normAutofit/>
          </a:bodyPr>
          <a:lstStyle>
            <a:lvl1pPr>
              <a:defRPr>
                <a:solidFill>
                  <a:srgbClr val="FFFFFF"/>
                </a:solidFill>
              </a:defRPr>
            </a:lvl1pPr>
          </a:lstStyle>
          <a:p>
            <a:pPr lvl="0"/>
            <a:r>
              <a:rPr lang="it-IT" dirty="0"/>
              <a:t>Sottotitolo giornata</a:t>
            </a:r>
          </a:p>
          <a:p>
            <a:pPr lvl="0"/>
            <a:r>
              <a:rPr lang="it-IT" dirty="0"/>
              <a:t>formativa</a:t>
            </a:r>
          </a:p>
        </p:txBody>
      </p:sp>
      <p:sp>
        <p:nvSpPr>
          <p:cNvPr id="11" name="Segnaposto testo 2"/>
          <p:cNvSpPr>
            <a:spLocks noGrp="1"/>
          </p:cNvSpPr>
          <p:nvPr>
            <p:ph idx="13" hasCustomPrompt="1"/>
          </p:nvPr>
        </p:nvSpPr>
        <p:spPr>
          <a:xfrm>
            <a:off x="1559622" y="4757890"/>
            <a:ext cx="5544785" cy="1160460"/>
          </a:xfrm>
          <a:prstGeom prst="rect">
            <a:avLst/>
          </a:prstGeom>
        </p:spPr>
        <p:txBody>
          <a:bodyPr vert="horz" lIns="91440" tIns="45720" rIns="91440" bIns="45720" rtlCol="0">
            <a:normAutofit/>
          </a:bodyPr>
          <a:lstStyle>
            <a:lvl1pPr>
              <a:defRPr sz="1800" baseline="0">
                <a:solidFill>
                  <a:srgbClr val="FFFFFF"/>
                </a:solidFill>
              </a:defRPr>
            </a:lvl1pPr>
          </a:lstStyle>
          <a:p>
            <a:pPr lvl="0"/>
            <a:r>
              <a:rPr lang="it-IT" dirty="0"/>
              <a:t>Luogo e data</a:t>
            </a:r>
          </a:p>
          <a:p>
            <a:pPr lvl="0"/>
            <a:r>
              <a:rPr lang="it-IT" dirty="0"/>
              <a:t>Nome e Cognome docente</a:t>
            </a:r>
          </a:p>
        </p:txBody>
      </p:sp>
    </p:spTree>
    <p:extLst>
      <p:ext uri="{BB962C8B-B14F-4D97-AF65-F5344CB8AC3E}">
        <p14:creationId xmlns:p14="http://schemas.microsoft.com/office/powerpoint/2010/main" val="3818201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134FAFCB-035F-4F86-BFDF-5BEB296F8D80}" type="datetime1">
              <a:rPr lang="it-IT" smtClean="0"/>
              <a:pPr/>
              <a:t>09/10/2019</a:t>
            </a:fld>
            <a:endParaRPr lang="it-IT"/>
          </a:p>
        </p:txBody>
      </p:sp>
      <p:sp>
        <p:nvSpPr>
          <p:cNvPr id="4" name="Segnaposto piè di pagina 3"/>
          <p:cNvSpPr>
            <a:spLocks noGrp="1"/>
          </p:cNvSpPr>
          <p:nvPr>
            <p:ph type="ftr" sz="quarter" idx="11"/>
          </p:nvPr>
        </p:nvSpPr>
        <p:spPr/>
        <p:txBody>
          <a:bodyPr/>
          <a:lstStyle/>
          <a:p>
            <a:r>
              <a:rPr lang="it-IT"/>
              <a:t>Ivana Rasi </a:t>
            </a:r>
            <a:endParaRPr lang="it-IT" dirty="0"/>
          </a:p>
        </p:txBody>
      </p:sp>
      <p:sp>
        <p:nvSpPr>
          <p:cNvPr id="5" name="Segnaposto numero diapositiva 4"/>
          <p:cNvSpPr>
            <a:spLocks noGrp="1"/>
          </p:cNvSpPr>
          <p:nvPr>
            <p:ph type="sldNum" sz="quarter" idx="12"/>
          </p:nvPr>
        </p:nvSpPr>
        <p:spPr/>
        <p:txBody>
          <a:bodyPr/>
          <a:lstStyle/>
          <a:p>
            <a:fld id="{C121BA9E-CF39-5A4C-A796-CE277B4E7A22}" type="slidenum">
              <a:rPr lang="it-IT" smtClean="0"/>
              <a:pPr/>
              <a:t>‹N›</a:t>
            </a:fld>
            <a:endParaRPr lang="it-IT" dirty="0"/>
          </a:p>
        </p:txBody>
      </p:sp>
      <p:sp>
        <p:nvSpPr>
          <p:cNvPr id="6" name="Segnaposto titolo 1"/>
          <p:cNvSpPr>
            <a:spLocks noGrp="1"/>
          </p:cNvSpPr>
          <p:nvPr>
            <p:ph type="title" hasCustomPrompt="1"/>
          </p:nvPr>
        </p:nvSpPr>
        <p:spPr>
          <a:xfrm>
            <a:off x="1559623" y="2182951"/>
            <a:ext cx="5544784" cy="1034104"/>
          </a:xfrm>
          <a:prstGeom prst="rect">
            <a:avLst/>
          </a:prstGeom>
        </p:spPr>
        <p:txBody>
          <a:bodyPr vert="horz" lIns="91440" tIns="45720" rIns="91440" bIns="45720" rtlCol="0" anchor="t">
            <a:normAutofit/>
          </a:bodyPr>
          <a:lstStyle/>
          <a:p>
            <a:r>
              <a:rPr lang="it-IT" dirty="0"/>
              <a:t>Titolo apertura</a:t>
            </a:r>
            <a:br>
              <a:rPr lang="it-IT" dirty="0"/>
            </a:br>
            <a:r>
              <a:rPr lang="it-IT" dirty="0"/>
              <a:t>argomento</a:t>
            </a:r>
          </a:p>
        </p:txBody>
      </p:sp>
      <p:sp>
        <p:nvSpPr>
          <p:cNvPr id="7" name="Segnaposto testo 2"/>
          <p:cNvSpPr>
            <a:spLocks noGrp="1"/>
          </p:cNvSpPr>
          <p:nvPr>
            <p:ph idx="1" hasCustomPrompt="1"/>
          </p:nvPr>
        </p:nvSpPr>
        <p:spPr>
          <a:xfrm>
            <a:off x="1559622" y="3378231"/>
            <a:ext cx="5544785" cy="1160460"/>
          </a:xfrm>
          <a:prstGeom prst="rect">
            <a:avLst/>
          </a:prstGeom>
        </p:spPr>
        <p:txBody>
          <a:bodyPr vert="horz" lIns="91440" tIns="45720" rIns="91440" bIns="45720" rtlCol="0">
            <a:normAutofit/>
          </a:bodyPr>
          <a:lstStyle>
            <a:lvl1pPr>
              <a:defRPr sz="2500">
                <a:latin typeface="Arial"/>
                <a:cs typeface="Arial"/>
              </a:defRPr>
            </a:lvl1pPr>
          </a:lstStyle>
          <a:p>
            <a:pPr lvl="0"/>
            <a:r>
              <a:rPr lang="it-IT" dirty="0"/>
              <a:t>Sottotitolo apertura</a:t>
            </a:r>
          </a:p>
          <a:p>
            <a:pPr lvl="0"/>
            <a:r>
              <a:rPr lang="it-IT" dirty="0"/>
              <a:t>argomento</a:t>
            </a:r>
          </a:p>
        </p:txBody>
      </p:sp>
    </p:spTree>
    <p:extLst>
      <p:ext uri="{BB962C8B-B14F-4D97-AF65-F5344CB8AC3E}">
        <p14:creationId xmlns:p14="http://schemas.microsoft.com/office/powerpoint/2010/main" val="3167498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a:xfrm>
            <a:off x="1399676" y="1600200"/>
            <a:ext cx="7166474" cy="4331043"/>
          </a:xfrm>
        </p:spPr>
        <p:txBody>
          <a:bodyPr>
            <a:normAutofit/>
          </a:bodyPr>
          <a:lstStyle>
            <a:lvl1pPr>
              <a:lnSpc>
                <a:spcPts val="2300"/>
              </a:lnSpc>
              <a:defRPr sz="1600">
                <a:solidFill>
                  <a:schemeClr val="tx1"/>
                </a:solidFill>
                <a:latin typeface="Arial"/>
                <a:cs typeface="Arial"/>
              </a:defRPr>
            </a:lvl1pPr>
            <a:lvl2pPr>
              <a:lnSpc>
                <a:spcPts val="2300"/>
              </a:lnSpc>
              <a:defRPr sz="1600">
                <a:solidFill>
                  <a:schemeClr val="tx1"/>
                </a:solidFill>
                <a:latin typeface="Arial"/>
                <a:cs typeface="Arial"/>
              </a:defRPr>
            </a:lvl2pPr>
            <a:lvl3pPr>
              <a:lnSpc>
                <a:spcPts val="2300"/>
              </a:lnSpc>
              <a:defRPr sz="1600">
                <a:solidFill>
                  <a:schemeClr val="tx1"/>
                </a:solidFill>
                <a:latin typeface="Arial"/>
                <a:cs typeface="Arial"/>
              </a:defRPr>
            </a:lvl3pPr>
            <a:lvl4pPr>
              <a:lnSpc>
                <a:spcPts val="2300"/>
              </a:lnSpc>
              <a:defRPr sz="1600">
                <a:solidFill>
                  <a:schemeClr val="tx1"/>
                </a:solidFill>
                <a:latin typeface="Arial"/>
                <a:cs typeface="Arial"/>
              </a:defRPr>
            </a:lvl4pPr>
            <a:lvl5pPr>
              <a:lnSpc>
                <a:spcPts val="2300"/>
              </a:lnSpc>
              <a:defRPr sz="1600">
                <a:solidFill>
                  <a:schemeClr val="tx1"/>
                </a:solidFill>
                <a:latin typeface="Arial"/>
                <a:cs typeface="Arial"/>
              </a:defRPr>
            </a:lvl5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p:cNvSpPr>
            <a:spLocks noGrp="1"/>
          </p:cNvSpPr>
          <p:nvPr>
            <p:ph type="dt" sz="half" idx="10"/>
          </p:nvPr>
        </p:nvSpPr>
        <p:spPr/>
        <p:txBody>
          <a:bodyPr/>
          <a:lstStyle/>
          <a:p>
            <a:fld id="{AFFE4822-3B2D-4ACB-A467-F4F97BFB295C}" type="datetime1">
              <a:rPr lang="it-IT" smtClean="0"/>
              <a:pPr/>
              <a:t>09/10/2019</a:t>
            </a:fld>
            <a:endParaRPr lang="it-IT"/>
          </a:p>
        </p:txBody>
      </p:sp>
      <p:sp>
        <p:nvSpPr>
          <p:cNvPr id="5" name="Segnaposto piè di pagina 4"/>
          <p:cNvSpPr>
            <a:spLocks noGrp="1"/>
          </p:cNvSpPr>
          <p:nvPr>
            <p:ph type="ftr" sz="quarter" idx="11"/>
          </p:nvPr>
        </p:nvSpPr>
        <p:spPr/>
        <p:txBody>
          <a:bodyPr/>
          <a:lstStyle/>
          <a:p>
            <a:r>
              <a:rPr lang="it-IT"/>
              <a:t>Ivana Rasi </a:t>
            </a:r>
            <a:endParaRPr lang="it-IT" dirty="0"/>
          </a:p>
        </p:txBody>
      </p:sp>
      <p:sp>
        <p:nvSpPr>
          <p:cNvPr id="6" name="Segnaposto numero diapositiva 5"/>
          <p:cNvSpPr>
            <a:spLocks noGrp="1"/>
          </p:cNvSpPr>
          <p:nvPr>
            <p:ph type="sldNum" sz="quarter" idx="12"/>
          </p:nvPr>
        </p:nvSpPr>
        <p:spPr/>
        <p:txBody>
          <a:bodyPr/>
          <a:lstStyle/>
          <a:p>
            <a:fld id="{C121BA9E-CF39-5A4C-A796-CE277B4E7A22}" type="slidenum">
              <a:rPr lang="it-IT" smtClean="0"/>
              <a:pPr/>
              <a:t>‹N›</a:t>
            </a:fld>
            <a:endParaRPr lang="it-IT" dirty="0"/>
          </a:p>
        </p:txBody>
      </p:sp>
      <p:sp>
        <p:nvSpPr>
          <p:cNvPr id="9" name="Titolo 1"/>
          <p:cNvSpPr>
            <a:spLocks noGrp="1"/>
          </p:cNvSpPr>
          <p:nvPr>
            <p:ph type="title"/>
          </p:nvPr>
        </p:nvSpPr>
        <p:spPr>
          <a:xfrm>
            <a:off x="1399676" y="591466"/>
            <a:ext cx="7166474" cy="877155"/>
          </a:xfrm>
        </p:spPr>
        <p:txBody>
          <a:bodyPr anchor="t">
            <a:normAutofit/>
          </a:bodyPr>
          <a:lstStyle>
            <a:lvl1pPr algn="l">
              <a:lnSpc>
                <a:spcPts val="3100"/>
              </a:lnSpc>
              <a:defRPr sz="3000" b="1">
                <a:latin typeface="Arial"/>
                <a:cs typeface="Arial"/>
              </a:defRPr>
            </a:lvl1pPr>
          </a:lstStyle>
          <a:p>
            <a:r>
              <a:rPr lang="it-IT" dirty="0"/>
              <a:t>Fare clic per modificare stile</a:t>
            </a:r>
          </a:p>
        </p:txBody>
      </p:sp>
    </p:spTree>
    <p:extLst>
      <p:ext uri="{BB962C8B-B14F-4D97-AF65-F5344CB8AC3E}">
        <p14:creationId xmlns:p14="http://schemas.microsoft.com/office/powerpoint/2010/main" val="2545203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to 2">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1399676" y="1600201"/>
            <a:ext cx="3432777" cy="4332288"/>
          </a:xfrm>
        </p:spPr>
        <p:txBody>
          <a:bodyPr>
            <a:normAutofit/>
          </a:bodyPr>
          <a:lstStyle>
            <a:lvl1pPr>
              <a:lnSpc>
                <a:spcPts val="2300"/>
              </a:lnSpc>
              <a:defRPr sz="1600">
                <a:solidFill>
                  <a:srgbClr val="000000"/>
                </a:solidFill>
                <a:latin typeface="Arial"/>
                <a:cs typeface="Arial"/>
              </a:defRPr>
            </a:lvl1pPr>
            <a:lvl2pPr>
              <a:lnSpc>
                <a:spcPts val="2300"/>
              </a:lnSpc>
              <a:defRPr sz="1600">
                <a:solidFill>
                  <a:srgbClr val="000000"/>
                </a:solidFill>
                <a:latin typeface="Arial"/>
                <a:cs typeface="Arial"/>
              </a:defRPr>
            </a:lvl2pPr>
            <a:lvl3pPr>
              <a:lnSpc>
                <a:spcPts val="2300"/>
              </a:lnSpc>
              <a:defRPr sz="1600">
                <a:solidFill>
                  <a:srgbClr val="000000"/>
                </a:solidFill>
                <a:latin typeface="Arial"/>
                <a:cs typeface="Arial"/>
              </a:defRPr>
            </a:lvl3pPr>
            <a:lvl4pPr>
              <a:lnSpc>
                <a:spcPts val="2300"/>
              </a:lnSpc>
              <a:defRPr sz="1600">
                <a:solidFill>
                  <a:srgbClr val="000000"/>
                </a:solidFill>
                <a:latin typeface="Arial"/>
                <a:cs typeface="Arial"/>
              </a:defRPr>
            </a:lvl4pPr>
            <a:lvl5pPr>
              <a:lnSpc>
                <a:spcPts val="2300"/>
              </a:lnSpc>
              <a:defRPr sz="1600">
                <a:solidFill>
                  <a:srgbClr val="000000"/>
                </a:solidFill>
                <a:latin typeface="Arial"/>
                <a:cs typeface="Arial"/>
              </a:defRPr>
            </a:lvl5pPr>
            <a:lvl6pPr>
              <a:defRPr sz="1800"/>
            </a:lvl6pPr>
            <a:lvl7pPr>
              <a:defRPr sz="1800"/>
            </a:lvl7pPr>
            <a:lvl8pPr>
              <a:defRPr sz="1800"/>
            </a:lvl8pPr>
            <a:lvl9pPr>
              <a:defRPr sz="18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contenuto 3"/>
          <p:cNvSpPr>
            <a:spLocks noGrp="1"/>
          </p:cNvSpPr>
          <p:nvPr>
            <p:ph sz="half" idx="2"/>
          </p:nvPr>
        </p:nvSpPr>
        <p:spPr>
          <a:xfrm>
            <a:off x="5115673" y="1600200"/>
            <a:ext cx="3450477" cy="4332289"/>
          </a:xfrm>
        </p:spPr>
        <p:txBody>
          <a:bodyPr>
            <a:normAutofit/>
          </a:bodyPr>
          <a:lstStyle>
            <a:lvl1pPr>
              <a:lnSpc>
                <a:spcPts val="2300"/>
              </a:lnSpc>
              <a:defRPr sz="1600">
                <a:solidFill>
                  <a:srgbClr val="000000"/>
                </a:solidFill>
                <a:latin typeface="Arial"/>
                <a:cs typeface="Arial"/>
              </a:defRPr>
            </a:lvl1pPr>
            <a:lvl2pPr>
              <a:lnSpc>
                <a:spcPts val="2300"/>
              </a:lnSpc>
              <a:defRPr sz="1600">
                <a:solidFill>
                  <a:srgbClr val="000000"/>
                </a:solidFill>
                <a:latin typeface="Arial"/>
                <a:cs typeface="Arial"/>
              </a:defRPr>
            </a:lvl2pPr>
            <a:lvl3pPr>
              <a:lnSpc>
                <a:spcPts val="2300"/>
              </a:lnSpc>
              <a:defRPr sz="1600">
                <a:solidFill>
                  <a:srgbClr val="000000"/>
                </a:solidFill>
                <a:latin typeface="Arial"/>
                <a:cs typeface="Arial"/>
              </a:defRPr>
            </a:lvl3pPr>
            <a:lvl4pPr>
              <a:lnSpc>
                <a:spcPts val="2300"/>
              </a:lnSpc>
              <a:defRPr sz="1600">
                <a:solidFill>
                  <a:srgbClr val="000000"/>
                </a:solidFill>
                <a:latin typeface="Arial"/>
                <a:cs typeface="Arial"/>
              </a:defRPr>
            </a:lvl4pPr>
            <a:lvl5pPr>
              <a:lnSpc>
                <a:spcPts val="2300"/>
              </a:lnSpc>
              <a:defRPr sz="1600">
                <a:solidFill>
                  <a:srgbClr val="000000"/>
                </a:solidFill>
                <a:latin typeface="Arial"/>
                <a:cs typeface="Arial"/>
              </a:defRPr>
            </a:lvl5pPr>
            <a:lvl6pPr>
              <a:defRPr sz="1800"/>
            </a:lvl6pPr>
            <a:lvl7pPr>
              <a:defRPr sz="1800"/>
            </a:lvl7pPr>
            <a:lvl8pPr>
              <a:defRPr sz="1800"/>
            </a:lvl8pPr>
            <a:lvl9pPr>
              <a:defRPr sz="18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5" name="Segnaposto data 4"/>
          <p:cNvSpPr>
            <a:spLocks noGrp="1"/>
          </p:cNvSpPr>
          <p:nvPr>
            <p:ph type="dt" sz="half" idx="10"/>
          </p:nvPr>
        </p:nvSpPr>
        <p:spPr/>
        <p:txBody>
          <a:bodyPr/>
          <a:lstStyle/>
          <a:p>
            <a:fld id="{8F154196-5E87-42D7-852E-F0479C56BC16}" type="datetime1">
              <a:rPr lang="it-IT" smtClean="0"/>
              <a:pPr/>
              <a:t>09/10/2019</a:t>
            </a:fld>
            <a:endParaRPr lang="it-IT"/>
          </a:p>
        </p:txBody>
      </p:sp>
      <p:sp>
        <p:nvSpPr>
          <p:cNvPr id="6" name="Segnaposto piè di pagina 5"/>
          <p:cNvSpPr>
            <a:spLocks noGrp="1"/>
          </p:cNvSpPr>
          <p:nvPr>
            <p:ph type="ftr" sz="quarter" idx="11"/>
          </p:nvPr>
        </p:nvSpPr>
        <p:spPr/>
        <p:txBody>
          <a:bodyPr/>
          <a:lstStyle/>
          <a:p>
            <a:r>
              <a:rPr lang="it-IT"/>
              <a:t>Ivana Rasi </a:t>
            </a:r>
          </a:p>
        </p:txBody>
      </p:sp>
      <p:sp>
        <p:nvSpPr>
          <p:cNvPr id="7" name="Segnaposto numero diapositiva 6"/>
          <p:cNvSpPr>
            <a:spLocks noGrp="1"/>
          </p:cNvSpPr>
          <p:nvPr>
            <p:ph type="sldNum" sz="quarter" idx="12"/>
          </p:nvPr>
        </p:nvSpPr>
        <p:spPr/>
        <p:txBody>
          <a:bodyPr/>
          <a:lstStyle/>
          <a:p>
            <a:fld id="{C121BA9E-CF39-5A4C-A796-CE277B4E7A22}" type="slidenum">
              <a:rPr lang="it-IT" smtClean="0"/>
              <a:pPr/>
              <a:t>‹N›</a:t>
            </a:fld>
            <a:endParaRPr lang="it-IT"/>
          </a:p>
        </p:txBody>
      </p:sp>
      <p:sp>
        <p:nvSpPr>
          <p:cNvPr id="8" name="Titolo 1"/>
          <p:cNvSpPr>
            <a:spLocks noGrp="1"/>
          </p:cNvSpPr>
          <p:nvPr>
            <p:ph type="title"/>
          </p:nvPr>
        </p:nvSpPr>
        <p:spPr>
          <a:xfrm>
            <a:off x="1399676" y="591466"/>
            <a:ext cx="7166474" cy="877155"/>
          </a:xfrm>
        </p:spPr>
        <p:txBody>
          <a:bodyPr anchor="t">
            <a:normAutofit/>
          </a:bodyPr>
          <a:lstStyle>
            <a:lvl1pPr algn="l">
              <a:lnSpc>
                <a:spcPts val="3100"/>
              </a:lnSpc>
              <a:defRPr sz="3000" b="1">
                <a:latin typeface="Arial"/>
                <a:cs typeface="Arial"/>
              </a:defRPr>
            </a:lvl1pPr>
          </a:lstStyle>
          <a:p>
            <a:r>
              <a:rPr lang="it-IT" dirty="0"/>
              <a:t>Fare clic per modificare stile</a:t>
            </a:r>
          </a:p>
        </p:txBody>
      </p:sp>
    </p:spTree>
    <p:extLst>
      <p:ext uri="{BB962C8B-B14F-4D97-AF65-F5344CB8AC3E}">
        <p14:creationId xmlns:p14="http://schemas.microsoft.com/office/powerpoint/2010/main" val="359098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1399676" y="1535113"/>
            <a:ext cx="3432778" cy="639762"/>
          </a:xfrm>
        </p:spPr>
        <p:txBody>
          <a:bodyPr anchor="t">
            <a:normAutofit/>
          </a:bodyPr>
          <a:lstStyle>
            <a:lvl1pPr marL="0" indent="0">
              <a:lnSpc>
                <a:spcPts val="2300"/>
              </a:lnSpc>
              <a:buNone/>
              <a:defRPr sz="1600" b="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5" name="Segnaposto testo 4"/>
          <p:cNvSpPr>
            <a:spLocks noGrp="1"/>
          </p:cNvSpPr>
          <p:nvPr>
            <p:ph type="body" sz="quarter" idx="3"/>
          </p:nvPr>
        </p:nvSpPr>
        <p:spPr>
          <a:xfrm>
            <a:off x="5115673" y="1535113"/>
            <a:ext cx="3450477" cy="639762"/>
          </a:xfrm>
        </p:spPr>
        <p:txBody>
          <a:bodyPr anchor="t">
            <a:normAutofit/>
          </a:bodyPr>
          <a:lstStyle>
            <a:lvl1pPr marL="0" indent="0">
              <a:lnSpc>
                <a:spcPts val="2300"/>
              </a:lnSpc>
              <a:buNone/>
              <a:defRPr sz="1600" b="1">
                <a:latin typeface="Arial"/>
                <a:cs typeface="Aria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7" name="Segnaposto data 6"/>
          <p:cNvSpPr>
            <a:spLocks noGrp="1"/>
          </p:cNvSpPr>
          <p:nvPr>
            <p:ph type="dt" sz="half" idx="10"/>
          </p:nvPr>
        </p:nvSpPr>
        <p:spPr/>
        <p:txBody>
          <a:bodyPr/>
          <a:lstStyle/>
          <a:p>
            <a:fld id="{D9C6BA0B-E9DD-4687-913E-D0752D8CF93E}" type="datetime1">
              <a:rPr lang="it-IT" smtClean="0"/>
              <a:pPr/>
              <a:t>09/10/2019</a:t>
            </a:fld>
            <a:endParaRPr lang="it-IT" dirty="0"/>
          </a:p>
        </p:txBody>
      </p:sp>
      <p:sp>
        <p:nvSpPr>
          <p:cNvPr id="8" name="Segnaposto piè di pagina 7"/>
          <p:cNvSpPr>
            <a:spLocks noGrp="1"/>
          </p:cNvSpPr>
          <p:nvPr>
            <p:ph type="ftr" sz="quarter" idx="11"/>
          </p:nvPr>
        </p:nvSpPr>
        <p:spPr/>
        <p:txBody>
          <a:bodyPr/>
          <a:lstStyle/>
          <a:p>
            <a:r>
              <a:rPr lang="it-IT"/>
              <a:t>Ivana Rasi </a:t>
            </a:r>
          </a:p>
        </p:txBody>
      </p:sp>
      <p:sp>
        <p:nvSpPr>
          <p:cNvPr id="9" name="Segnaposto numero diapositiva 8"/>
          <p:cNvSpPr>
            <a:spLocks noGrp="1"/>
          </p:cNvSpPr>
          <p:nvPr>
            <p:ph type="sldNum" sz="quarter" idx="12"/>
          </p:nvPr>
        </p:nvSpPr>
        <p:spPr/>
        <p:txBody>
          <a:bodyPr/>
          <a:lstStyle/>
          <a:p>
            <a:fld id="{C121BA9E-CF39-5A4C-A796-CE277B4E7A22}" type="slidenum">
              <a:rPr lang="it-IT" smtClean="0"/>
              <a:pPr/>
              <a:t>‹N›</a:t>
            </a:fld>
            <a:endParaRPr lang="it-IT"/>
          </a:p>
        </p:txBody>
      </p:sp>
      <p:sp>
        <p:nvSpPr>
          <p:cNvPr id="10" name="Titolo 1"/>
          <p:cNvSpPr>
            <a:spLocks noGrp="1"/>
          </p:cNvSpPr>
          <p:nvPr>
            <p:ph type="title"/>
          </p:nvPr>
        </p:nvSpPr>
        <p:spPr>
          <a:xfrm>
            <a:off x="1399676" y="591466"/>
            <a:ext cx="7166474" cy="877155"/>
          </a:xfrm>
        </p:spPr>
        <p:txBody>
          <a:bodyPr anchor="t">
            <a:normAutofit/>
          </a:bodyPr>
          <a:lstStyle>
            <a:lvl1pPr algn="l">
              <a:lnSpc>
                <a:spcPts val="3100"/>
              </a:lnSpc>
              <a:defRPr sz="3000" b="1">
                <a:latin typeface="Arial"/>
                <a:cs typeface="Arial"/>
              </a:defRPr>
            </a:lvl1pPr>
          </a:lstStyle>
          <a:p>
            <a:r>
              <a:rPr lang="it-IT" dirty="0"/>
              <a:t>Fare clic per modificare stile</a:t>
            </a:r>
          </a:p>
        </p:txBody>
      </p:sp>
      <p:sp>
        <p:nvSpPr>
          <p:cNvPr id="11" name="Segnaposto contenuto 2"/>
          <p:cNvSpPr>
            <a:spLocks noGrp="1"/>
          </p:cNvSpPr>
          <p:nvPr>
            <p:ph sz="half" idx="13"/>
          </p:nvPr>
        </p:nvSpPr>
        <p:spPr>
          <a:xfrm>
            <a:off x="1399676" y="2352271"/>
            <a:ext cx="3432777" cy="3580217"/>
          </a:xfrm>
        </p:spPr>
        <p:txBody>
          <a:bodyPr>
            <a:normAutofit/>
          </a:bodyPr>
          <a:lstStyle>
            <a:lvl1pPr>
              <a:lnSpc>
                <a:spcPts val="2300"/>
              </a:lnSpc>
              <a:defRPr sz="1600">
                <a:solidFill>
                  <a:srgbClr val="000000"/>
                </a:solidFill>
                <a:latin typeface="Arial"/>
                <a:cs typeface="Arial"/>
              </a:defRPr>
            </a:lvl1pPr>
            <a:lvl2pPr>
              <a:lnSpc>
                <a:spcPts val="2300"/>
              </a:lnSpc>
              <a:defRPr sz="1600">
                <a:solidFill>
                  <a:srgbClr val="000000"/>
                </a:solidFill>
                <a:latin typeface="Arial"/>
                <a:cs typeface="Arial"/>
              </a:defRPr>
            </a:lvl2pPr>
            <a:lvl3pPr>
              <a:lnSpc>
                <a:spcPts val="2300"/>
              </a:lnSpc>
              <a:defRPr sz="1600">
                <a:solidFill>
                  <a:srgbClr val="000000"/>
                </a:solidFill>
                <a:latin typeface="Arial"/>
                <a:cs typeface="Arial"/>
              </a:defRPr>
            </a:lvl3pPr>
            <a:lvl4pPr>
              <a:lnSpc>
                <a:spcPts val="2300"/>
              </a:lnSpc>
              <a:defRPr sz="1600">
                <a:solidFill>
                  <a:srgbClr val="000000"/>
                </a:solidFill>
                <a:latin typeface="Arial"/>
                <a:cs typeface="Arial"/>
              </a:defRPr>
            </a:lvl4pPr>
            <a:lvl5pPr>
              <a:lnSpc>
                <a:spcPts val="2300"/>
              </a:lnSpc>
              <a:defRPr sz="1600">
                <a:solidFill>
                  <a:srgbClr val="000000"/>
                </a:solidFill>
                <a:latin typeface="Arial"/>
                <a:cs typeface="Arial"/>
              </a:defRPr>
            </a:lvl5pPr>
            <a:lvl6pPr>
              <a:defRPr sz="1800"/>
            </a:lvl6pPr>
            <a:lvl7pPr>
              <a:defRPr sz="1800"/>
            </a:lvl7pPr>
            <a:lvl8pPr>
              <a:defRPr sz="1800"/>
            </a:lvl8pPr>
            <a:lvl9pPr>
              <a:defRPr sz="18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12" name="Segnaposto contenuto 3"/>
          <p:cNvSpPr>
            <a:spLocks noGrp="1"/>
          </p:cNvSpPr>
          <p:nvPr>
            <p:ph sz="half" idx="2"/>
          </p:nvPr>
        </p:nvSpPr>
        <p:spPr>
          <a:xfrm>
            <a:off x="5115673" y="2352271"/>
            <a:ext cx="3450477" cy="3571878"/>
          </a:xfrm>
        </p:spPr>
        <p:txBody>
          <a:bodyPr>
            <a:normAutofit/>
          </a:bodyPr>
          <a:lstStyle>
            <a:lvl1pPr>
              <a:lnSpc>
                <a:spcPts val="2300"/>
              </a:lnSpc>
              <a:defRPr sz="1600">
                <a:solidFill>
                  <a:srgbClr val="000000"/>
                </a:solidFill>
                <a:latin typeface="Arial"/>
                <a:cs typeface="Arial"/>
              </a:defRPr>
            </a:lvl1pPr>
            <a:lvl2pPr>
              <a:lnSpc>
                <a:spcPts val="2300"/>
              </a:lnSpc>
              <a:defRPr sz="1600">
                <a:solidFill>
                  <a:srgbClr val="000000"/>
                </a:solidFill>
                <a:latin typeface="Arial"/>
                <a:cs typeface="Arial"/>
              </a:defRPr>
            </a:lvl2pPr>
            <a:lvl3pPr>
              <a:lnSpc>
                <a:spcPts val="2300"/>
              </a:lnSpc>
              <a:defRPr sz="1600">
                <a:solidFill>
                  <a:srgbClr val="000000"/>
                </a:solidFill>
                <a:latin typeface="Arial"/>
                <a:cs typeface="Arial"/>
              </a:defRPr>
            </a:lvl3pPr>
            <a:lvl4pPr>
              <a:lnSpc>
                <a:spcPts val="2300"/>
              </a:lnSpc>
              <a:defRPr sz="1600">
                <a:solidFill>
                  <a:srgbClr val="000000"/>
                </a:solidFill>
                <a:latin typeface="Arial"/>
                <a:cs typeface="Arial"/>
              </a:defRPr>
            </a:lvl4pPr>
            <a:lvl5pPr>
              <a:lnSpc>
                <a:spcPts val="2300"/>
              </a:lnSpc>
              <a:defRPr sz="1600">
                <a:solidFill>
                  <a:srgbClr val="000000"/>
                </a:solidFill>
                <a:latin typeface="Arial"/>
                <a:cs typeface="Arial"/>
              </a:defRPr>
            </a:lvl5pPr>
            <a:lvl6pPr>
              <a:defRPr sz="1800"/>
            </a:lvl6pPr>
            <a:lvl7pPr>
              <a:defRPr sz="1800"/>
            </a:lvl7pPr>
            <a:lvl8pPr>
              <a:defRPr sz="1800"/>
            </a:lvl8pPr>
            <a:lvl9pPr>
              <a:defRPr sz="18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Tree>
    <p:extLst>
      <p:ext uri="{BB962C8B-B14F-4D97-AF65-F5344CB8AC3E}">
        <p14:creationId xmlns:p14="http://schemas.microsoft.com/office/powerpoint/2010/main" val="3254104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595959DB-B62F-4BAE-82E8-CE48F9A71AA5}" type="datetime1">
              <a:rPr lang="it-IT" smtClean="0"/>
              <a:pPr/>
              <a:t>09/10/2019</a:t>
            </a:fld>
            <a:endParaRPr lang="it-IT"/>
          </a:p>
        </p:txBody>
      </p:sp>
      <p:sp>
        <p:nvSpPr>
          <p:cNvPr id="4" name="Segnaposto piè di pagina 3"/>
          <p:cNvSpPr>
            <a:spLocks noGrp="1"/>
          </p:cNvSpPr>
          <p:nvPr>
            <p:ph type="ftr" sz="quarter" idx="11"/>
          </p:nvPr>
        </p:nvSpPr>
        <p:spPr/>
        <p:txBody>
          <a:bodyPr/>
          <a:lstStyle/>
          <a:p>
            <a:r>
              <a:rPr lang="it-IT"/>
              <a:t>Ivana Rasi </a:t>
            </a:r>
          </a:p>
        </p:txBody>
      </p:sp>
      <p:sp>
        <p:nvSpPr>
          <p:cNvPr id="5" name="Segnaposto numero diapositiva 4"/>
          <p:cNvSpPr>
            <a:spLocks noGrp="1"/>
          </p:cNvSpPr>
          <p:nvPr>
            <p:ph type="sldNum" sz="quarter" idx="12"/>
          </p:nvPr>
        </p:nvSpPr>
        <p:spPr/>
        <p:txBody>
          <a:bodyPr/>
          <a:lstStyle/>
          <a:p>
            <a:fld id="{C121BA9E-CF39-5A4C-A796-CE277B4E7A22}" type="slidenum">
              <a:rPr lang="it-IT" smtClean="0"/>
              <a:pPr/>
              <a:t>‹N›</a:t>
            </a:fld>
            <a:endParaRPr lang="it-IT"/>
          </a:p>
        </p:txBody>
      </p:sp>
      <p:sp>
        <p:nvSpPr>
          <p:cNvPr id="6" name="Titolo 1"/>
          <p:cNvSpPr>
            <a:spLocks noGrp="1"/>
          </p:cNvSpPr>
          <p:nvPr>
            <p:ph type="title"/>
          </p:nvPr>
        </p:nvSpPr>
        <p:spPr>
          <a:xfrm>
            <a:off x="1399676" y="591466"/>
            <a:ext cx="7166474" cy="877155"/>
          </a:xfrm>
        </p:spPr>
        <p:txBody>
          <a:bodyPr anchor="t">
            <a:normAutofit/>
          </a:bodyPr>
          <a:lstStyle>
            <a:lvl1pPr algn="l">
              <a:lnSpc>
                <a:spcPts val="3100"/>
              </a:lnSpc>
              <a:defRPr sz="3000" b="1">
                <a:latin typeface="Arial"/>
                <a:cs typeface="Arial"/>
              </a:defRPr>
            </a:lvl1pPr>
          </a:lstStyle>
          <a:p>
            <a:r>
              <a:rPr lang="it-IT" dirty="0"/>
              <a:t>Fare clic per modificare stile</a:t>
            </a:r>
          </a:p>
        </p:txBody>
      </p:sp>
    </p:spTree>
    <p:extLst>
      <p:ext uri="{BB962C8B-B14F-4D97-AF65-F5344CB8AC3E}">
        <p14:creationId xmlns:p14="http://schemas.microsoft.com/office/powerpoint/2010/main" val="549014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12E7C4E-D880-4C68-A763-255075044AAF}" type="datetime1">
              <a:rPr lang="it-IT" smtClean="0"/>
              <a:pPr/>
              <a:t>09/10/2019</a:t>
            </a:fld>
            <a:endParaRPr lang="it-IT"/>
          </a:p>
        </p:txBody>
      </p:sp>
      <p:sp>
        <p:nvSpPr>
          <p:cNvPr id="3" name="Segnaposto piè di pagina 2"/>
          <p:cNvSpPr>
            <a:spLocks noGrp="1"/>
          </p:cNvSpPr>
          <p:nvPr>
            <p:ph type="ftr" sz="quarter" idx="11"/>
          </p:nvPr>
        </p:nvSpPr>
        <p:spPr/>
        <p:txBody>
          <a:bodyPr/>
          <a:lstStyle/>
          <a:p>
            <a:r>
              <a:rPr lang="it-IT"/>
              <a:t>Ivana Rasi </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‹N›</a:t>
            </a:fld>
            <a:endParaRPr lang="it-IT"/>
          </a:p>
        </p:txBody>
      </p:sp>
    </p:spTree>
    <p:extLst>
      <p:ext uri="{BB962C8B-B14F-4D97-AF65-F5344CB8AC3E}">
        <p14:creationId xmlns:p14="http://schemas.microsoft.com/office/powerpoint/2010/main" val="888436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392238" y="4800600"/>
            <a:ext cx="7173912" cy="566738"/>
          </a:xfrm>
        </p:spPr>
        <p:txBody>
          <a:bodyPr anchor="t">
            <a:normAutofit/>
          </a:bodyPr>
          <a:lstStyle>
            <a:lvl1pPr algn="l">
              <a:defRPr sz="1600" b="1">
                <a:latin typeface="Arial"/>
                <a:cs typeface="Arial"/>
              </a:defRPr>
            </a:lvl1pPr>
          </a:lstStyle>
          <a:p>
            <a:r>
              <a:rPr lang="it-IT" dirty="0"/>
              <a:t>Fare clic per modificare stile</a:t>
            </a:r>
          </a:p>
        </p:txBody>
      </p:sp>
      <p:sp>
        <p:nvSpPr>
          <p:cNvPr id="3" name="Segnaposto immagine 2"/>
          <p:cNvSpPr>
            <a:spLocks noGrp="1"/>
          </p:cNvSpPr>
          <p:nvPr>
            <p:ph type="pic" idx="1"/>
          </p:nvPr>
        </p:nvSpPr>
        <p:spPr>
          <a:xfrm>
            <a:off x="1392238" y="612775"/>
            <a:ext cx="7173912"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1392238" y="5367338"/>
            <a:ext cx="7173912" cy="613569"/>
          </a:xfrm>
        </p:spPr>
        <p:txBody>
          <a:bodyPr anchor="t">
            <a:normAutofit/>
          </a:bodyPr>
          <a:lstStyle>
            <a:lvl1pPr marL="0" indent="0">
              <a:lnSpc>
                <a:spcPts val="2300"/>
              </a:lnSpc>
              <a:buNone/>
              <a:defRPr sz="1600">
                <a:latin typeface="Arial"/>
                <a:cs typeface="Aria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gli stili del testo dello schema</a:t>
            </a:r>
          </a:p>
        </p:txBody>
      </p:sp>
      <p:sp>
        <p:nvSpPr>
          <p:cNvPr id="5" name="Segnaposto data 4"/>
          <p:cNvSpPr>
            <a:spLocks noGrp="1"/>
          </p:cNvSpPr>
          <p:nvPr>
            <p:ph type="dt" sz="half" idx="10"/>
          </p:nvPr>
        </p:nvSpPr>
        <p:spPr/>
        <p:txBody>
          <a:bodyPr/>
          <a:lstStyle/>
          <a:p>
            <a:fld id="{9E512FB4-6B1D-4CAA-991D-9FC888883DCE}" type="datetime1">
              <a:rPr lang="it-IT" smtClean="0"/>
              <a:pPr/>
              <a:t>09/10/2019</a:t>
            </a:fld>
            <a:endParaRPr lang="it-IT"/>
          </a:p>
        </p:txBody>
      </p:sp>
      <p:sp>
        <p:nvSpPr>
          <p:cNvPr id="6" name="Segnaposto piè di pagina 5"/>
          <p:cNvSpPr>
            <a:spLocks noGrp="1"/>
          </p:cNvSpPr>
          <p:nvPr>
            <p:ph type="ftr" sz="quarter" idx="11"/>
          </p:nvPr>
        </p:nvSpPr>
        <p:spPr/>
        <p:txBody>
          <a:bodyPr/>
          <a:lstStyle/>
          <a:p>
            <a:r>
              <a:rPr lang="it-IT"/>
              <a:t>Ivana Rasi </a:t>
            </a:r>
            <a:endParaRPr lang="it-IT" dirty="0"/>
          </a:p>
        </p:txBody>
      </p:sp>
      <p:sp>
        <p:nvSpPr>
          <p:cNvPr id="7" name="Segnaposto numero diapositiva 6"/>
          <p:cNvSpPr>
            <a:spLocks noGrp="1"/>
          </p:cNvSpPr>
          <p:nvPr>
            <p:ph type="sldNum" sz="quarter" idx="12"/>
          </p:nvPr>
        </p:nvSpPr>
        <p:spPr/>
        <p:txBody>
          <a:bodyPr/>
          <a:lstStyle/>
          <a:p>
            <a:fld id="{C121BA9E-CF39-5A4C-A796-CE277B4E7A22}" type="slidenum">
              <a:rPr lang="it-IT" smtClean="0"/>
              <a:pPr/>
              <a:t>‹N›</a:t>
            </a:fld>
            <a:endParaRPr lang="it-IT"/>
          </a:p>
        </p:txBody>
      </p:sp>
    </p:spTree>
    <p:extLst>
      <p:ext uri="{BB962C8B-B14F-4D97-AF65-F5344CB8AC3E}">
        <p14:creationId xmlns:p14="http://schemas.microsoft.com/office/powerpoint/2010/main" val="3759993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srcRect/>
          <a:stretch>
            <a:fillRect/>
          </a:stretch>
        </a:blip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649881" y="2182951"/>
            <a:ext cx="5544784" cy="1034104"/>
          </a:xfrm>
          <a:prstGeom prst="rect">
            <a:avLst/>
          </a:prstGeom>
        </p:spPr>
        <p:txBody>
          <a:bodyPr vert="horz" lIns="91440" tIns="45720" rIns="91440" bIns="45720" rtlCol="0" anchor="t">
            <a:normAutofit/>
          </a:bodyPr>
          <a:lstStyle/>
          <a:p>
            <a:r>
              <a:rPr lang="it-IT" dirty="0"/>
              <a:t>Titolo giornata formativa</a:t>
            </a:r>
          </a:p>
        </p:txBody>
      </p:sp>
      <p:sp>
        <p:nvSpPr>
          <p:cNvPr id="3" name="Segnaposto testo 2"/>
          <p:cNvSpPr>
            <a:spLocks noGrp="1"/>
          </p:cNvSpPr>
          <p:nvPr>
            <p:ph type="body" idx="1"/>
          </p:nvPr>
        </p:nvSpPr>
        <p:spPr>
          <a:xfrm>
            <a:off x="1649880" y="3378231"/>
            <a:ext cx="5544785" cy="1160460"/>
          </a:xfrm>
          <a:prstGeom prst="rect">
            <a:avLst/>
          </a:prstGeom>
        </p:spPr>
        <p:txBody>
          <a:bodyPr vert="horz" lIns="91440" tIns="45720" rIns="91440" bIns="45720" rtlCol="0">
            <a:normAutofit/>
          </a:bodyPr>
          <a:lstStyle/>
          <a:p>
            <a:pPr lvl="0"/>
            <a:r>
              <a:rPr lang="it-IT" dirty="0"/>
              <a:t>Sottotitolo giornata formativa</a:t>
            </a:r>
          </a:p>
        </p:txBody>
      </p:sp>
      <p:sp>
        <p:nvSpPr>
          <p:cNvPr id="4" name="Segnaposto data 3"/>
          <p:cNvSpPr>
            <a:spLocks noGrp="1"/>
          </p:cNvSpPr>
          <p:nvPr>
            <p:ph type="dt" sz="half" idx="2"/>
          </p:nvPr>
        </p:nvSpPr>
        <p:spPr>
          <a:xfrm>
            <a:off x="7001930" y="6356350"/>
            <a:ext cx="942476"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F78E0D-212E-43DC-9113-D6CF522B74BF}" type="datetime1">
              <a:rPr lang="it-IT" smtClean="0"/>
              <a:pPr/>
              <a:t>09/10/2019</a:t>
            </a:fld>
            <a:endParaRPr lang="it-IT" dirty="0"/>
          </a:p>
        </p:txBody>
      </p:sp>
      <p:sp>
        <p:nvSpPr>
          <p:cNvPr id="5" name="Segnaposto piè di pagina 4"/>
          <p:cNvSpPr>
            <a:spLocks noGrp="1"/>
          </p:cNvSpPr>
          <p:nvPr>
            <p:ph type="ftr" sz="quarter" idx="3"/>
          </p:nvPr>
        </p:nvSpPr>
        <p:spPr>
          <a:xfrm>
            <a:off x="5427134" y="6356350"/>
            <a:ext cx="1354666"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Ivana Rasi </a:t>
            </a:r>
            <a:endParaRPr lang="it-IT" dirty="0"/>
          </a:p>
        </p:txBody>
      </p:sp>
      <p:sp>
        <p:nvSpPr>
          <p:cNvPr id="6" name="Segnaposto numero diapositiva 5"/>
          <p:cNvSpPr>
            <a:spLocks noGrp="1"/>
          </p:cNvSpPr>
          <p:nvPr>
            <p:ph type="sldNum" sz="quarter" idx="4"/>
          </p:nvPr>
        </p:nvSpPr>
        <p:spPr>
          <a:xfrm>
            <a:off x="3979331" y="6356350"/>
            <a:ext cx="1185333" cy="365125"/>
          </a:xfrm>
          <a:prstGeom prst="rect">
            <a:avLst/>
          </a:prstGeom>
        </p:spPr>
        <p:txBody>
          <a:bodyPr vert="horz" lIns="91440" tIns="45720" rIns="91440" bIns="45720" rtlCol="0" anchor="ctr"/>
          <a:lstStyle>
            <a:lvl1pPr algn="ctr">
              <a:defRPr sz="900">
                <a:solidFill>
                  <a:schemeClr val="tx1">
                    <a:tint val="75000"/>
                  </a:schemeClr>
                </a:solidFill>
                <a:latin typeface="Arial"/>
                <a:cs typeface="Arial"/>
              </a:defRPr>
            </a:lvl1pPr>
          </a:lstStyle>
          <a:p>
            <a:fld id="{C121BA9E-CF39-5A4C-A796-CE277B4E7A22}" type="slidenum">
              <a:rPr lang="it-IT" smtClean="0"/>
              <a:pPr/>
              <a:t>‹N›</a:t>
            </a:fld>
            <a:endParaRPr lang="it-IT" dirty="0"/>
          </a:p>
        </p:txBody>
      </p:sp>
    </p:spTree>
    <p:extLst>
      <p:ext uri="{BB962C8B-B14F-4D97-AF65-F5344CB8AC3E}">
        <p14:creationId xmlns:p14="http://schemas.microsoft.com/office/powerpoint/2010/main" val="3058033673"/>
      </p:ext>
    </p:extLst>
  </p:cSld>
  <p:clrMap bg1="lt1" tx1="dk1" bg2="lt2" tx2="dk2" accent1="accent1" accent2="accent2" accent3="accent3" accent4="accent4" accent5="accent5" accent6="accent6" hlink="hlink" folHlink="folHlink"/>
  <p:sldLayoutIdLst>
    <p:sldLayoutId id="2147483697" r:id="rId1"/>
    <p:sldLayoutId id="2147483706" r:id="rId2"/>
    <p:sldLayoutId id="2147483698" r:id="rId3"/>
    <p:sldLayoutId id="2147483700" r:id="rId4"/>
    <p:sldLayoutId id="2147483701" r:id="rId5"/>
    <p:sldLayoutId id="2147483702" r:id="rId6"/>
    <p:sldLayoutId id="2147483703" r:id="rId7"/>
    <p:sldLayoutId id="2147483705" r:id="rId8"/>
  </p:sldLayoutIdLst>
  <p:hf hdr="0" dt="0"/>
  <p:txStyles>
    <p:titleStyle>
      <a:lvl1pPr algn="l" defTabSz="457200" rtl="0" eaLnBrk="1" latinLnBrk="0" hangingPunct="1">
        <a:spcBef>
          <a:spcPct val="0"/>
        </a:spcBef>
        <a:buNone/>
        <a:defRPr sz="3000" kern="1200">
          <a:solidFill>
            <a:srgbClr val="004B6B"/>
          </a:solidFill>
          <a:latin typeface="Arial Black"/>
          <a:ea typeface="+mj-ea"/>
          <a:cs typeface="Arial Black"/>
        </a:defRPr>
      </a:lvl1pPr>
    </p:titleStyle>
    <p:bodyStyle>
      <a:lvl1pPr marL="0" indent="0" algn="l" defTabSz="457200" rtl="0" eaLnBrk="1" latinLnBrk="0" hangingPunct="1">
        <a:spcBef>
          <a:spcPct val="20000"/>
        </a:spcBef>
        <a:buFont typeface="Arial"/>
        <a:buNone/>
        <a:defRPr sz="2500" kern="1200">
          <a:solidFill>
            <a:srgbClr val="004B6B"/>
          </a:solidFill>
          <a:latin typeface="Arial"/>
          <a:ea typeface="+mn-ea"/>
          <a:cs typeface="Arial"/>
        </a:defRPr>
      </a:lvl1pPr>
      <a:lvl2pPr marL="457200" indent="0" algn="l" defTabSz="457200" rtl="0" eaLnBrk="1" latinLnBrk="0" hangingPunct="1">
        <a:spcBef>
          <a:spcPct val="20000"/>
        </a:spcBef>
        <a:buFont typeface="Arial"/>
        <a:buNone/>
        <a:defRPr sz="28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20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mailto:ivana.rasi@virgilio.it" TargetMode="Externa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quotidianoentilocali.ilsole24ore.com/pdf2010/PROFESSIONALE/PROFESSIONISTI/QUOTIDIANO_ENTI_LOCALI_PA/Online/_Oggetti_Correlati/Documenti/2019/02/19/CC_Campania_20_2019.pdf"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Presentazione_STRUTTURA_2016-0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itolo 7"/>
          <p:cNvSpPr>
            <a:spLocks noGrp="1"/>
          </p:cNvSpPr>
          <p:nvPr>
            <p:ph type="title"/>
          </p:nvPr>
        </p:nvSpPr>
        <p:spPr>
          <a:xfrm>
            <a:off x="383459" y="2182951"/>
            <a:ext cx="7034980" cy="3275078"/>
          </a:xfrm>
        </p:spPr>
        <p:txBody>
          <a:bodyPr>
            <a:normAutofit fontScale="90000"/>
          </a:bodyPr>
          <a:lstStyle/>
          <a:p>
            <a:pPr marL="265113" defTabSz="265113"/>
            <a:r>
              <a:rPr lang="it-IT" b="1" dirty="0"/>
              <a:t>LA GESTIONE DELLA CRISI FINANZIARIA DEGLI ENTI LOCALI</a:t>
            </a:r>
            <a:br>
              <a:rPr lang="it-IT" b="1" dirty="0"/>
            </a:br>
            <a:r>
              <a:rPr lang="it-IT" b="1" dirty="0"/>
              <a:t>IL PREDISSESTO</a:t>
            </a:r>
            <a:br>
              <a:rPr lang="it-IT" b="1" dirty="0"/>
            </a:br>
            <a:br>
              <a:rPr lang="it-IT" b="1" dirty="0"/>
            </a:br>
            <a:br>
              <a:rPr lang="it-IT" dirty="0"/>
            </a:br>
            <a:br>
              <a:rPr lang="it-IT" sz="2500" dirty="0">
                <a:latin typeface="Arial"/>
                <a:cs typeface="Arial"/>
              </a:rPr>
            </a:br>
            <a:r>
              <a:rPr lang="it-IT" sz="2200" b="1" dirty="0">
                <a:latin typeface="Arial"/>
                <a:cs typeface="Arial"/>
              </a:rPr>
              <a:t>8 ottobre 2019</a:t>
            </a:r>
            <a:br>
              <a:rPr lang="it-IT" sz="2200" b="1" dirty="0">
                <a:latin typeface="Arial"/>
                <a:cs typeface="Arial"/>
              </a:rPr>
            </a:br>
            <a:r>
              <a:rPr lang="it-IT" sz="2200" b="1" dirty="0">
                <a:latin typeface="Arial"/>
                <a:cs typeface="Arial"/>
              </a:rPr>
              <a:t>Dr.ssa Ivana Rasi </a:t>
            </a:r>
          </a:p>
        </p:txBody>
      </p:sp>
    </p:spTree>
    <p:extLst>
      <p:ext uri="{BB962C8B-B14F-4D97-AF65-F5344CB8AC3E}">
        <p14:creationId xmlns:p14="http://schemas.microsoft.com/office/powerpoint/2010/main" val="14615436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22034" y="330208"/>
            <a:ext cx="7202866" cy="877155"/>
          </a:xfrm>
        </p:spPr>
        <p:txBody>
          <a:bodyPr>
            <a:noAutofit/>
          </a:bodyPr>
          <a:lstStyle/>
          <a:p>
            <a:r>
              <a:rPr lang="it-IT" sz="2400" dirty="0"/>
              <a:t>Il risultato della gestione</a:t>
            </a:r>
            <a:br>
              <a:rPr lang="it-IT" sz="2400" dirty="0"/>
            </a:br>
            <a:br>
              <a:rPr lang="it-IT" sz="2400" dirty="0"/>
            </a:br>
            <a:br>
              <a:rPr lang="it-IT" sz="2400" dirty="0"/>
            </a:br>
            <a:endParaRPr lang="it-IT" sz="2400" dirty="0"/>
          </a:p>
        </p:txBody>
      </p:sp>
      <p:sp>
        <p:nvSpPr>
          <p:cNvPr id="19" name="Segnaposto contenuto 6"/>
          <p:cNvSpPr>
            <a:spLocks noGrp="1"/>
          </p:cNvSpPr>
          <p:nvPr>
            <p:ph idx="1"/>
          </p:nvPr>
        </p:nvSpPr>
        <p:spPr>
          <a:xfrm>
            <a:off x="660728" y="1265180"/>
            <a:ext cx="8064172" cy="4723880"/>
          </a:xfrm>
        </p:spPr>
        <p:txBody>
          <a:bodyPr>
            <a:noAutofit/>
          </a:bodyPr>
          <a:lstStyle/>
          <a:p>
            <a:pPr>
              <a:lnSpc>
                <a:spcPct val="100000"/>
              </a:lnSpc>
            </a:pPr>
            <a:r>
              <a:rPr lang="it-IT" sz="2400" b="0" dirty="0">
                <a:latin typeface="Arial" pitchFamily="34" charset="0"/>
                <a:cs typeface="Arial" pitchFamily="34" charset="0"/>
              </a:rPr>
              <a:t>Il risultato della gestione prende in considerazione solo i fatti che hanno generato registrazioni contabili finanziarie sull’esercizio senza tenere conto dei residui attivi e passivi.</a:t>
            </a:r>
          </a:p>
          <a:p>
            <a:pPr>
              <a:lnSpc>
                <a:spcPct val="100000"/>
              </a:lnSpc>
            </a:pPr>
            <a:r>
              <a:rPr lang="it-IT" sz="2400" b="0" dirty="0">
                <a:latin typeface="Arial" pitchFamily="34" charset="0"/>
                <a:cs typeface="Arial" pitchFamily="34" charset="0"/>
              </a:rPr>
              <a:t>Nel previgente ordinamento contabile il risultato della gestione di competenza era ottenuto semplicemente dalla differenza tra gli accertamenti e gli impegni registrati nell’esercizio.</a:t>
            </a:r>
          </a:p>
          <a:p>
            <a:pPr>
              <a:lnSpc>
                <a:spcPct val="100000"/>
              </a:lnSpc>
            </a:pPr>
            <a:r>
              <a:rPr lang="it-IT" sz="2400" b="0" dirty="0">
                <a:latin typeface="Arial" pitchFamily="34" charset="0"/>
                <a:cs typeface="Arial" pitchFamily="34" charset="0"/>
              </a:rPr>
              <a:t>L’introduzione del fondo pluriennale vincolato nei bilanci, entrando a pieno titolo anche negli equilibri, determina anche un diverso metodo di calcolo del risultato della gestione di competenza. </a:t>
            </a:r>
            <a:endParaRPr lang="it-IT" sz="2000" b="0" i="1" dirty="0">
              <a:solidFill>
                <a:srgbClr val="0070C0"/>
              </a:solidFill>
            </a:endParaRPr>
          </a:p>
          <a:p>
            <a:pPr>
              <a:lnSpc>
                <a:spcPct val="100000"/>
              </a:lnSpc>
            </a:pPr>
            <a:endParaRPr lang="it-IT" sz="2400" b="0" i="1" dirty="0">
              <a:solidFill>
                <a:srgbClr val="0070C0"/>
              </a:solidFill>
            </a:endParaRPr>
          </a:p>
          <a:p>
            <a:pPr>
              <a:lnSpc>
                <a:spcPct val="100000"/>
              </a:lnSpc>
            </a:pPr>
            <a:endParaRPr lang="it-IT" sz="2400" b="0" i="1" dirty="0">
              <a:solidFill>
                <a:srgbClr val="0070C0"/>
              </a:solidFill>
            </a:endParaRPr>
          </a:p>
        </p:txBody>
      </p:sp>
    </p:spTree>
    <p:extLst>
      <p:ext uri="{BB962C8B-B14F-4D97-AF65-F5344CB8AC3E}">
        <p14:creationId xmlns:p14="http://schemas.microsoft.com/office/powerpoint/2010/main" val="59467527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Presentazione_STRUTTURA-0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208" cy="6858000"/>
          </a:xfrm>
          <a:prstGeom prst="rect">
            <a:avLst/>
          </a:prstGeom>
        </p:spPr>
      </p:pic>
      <p:sp>
        <p:nvSpPr>
          <p:cNvPr id="3" name="Titolo 2"/>
          <p:cNvSpPr>
            <a:spLocks noGrp="1"/>
          </p:cNvSpPr>
          <p:nvPr>
            <p:ph type="title"/>
          </p:nvPr>
        </p:nvSpPr>
        <p:spPr>
          <a:xfrm>
            <a:off x="556054" y="1799883"/>
            <a:ext cx="6548353" cy="2268585"/>
          </a:xfrm>
        </p:spPr>
        <p:txBody>
          <a:bodyPr>
            <a:normAutofit/>
          </a:bodyPr>
          <a:lstStyle/>
          <a:p>
            <a:r>
              <a:rPr lang="it-IT" sz="3200" b="1" dirty="0">
                <a:cs typeface="Arial"/>
              </a:rPr>
              <a:t>Il monitoraggio del piano di riequilibrio</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100</a:t>
            </a:fld>
            <a:endParaRPr lang="it-IT" dirty="0"/>
          </a:p>
        </p:txBody>
      </p:sp>
      <p:sp>
        <p:nvSpPr>
          <p:cNvPr id="5" name="Segnaposto piè di pagina 4"/>
          <p:cNvSpPr>
            <a:spLocks noGrp="1"/>
          </p:cNvSpPr>
          <p:nvPr>
            <p:ph type="ftr" sz="quarter" idx="11"/>
          </p:nvPr>
        </p:nvSpPr>
        <p:spPr/>
        <p:txBody>
          <a:bodyPr/>
          <a:lstStyle/>
          <a:p>
            <a:r>
              <a:rPr lang="it-IT"/>
              <a:t>Ivana Rasi </a:t>
            </a:r>
            <a:endParaRPr lang="it-IT" dirty="0"/>
          </a:p>
        </p:txBody>
      </p:sp>
    </p:spTree>
    <p:extLst>
      <p:ext uri="{BB962C8B-B14F-4D97-AF65-F5344CB8AC3E}">
        <p14:creationId xmlns:p14="http://schemas.microsoft.com/office/powerpoint/2010/main" val="202822344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egnaposto numero diapositiva 1">
            <a:extLst>
              <a:ext uri="{FF2B5EF4-FFF2-40B4-BE49-F238E27FC236}">
                <a16:creationId xmlns:a16="http://schemas.microsoft.com/office/drawing/2014/main" id="{E9603BCE-54B6-4C02-9DEC-EBB7B3AFD42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7E8AA8B5-3F30-40CC-8A91-C72133174576}" type="slidenum">
              <a:rPr lang="it-IT" altLang="it-IT" sz="1200" smtClean="0"/>
              <a:pPr>
                <a:spcBef>
                  <a:spcPct val="0"/>
                </a:spcBef>
                <a:buFontTx/>
                <a:buNone/>
              </a:pPr>
              <a:t>101</a:t>
            </a:fld>
            <a:endParaRPr lang="it-IT" altLang="it-IT" sz="1200"/>
          </a:p>
        </p:txBody>
      </p:sp>
      <p:sp>
        <p:nvSpPr>
          <p:cNvPr id="119811" name="Rectangle 2">
            <a:extLst>
              <a:ext uri="{FF2B5EF4-FFF2-40B4-BE49-F238E27FC236}">
                <a16:creationId xmlns:a16="http://schemas.microsoft.com/office/drawing/2014/main" id="{D0B56C93-1237-4909-9F4B-BE3C3104CB2C}"/>
              </a:ext>
            </a:extLst>
          </p:cNvPr>
          <p:cNvSpPr>
            <a:spLocks noGrp="1" noChangeArrowheads="1"/>
          </p:cNvSpPr>
          <p:nvPr>
            <p:ph type="title"/>
          </p:nvPr>
        </p:nvSpPr>
        <p:spPr>
          <a:xfrm>
            <a:off x="1628222" y="250825"/>
            <a:ext cx="5826678" cy="905449"/>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 - monitoraggio</a:t>
            </a:r>
            <a:br>
              <a:rPr lang="it-IT" altLang="it-IT" dirty="0">
                <a:solidFill>
                  <a:srgbClr val="0070C0"/>
                </a:solidFill>
                <a:latin typeface="Arial" panose="020B0604020202020204" pitchFamily="34" charset="0"/>
              </a:rPr>
            </a:br>
            <a:endParaRPr lang="it-IT" altLang="it-IT" dirty="0">
              <a:solidFill>
                <a:srgbClr val="0070C0"/>
              </a:solidFill>
              <a:latin typeface="Arial" panose="020B0604020202020204" pitchFamily="34" charset="0"/>
            </a:endParaRPr>
          </a:p>
        </p:txBody>
      </p:sp>
      <p:sp>
        <p:nvSpPr>
          <p:cNvPr id="4" name="Segnaposto contenuto 6">
            <a:extLst>
              <a:ext uri="{FF2B5EF4-FFF2-40B4-BE49-F238E27FC236}">
                <a16:creationId xmlns:a16="http://schemas.microsoft.com/office/drawing/2014/main" id="{58D25238-C9DC-45AD-A63D-E625DC2425CD}"/>
              </a:ext>
            </a:extLst>
          </p:cNvPr>
          <p:cNvSpPr>
            <a:spLocks noGrp="1"/>
          </p:cNvSpPr>
          <p:nvPr>
            <p:ph idx="1"/>
          </p:nvPr>
        </p:nvSpPr>
        <p:spPr>
          <a:xfrm>
            <a:off x="1171443" y="1318199"/>
            <a:ext cx="7165975" cy="4330700"/>
          </a:xfrm>
        </p:spPr>
        <p:txBody>
          <a:bodyPr>
            <a:noAutofit/>
          </a:bodyPr>
          <a:lstStyle/>
          <a:p>
            <a:pPr algn="just">
              <a:defRPr/>
            </a:pPr>
            <a:endParaRPr lang="it-IT" sz="2800" dirty="0"/>
          </a:p>
          <a:p>
            <a:pPr marL="0" indent="0" algn="just">
              <a:lnSpc>
                <a:spcPct val="100000"/>
              </a:lnSpc>
              <a:buFontTx/>
              <a:buNone/>
              <a:defRPr/>
            </a:pPr>
            <a:r>
              <a:rPr lang="it-IT" sz="2800" dirty="0">
                <a:latin typeface="Calibri" panose="020F0502020204030204" pitchFamily="34" charset="0"/>
                <a:cs typeface="Calibri" panose="020F0502020204030204" pitchFamily="34" charset="0"/>
              </a:rPr>
              <a:t>Dopo l’approvazione del piano di riequilibrio da parte della competente Sezione regionale di controllo della Corte dei conti, è previsto, come espressamente disposto dall’articolo 243-quater, comma 3, del </a:t>
            </a:r>
            <a:r>
              <a:rPr lang="it-IT" sz="2800" dirty="0" err="1">
                <a:latin typeface="Calibri" panose="020F0502020204030204" pitchFamily="34" charset="0"/>
                <a:cs typeface="Calibri" panose="020F0502020204030204" pitchFamily="34" charset="0"/>
              </a:rPr>
              <a:t>Tuel</a:t>
            </a:r>
            <a:r>
              <a:rPr lang="it-IT" sz="2800" dirty="0">
                <a:latin typeface="Calibri" panose="020F0502020204030204" pitchFamily="34" charset="0"/>
                <a:cs typeface="Calibri" panose="020F0502020204030204" pitchFamily="34" charset="0"/>
              </a:rPr>
              <a:t>, che la stessa vigili sull’esecuzione del piano, adottando a tal fine apposita pronuncia.</a:t>
            </a:r>
          </a:p>
        </p:txBody>
      </p:sp>
    </p:spTree>
    <p:extLst>
      <p:ext uri="{BB962C8B-B14F-4D97-AF65-F5344CB8AC3E}">
        <p14:creationId xmlns:p14="http://schemas.microsoft.com/office/powerpoint/2010/main" val="69021270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egnaposto numero diapositiva 1">
            <a:extLst>
              <a:ext uri="{FF2B5EF4-FFF2-40B4-BE49-F238E27FC236}">
                <a16:creationId xmlns:a16="http://schemas.microsoft.com/office/drawing/2014/main" id="{E9603BCE-54B6-4C02-9DEC-EBB7B3AFD42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7E8AA8B5-3F30-40CC-8A91-C72133174576}" type="slidenum">
              <a:rPr lang="it-IT" altLang="it-IT" sz="1200" smtClean="0"/>
              <a:pPr>
                <a:spcBef>
                  <a:spcPct val="0"/>
                </a:spcBef>
                <a:buFontTx/>
                <a:buNone/>
              </a:pPr>
              <a:t>102</a:t>
            </a:fld>
            <a:endParaRPr lang="it-IT" altLang="it-IT" sz="1200"/>
          </a:p>
        </p:txBody>
      </p:sp>
      <p:sp>
        <p:nvSpPr>
          <p:cNvPr id="119811" name="Rectangle 2">
            <a:extLst>
              <a:ext uri="{FF2B5EF4-FFF2-40B4-BE49-F238E27FC236}">
                <a16:creationId xmlns:a16="http://schemas.microsoft.com/office/drawing/2014/main" id="{D0B56C93-1237-4909-9F4B-BE3C3104CB2C}"/>
              </a:ext>
            </a:extLst>
          </p:cNvPr>
          <p:cNvSpPr>
            <a:spLocks noGrp="1" noChangeArrowheads="1"/>
          </p:cNvSpPr>
          <p:nvPr>
            <p:ph type="title"/>
          </p:nvPr>
        </p:nvSpPr>
        <p:spPr>
          <a:xfrm>
            <a:off x="1628222" y="250825"/>
            <a:ext cx="5826678" cy="905449"/>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 - monitoraggio</a:t>
            </a:r>
            <a:br>
              <a:rPr lang="it-IT" altLang="it-IT" dirty="0">
                <a:solidFill>
                  <a:srgbClr val="0070C0"/>
                </a:solidFill>
                <a:latin typeface="Arial" panose="020B0604020202020204" pitchFamily="34" charset="0"/>
              </a:rPr>
            </a:br>
            <a:endParaRPr lang="it-IT" altLang="it-IT" dirty="0">
              <a:solidFill>
                <a:srgbClr val="0070C0"/>
              </a:solidFill>
              <a:latin typeface="Arial" panose="020B0604020202020204" pitchFamily="34" charset="0"/>
            </a:endParaRPr>
          </a:p>
        </p:txBody>
      </p:sp>
      <p:sp>
        <p:nvSpPr>
          <p:cNvPr id="4" name="Segnaposto contenuto 6">
            <a:extLst>
              <a:ext uri="{FF2B5EF4-FFF2-40B4-BE49-F238E27FC236}">
                <a16:creationId xmlns:a16="http://schemas.microsoft.com/office/drawing/2014/main" id="{58D25238-C9DC-45AD-A63D-E625DC2425CD}"/>
              </a:ext>
            </a:extLst>
          </p:cNvPr>
          <p:cNvSpPr>
            <a:spLocks noGrp="1"/>
          </p:cNvSpPr>
          <p:nvPr>
            <p:ph idx="1"/>
          </p:nvPr>
        </p:nvSpPr>
        <p:spPr>
          <a:xfrm>
            <a:off x="1171443" y="1318198"/>
            <a:ext cx="7760180" cy="4787633"/>
          </a:xfrm>
        </p:spPr>
        <p:txBody>
          <a:bodyPr>
            <a:noAutofit/>
          </a:bodyPr>
          <a:lstStyle/>
          <a:p>
            <a:pPr algn="just">
              <a:lnSpc>
                <a:spcPct val="100000"/>
              </a:lnSpc>
              <a:defRPr/>
            </a:pPr>
            <a:r>
              <a:rPr lang="it-IT" sz="2800" dirty="0">
                <a:latin typeface="Calibri" panose="020F0502020204030204" pitchFamily="34" charset="0"/>
                <a:cs typeface="Calibri" panose="020F0502020204030204" pitchFamily="34" charset="0"/>
              </a:rPr>
              <a:t>Una volta avvenuta l’approvazione del piano di riequilibrio finanziario, spetta alla Corte verificare il raggiungimento degli obiettivi intermedi o accertare il “grave e reiterato” mancato rispetto degli stessi, a fronte del quale la Corte stessa può disporre d’imperio lo stato di dissesto, il cd. “dissesto guidato”, previsto dall’art. 6, comma 2, del </a:t>
            </a:r>
            <a:r>
              <a:rPr lang="it-IT" sz="2800" dirty="0" err="1">
                <a:latin typeface="Calibri" panose="020F0502020204030204" pitchFamily="34" charset="0"/>
                <a:cs typeface="Calibri" panose="020F0502020204030204" pitchFamily="34" charset="0"/>
              </a:rPr>
              <a:t>d.lgs</a:t>
            </a:r>
            <a:r>
              <a:rPr lang="it-IT" sz="2800" dirty="0">
                <a:latin typeface="Calibri" panose="020F0502020204030204" pitchFamily="34" charset="0"/>
                <a:cs typeface="Calibri" panose="020F0502020204030204" pitchFamily="34" charset="0"/>
              </a:rPr>
              <a:t> n. 149 del 2011, con l’assegnazione al Consiglio dell’ente, da parte del Prefetto, di un termine non superiore a 20 giorni per la deliberazione del dissesto.</a:t>
            </a:r>
          </a:p>
        </p:txBody>
      </p:sp>
    </p:spTree>
    <p:extLst>
      <p:ext uri="{BB962C8B-B14F-4D97-AF65-F5344CB8AC3E}">
        <p14:creationId xmlns:p14="http://schemas.microsoft.com/office/powerpoint/2010/main" val="389782754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egnaposto numero diapositiva 1">
            <a:extLst>
              <a:ext uri="{FF2B5EF4-FFF2-40B4-BE49-F238E27FC236}">
                <a16:creationId xmlns:a16="http://schemas.microsoft.com/office/drawing/2014/main" id="{E9603BCE-54B6-4C02-9DEC-EBB7B3AFD42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7E8AA8B5-3F30-40CC-8A91-C72133174576}" type="slidenum">
              <a:rPr lang="it-IT" altLang="it-IT" sz="1200" smtClean="0"/>
              <a:pPr>
                <a:spcBef>
                  <a:spcPct val="0"/>
                </a:spcBef>
                <a:buFontTx/>
                <a:buNone/>
              </a:pPr>
              <a:t>103</a:t>
            </a:fld>
            <a:endParaRPr lang="it-IT" altLang="it-IT" sz="1200"/>
          </a:p>
        </p:txBody>
      </p:sp>
      <p:sp>
        <p:nvSpPr>
          <p:cNvPr id="119811" name="Rectangle 2">
            <a:extLst>
              <a:ext uri="{FF2B5EF4-FFF2-40B4-BE49-F238E27FC236}">
                <a16:creationId xmlns:a16="http://schemas.microsoft.com/office/drawing/2014/main" id="{D0B56C93-1237-4909-9F4B-BE3C3104CB2C}"/>
              </a:ext>
            </a:extLst>
          </p:cNvPr>
          <p:cNvSpPr>
            <a:spLocks noGrp="1" noChangeArrowheads="1"/>
          </p:cNvSpPr>
          <p:nvPr>
            <p:ph type="title"/>
          </p:nvPr>
        </p:nvSpPr>
        <p:spPr>
          <a:xfrm>
            <a:off x="1628222" y="250825"/>
            <a:ext cx="5826678" cy="905449"/>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 - monitoraggio</a:t>
            </a:r>
            <a:br>
              <a:rPr lang="it-IT" altLang="it-IT" dirty="0">
                <a:solidFill>
                  <a:srgbClr val="0070C0"/>
                </a:solidFill>
                <a:latin typeface="Arial" panose="020B0604020202020204" pitchFamily="34" charset="0"/>
              </a:rPr>
            </a:br>
            <a:endParaRPr lang="it-IT" altLang="it-IT" dirty="0">
              <a:solidFill>
                <a:srgbClr val="0070C0"/>
              </a:solidFill>
              <a:latin typeface="Arial" panose="020B0604020202020204" pitchFamily="34" charset="0"/>
            </a:endParaRPr>
          </a:p>
        </p:txBody>
      </p:sp>
      <p:sp>
        <p:nvSpPr>
          <p:cNvPr id="4" name="Segnaposto contenuto 6">
            <a:extLst>
              <a:ext uri="{FF2B5EF4-FFF2-40B4-BE49-F238E27FC236}">
                <a16:creationId xmlns:a16="http://schemas.microsoft.com/office/drawing/2014/main" id="{58D25238-C9DC-45AD-A63D-E625DC2425CD}"/>
              </a:ext>
            </a:extLst>
          </p:cNvPr>
          <p:cNvSpPr>
            <a:spLocks noGrp="1"/>
          </p:cNvSpPr>
          <p:nvPr>
            <p:ph idx="1"/>
          </p:nvPr>
        </p:nvSpPr>
        <p:spPr>
          <a:xfrm>
            <a:off x="1171443" y="1318198"/>
            <a:ext cx="7760180" cy="4787633"/>
          </a:xfrm>
        </p:spPr>
        <p:txBody>
          <a:bodyPr>
            <a:noAutofit/>
          </a:bodyPr>
          <a:lstStyle/>
          <a:p>
            <a:pPr algn="just">
              <a:lnSpc>
                <a:spcPct val="100000"/>
              </a:lnSpc>
              <a:defRPr/>
            </a:pPr>
            <a:endParaRPr lang="it-IT" sz="2800" dirty="0">
              <a:latin typeface="Calibri" panose="020F0502020204030204" pitchFamily="34" charset="0"/>
              <a:cs typeface="Calibri" panose="020F0502020204030204" pitchFamily="34" charset="0"/>
            </a:endParaRPr>
          </a:p>
          <a:p>
            <a:pPr algn="just">
              <a:lnSpc>
                <a:spcPct val="100000"/>
              </a:lnSpc>
              <a:defRPr/>
            </a:pPr>
            <a:r>
              <a:rPr lang="it-IT" sz="2800" dirty="0">
                <a:latin typeface="Calibri" panose="020F0502020204030204" pitchFamily="34" charset="0"/>
                <a:cs typeface="Calibri" panose="020F0502020204030204" pitchFamily="34" charset="0"/>
              </a:rPr>
              <a:t>Il monitoraggio avviene semestralmente sulla base di una relazione predisposta dall’organo di revisione economico-finanziario che viene trasmessa al Ministero dell’interno e alla competente Sezione regionale della Corte dei Conti. Il controllo investe l’idoneità del piano di riequilibrio finanziario, sia dal lato della competenza che della cassa, all’effettivo risanamento dell’ente.</a:t>
            </a:r>
          </a:p>
        </p:txBody>
      </p:sp>
    </p:spTree>
    <p:extLst>
      <p:ext uri="{BB962C8B-B14F-4D97-AF65-F5344CB8AC3E}">
        <p14:creationId xmlns:p14="http://schemas.microsoft.com/office/powerpoint/2010/main" val="350090132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egnaposto numero diapositiva 1">
            <a:extLst>
              <a:ext uri="{FF2B5EF4-FFF2-40B4-BE49-F238E27FC236}">
                <a16:creationId xmlns:a16="http://schemas.microsoft.com/office/drawing/2014/main" id="{E9603BCE-54B6-4C02-9DEC-EBB7B3AFD42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7E8AA8B5-3F30-40CC-8A91-C72133174576}" type="slidenum">
              <a:rPr lang="it-IT" altLang="it-IT" sz="1200" smtClean="0"/>
              <a:pPr>
                <a:spcBef>
                  <a:spcPct val="0"/>
                </a:spcBef>
                <a:buFontTx/>
                <a:buNone/>
              </a:pPr>
              <a:t>104</a:t>
            </a:fld>
            <a:endParaRPr lang="it-IT" altLang="it-IT" sz="1200"/>
          </a:p>
        </p:txBody>
      </p:sp>
      <p:sp>
        <p:nvSpPr>
          <p:cNvPr id="119811" name="Rectangle 2">
            <a:extLst>
              <a:ext uri="{FF2B5EF4-FFF2-40B4-BE49-F238E27FC236}">
                <a16:creationId xmlns:a16="http://schemas.microsoft.com/office/drawing/2014/main" id="{D0B56C93-1237-4909-9F4B-BE3C3104CB2C}"/>
              </a:ext>
            </a:extLst>
          </p:cNvPr>
          <p:cNvSpPr>
            <a:spLocks noGrp="1" noChangeArrowheads="1"/>
          </p:cNvSpPr>
          <p:nvPr>
            <p:ph type="title"/>
          </p:nvPr>
        </p:nvSpPr>
        <p:spPr>
          <a:xfrm>
            <a:off x="1628222" y="250825"/>
            <a:ext cx="5826678" cy="905449"/>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 - monitoraggio</a:t>
            </a:r>
            <a:br>
              <a:rPr lang="it-IT" altLang="it-IT" dirty="0">
                <a:solidFill>
                  <a:srgbClr val="0070C0"/>
                </a:solidFill>
                <a:latin typeface="Arial" panose="020B0604020202020204" pitchFamily="34" charset="0"/>
              </a:rPr>
            </a:br>
            <a:endParaRPr lang="it-IT" altLang="it-IT" dirty="0">
              <a:solidFill>
                <a:srgbClr val="0070C0"/>
              </a:solidFill>
              <a:latin typeface="Arial" panose="020B0604020202020204" pitchFamily="34" charset="0"/>
            </a:endParaRPr>
          </a:p>
        </p:txBody>
      </p:sp>
      <p:sp>
        <p:nvSpPr>
          <p:cNvPr id="4" name="Segnaposto contenuto 6">
            <a:extLst>
              <a:ext uri="{FF2B5EF4-FFF2-40B4-BE49-F238E27FC236}">
                <a16:creationId xmlns:a16="http://schemas.microsoft.com/office/drawing/2014/main" id="{58D25238-C9DC-45AD-A63D-E625DC2425CD}"/>
              </a:ext>
            </a:extLst>
          </p:cNvPr>
          <p:cNvSpPr>
            <a:spLocks noGrp="1"/>
          </p:cNvSpPr>
          <p:nvPr>
            <p:ph idx="1"/>
          </p:nvPr>
        </p:nvSpPr>
        <p:spPr>
          <a:xfrm>
            <a:off x="1171443" y="1318198"/>
            <a:ext cx="7760180" cy="4787633"/>
          </a:xfrm>
        </p:spPr>
        <p:txBody>
          <a:bodyPr>
            <a:noAutofit/>
          </a:bodyPr>
          <a:lstStyle/>
          <a:p>
            <a:pPr algn="just">
              <a:lnSpc>
                <a:spcPct val="100000"/>
              </a:lnSpc>
              <a:defRPr/>
            </a:pPr>
            <a:endParaRPr lang="it-IT" sz="2800" dirty="0">
              <a:latin typeface="Calibri" panose="020F0502020204030204" pitchFamily="34" charset="0"/>
              <a:cs typeface="Calibri" panose="020F0502020204030204" pitchFamily="34" charset="0"/>
            </a:endParaRPr>
          </a:p>
          <a:p>
            <a:pPr algn="just">
              <a:lnSpc>
                <a:spcPct val="100000"/>
              </a:lnSpc>
              <a:defRPr/>
            </a:pPr>
            <a:r>
              <a:rPr lang="it-IT" sz="2800" dirty="0">
                <a:latin typeface="Calibri" panose="020F0502020204030204" pitchFamily="34" charset="0"/>
                <a:cs typeface="Calibri" panose="020F0502020204030204" pitchFamily="34" charset="0"/>
              </a:rPr>
              <a:t>Pertanto, il pur grave inadempimento dell’obiettivo di riduzione del disavanzo secondo il piano di riequilibrio non basta, da solo, a far scattare il dissesto guidato. Quello che la norma richiede (art. 243-quater comma 7 del TUEL) e la Corte controlla è anche il reiterato e grave inadempimento.</a:t>
            </a:r>
          </a:p>
        </p:txBody>
      </p:sp>
    </p:spTree>
    <p:extLst>
      <p:ext uri="{BB962C8B-B14F-4D97-AF65-F5344CB8AC3E}">
        <p14:creationId xmlns:p14="http://schemas.microsoft.com/office/powerpoint/2010/main" val="417318303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egnaposto numero diapositiva 1">
            <a:extLst>
              <a:ext uri="{FF2B5EF4-FFF2-40B4-BE49-F238E27FC236}">
                <a16:creationId xmlns:a16="http://schemas.microsoft.com/office/drawing/2014/main" id="{E9603BCE-54B6-4C02-9DEC-EBB7B3AFD42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7E8AA8B5-3F30-40CC-8A91-C72133174576}" type="slidenum">
              <a:rPr lang="it-IT" altLang="it-IT" sz="1200" smtClean="0"/>
              <a:pPr>
                <a:spcBef>
                  <a:spcPct val="0"/>
                </a:spcBef>
                <a:buFontTx/>
                <a:buNone/>
              </a:pPr>
              <a:t>105</a:t>
            </a:fld>
            <a:endParaRPr lang="it-IT" altLang="it-IT" sz="1200"/>
          </a:p>
        </p:txBody>
      </p:sp>
      <p:sp>
        <p:nvSpPr>
          <p:cNvPr id="119811" name="Rectangle 2">
            <a:extLst>
              <a:ext uri="{FF2B5EF4-FFF2-40B4-BE49-F238E27FC236}">
                <a16:creationId xmlns:a16="http://schemas.microsoft.com/office/drawing/2014/main" id="{D0B56C93-1237-4909-9F4B-BE3C3104CB2C}"/>
              </a:ext>
            </a:extLst>
          </p:cNvPr>
          <p:cNvSpPr>
            <a:spLocks noGrp="1" noChangeArrowheads="1"/>
          </p:cNvSpPr>
          <p:nvPr>
            <p:ph type="title"/>
          </p:nvPr>
        </p:nvSpPr>
        <p:spPr>
          <a:xfrm>
            <a:off x="1628222" y="250825"/>
            <a:ext cx="5826678" cy="905449"/>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 - monitoraggio</a:t>
            </a:r>
            <a:br>
              <a:rPr lang="it-IT" altLang="it-IT" dirty="0">
                <a:solidFill>
                  <a:srgbClr val="0070C0"/>
                </a:solidFill>
                <a:latin typeface="Arial" panose="020B0604020202020204" pitchFamily="34" charset="0"/>
              </a:rPr>
            </a:br>
            <a:endParaRPr lang="it-IT" altLang="it-IT" dirty="0">
              <a:solidFill>
                <a:srgbClr val="0070C0"/>
              </a:solidFill>
              <a:latin typeface="Arial" panose="020B0604020202020204" pitchFamily="34" charset="0"/>
            </a:endParaRPr>
          </a:p>
        </p:txBody>
      </p:sp>
      <p:sp>
        <p:nvSpPr>
          <p:cNvPr id="4" name="Segnaposto contenuto 6">
            <a:extLst>
              <a:ext uri="{FF2B5EF4-FFF2-40B4-BE49-F238E27FC236}">
                <a16:creationId xmlns:a16="http://schemas.microsoft.com/office/drawing/2014/main" id="{58D25238-C9DC-45AD-A63D-E625DC2425CD}"/>
              </a:ext>
            </a:extLst>
          </p:cNvPr>
          <p:cNvSpPr>
            <a:spLocks noGrp="1"/>
          </p:cNvSpPr>
          <p:nvPr>
            <p:ph idx="1"/>
          </p:nvPr>
        </p:nvSpPr>
        <p:spPr>
          <a:xfrm>
            <a:off x="1171443" y="1318198"/>
            <a:ext cx="7760180" cy="4787633"/>
          </a:xfrm>
        </p:spPr>
        <p:txBody>
          <a:bodyPr>
            <a:noAutofit/>
          </a:bodyPr>
          <a:lstStyle/>
          <a:p>
            <a:pPr algn="just">
              <a:lnSpc>
                <a:spcPct val="100000"/>
              </a:lnSpc>
              <a:defRPr/>
            </a:pPr>
            <a:r>
              <a:rPr lang="it-IT" sz="2800" dirty="0">
                <a:latin typeface="Calibri" panose="020F0502020204030204" pitchFamily="34" charset="0"/>
                <a:cs typeface="Calibri" panose="020F0502020204030204" pitchFamily="34" charset="0"/>
              </a:rPr>
              <a:t>Come chiarito dalla Corte dei Conti - Sezione Regionale di controllo della Puglia - sentenza 47/PRSP/2017 </a:t>
            </a:r>
            <a:r>
              <a:rPr lang="it-IT" sz="3200" i="1" dirty="0">
                <a:latin typeface="Calibri" panose="020F0502020204030204" pitchFamily="34" charset="0"/>
                <a:cs typeface="Calibri" panose="020F0502020204030204" pitchFamily="34" charset="0"/>
              </a:rPr>
              <a:t>“Può essere definito “grave” il mancato rispetto degli obiettivi intermedi del piano laddove la violazione risulti tanto rilevante da far ragionevolmente ritenere, se “reiterata”, insufficiente il piano di riequilibrio precedentemente approvato ai fini del riequilibrio finanziario dell’ente. </a:t>
            </a:r>
            <a:endParaRPr lang="it-IT" sz="2800" i="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6221145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egnaposto numero diapositiva 1">
            <a:extLst>
              <a:ext uri="{FF2B5EF4-FFF2-40B4-BE49-F238E27FC236}">
                <a16:creationId xmlns:a16="http://schemas.microsoft.com/office/drawing/2014/main" id="{E9603BCE-54B6-4C02-9DEC-EBB7B3AFD42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7E8AA8B5-3F30-40CC-8A91-C72133174576}" type="slidenum">
              <a:rPr lang="it-IT" altLang="it-IT" sz="1200" smtClean="0"/>
              <a:pPr>
                <a:spcBef>
                  <a:spcPct val="0"/>
                </a:spcBef>
                <a:buFontTx/>
                <a:buNone/>
              </a:pPr>
              <a:t>106</a:t>
            </a:fld>
            <a:endParaRPr lang="it-IT" altLang="it-IT" sz="1200"/>
          </a:p>
        </p:txBody>
      </p:sp>
      <p:sp>
        <p:nvSpPr>
          <p:cNvPr id="119811" name="Rectangle 2">
            <a:extLst>
              <a:ext uri="{FF2B5EF4-FFF2-40B4-BE49-F238E27FC236}">
                <a16:creationId xmlns:a16="http://schemas.microsoft.com/office/drawing/2014/main" id="{D0B56C93-1237-4909-9F4B-BE3C3104CB2C}"/>
              </a:ext>
            </a:extLst>
          </p:cNvPr>
          <p:cNvSpPr>
            <a:spLocks noGrp="1" noChangeArrowheads="1"/>
          </p:cNvSpPr>
          <p:nvPr>
            <p:ph type="title"/>
          </p:nvPr>
        </p:nvSpPr>
        <p:spPr>
          <a:xfrm>
            <a:off x="1628222" y="250825"/>
            <a:ext cx="5826678" cy="905449"/>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 - monitoraggio</a:t>
            </a:r>
            <a:br>
              <a:rPr lang="it-IT" altLang="it-IT" dirty="0">
                <a:solidFill>
                  <a:srgbClr val="0070C0"/>
                </a:solidFill>
                <a:latin typeface="Arial" panose="020B0604020202020204" pitchFamily="34" charset="0"/>
              </a:rPr>
            </a:br>
            <a:endParaRPr lang="it-IT" altLang="it-IT" dirty="0">
              <a:solidFill>
                <a:srgbClr val="0070C0"/>
              </a:solidFill>
              <a:latin typeface="Arial" panose="020B0604020202020204" pitchFamily="34" charset="0"/>
            </a:endParaRPr>
          </a:p>
        </p:txBody>
      </p:sp>
      <p:sp>
        <p:nvSpPr>
          <p:cNvPr id="4" name="Segnaposto contenuto 6">
            <a:extLst>
              <a:ext uri="{FF2B5EF4-FFF2-40B4-BE49-F238E27FC236}">
                <a16:creationId xmlns:a16="http://schemas.microsoft.com/office/drawing/2014/main" id="{58D25238-C9DC-45AD-A63D-E625DC2425CD}"/>
              </a:ext>
            </a:extLst>
          </p:cNvPr>
          <p:cNvSpPr>
            <a:spLocks noGrp="1"/>
          </p:cNvSpPr>
          <p:nvPr>
            <p:ph idx="1"/>
          </p:nvPr>
        </p:nvSpPr>
        <p:spPr>
          <a:xfrm>
            <a:off x="1171443" y="1318198"/>
            <a:ext cx="7760180" cy="4787633"/>
          </a:xfrm>
        </p:spPr>
        <p:txBody>
          <a:bodyPr>
            <a:noAutofit/>
          </a:bodyPr>
          <a:lstStyle/>
          <a:p>
            <a:pPr algn="just">
              <a:lnSpc>
                <a:spcPct val="100000"/>
              </a:lnSpc>
              <a:defRPr/>
            </a:pPr>
            <a:r>
              <a:rPr lang="it-IT" sz="2800" i="1" dirty="0">
                <a:latin typeface="Calibri" panose="020F0502020204030204" pitchFamily="34" charset="0"/>
                <a:cs typeface="Calibri" panose="020F0502020204030204" pitchFamily="34" charset="0"/>
              </a:rPr>
              <a:t>E’ da considerarsi rilevante a tale fine, se “grave” e “reiterato”, anche il mancato rispetto di un solo obiettivo intermedio, se esso ricopre una importanza fondamentale per l’effettivo riequilibrio finanziario dell’ente.</a:t>
            </a:r>
          </a:p>
          <a:p>
            <a:pPr algn="just">
              <a:lnSpc>
                <a:spcPct val="100000"/>
              </a:lnSpc>
              <a:defRPr/>
            </a:pPr>
            <a:r>
              <a:rPr lang="it-IT" sz="2800" i="1" dirty="0">
                <a:latin typeface="Calibri" panose="020F0502020204030204" pitchFamily="34" charset="0"/>
                <a:cs typeface="Calibri" panose="020F0502020204030204" pitchFamily="34" charset="0"/>
              </a:rPr>
              <a:t>Quanto indicato può scaturire da difetti congeniti del piano inizialmente non rilevati o non rilevabili, dall’emergere di criticità inizialmente sconosciute, dall’insorgere di nuove criticità durante l’esecuzione del piano, dall’incapacità dell’ente di attuare quanto previsto, ecc.. </a:t>
            </a:r>
          </a:p>
        </p:txBody>
      </p:sp>
    </p:spTree>
    <p:extLst>
      <p:ext uri="{BB962C8B-B14F-4D97-AF65-F5344CB8AC3E}">
        <p14:creationId xmlns:p14="http://schemas.microsoft.com/office/powerpoint/2010/main" val="245310479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egnaposto numero diapositiva 1">
            <a:extLst>
              <a:ext uri="{FF2B5EF4-FFF2-40B4-BE49-F238E27FC236}">
                <a16:creationId xmlns:a16="http://schemas.microsoft.com/office/drawing/2014/main" id="{E9603BCE-54B6-4C02-9DEC-EBB7B3AFD42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7E8AA8B5-3F30-40CC-8A91-C72133174576}" type="slidenum">
              <a:rPr lang="it-IT" altLang="it-IT" sz="1200" smtClean="0"/>
              <a:pPr>
                <a:spcBef>
                  <a:spcPct val="0"/>
                </a:spcBef>
                <a:buFontTx/>
                <a:buNone/>
              </a:pPr>
              <a:t>107</a:t>
            </a:fld>
            <a:endParaRPr lang="it-IT" altLang="it-IT" sz="1200"/>
          </a:p>
        </p:txBody>
      </p:sp>
      <p:sp>
        <p:nvSpPr>
          <p:cNvPr id="119811" name="Rectangle 2">
            <a:extLst>
              <a:ext uri="{FF2B5EF4-FFF2-40B4-BE49-F238E27FC236}">
                <a16:creationId xmlns:a16="http://schemas.microsoft.com/office/drawing/2014/main" id="{D0B56C93-1237-4909-9F4B-BE3C3104CB2C}"/>
              </a:ext>
            </a:extLst>
          </p:cNvPr>
          <p:cNvSpPr>
            <a:spLocks noGrp="1" noChangeArrowheads="1"/>
          </p:cNvSpPr>
          <p:nvPr>
            <p:ph type="title"/>
          </p:nvPr>
        </p:nvSpPr>
        <p:spPr>
          <a:xfrm>
            <a:off x="1628222" y="250825"/>
            <a:ext cx="5826678" cy="905449"/>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 - monitoraggio</a:t>
            </a:r>
            <a:br>
              <a:rPr lang="it-IT" altLang="it-IT" dirty="0">
                <a:solidFill>
                  <a:srgbClr val="0070C0"/>
                </a:solidFill>
                <a:latin typeface="Arial" panose="020B0604020202020204" pitchFamily="34" charset="0"/>
              </a:rPr>
            </a:br>
            <a:endParaRPr lang="it-IT" altLang="it-IT" dirty="0">
              <a:solidFill>
                <a:srgbClr val="0070C0"/>
              </a:solidFill>
              <a:latin typeface="Arial" panose="020B0604020202020204" pitchFamily="34" charset="0"/>
            </a:endParaRPr>
          </a:p>
        </p:txBody>
      </p:sp>
      <p:sp>
        <p:nvSpPr>
          <p:cNvPr id="4" name="Segnaposto contenuto 6">
            <a:extLst>
              <a:ext uri="{FF2B5EF4-FFF2-40B4-BE49-F238E27FC236}">
                <a16:creationId xmlns:a16="http://schemas.microsoft.com/office/drawing/2014/main" id="{58D25238-C9DC-45AD-A63D-E625DC2425CD}"/>
              </a:ext>
            </a:extLst>
          </p:cNvPr>
          <p:cNvSpPr>
            <a:spLocks noGrp="1"/>
          </p:cNvSpPr>
          <p:nvPr>
            <p:ph idx="1"/>
          </p:nvPr>
        </p:nvSpPr>
        <p:spPr>
          <a:xfrm>
            <a:off x="1171443" y="1318198"/>
            <a:ext cx="7760180" cy="4787633"/>
          </a:xfrm>
        </p:spPr>
        <p:txBody>
          <a:bodyPr>
            <a:noAutofit/>
          </a:bodyPr>
          <a:lstStyle/>
          <a:p>
            <a:pPr algn="just">
              <a:lnSpc>
                <a:spcPct val="100000"/>
              </a:lnSpc>
              <a:defRPr/>
            </a:pPr>
            <a:r>
              <a:rPr lang="it-IT" sz="3200" i="1" dirty="0">
                <a:latin typeface="Calibri" panose="020F0502020204030204" pitchFamily="34" charset="0"/>
                <a:cs typeface="Calibri" panose="020F0502020204030204" pitchFamily="34" charset="0"/>
              </a:rPr>
              <a:t>In altre parole, il mancato rispetto degli obiettivi intermedi del piano può condurre all’applicazione del citato art.6 solo se, ripetutamente, è accertata una violazione di uno o più rilevanti obiettivi intermedi e uno stato di attuazione del piano tale da indurre a ritenere, verosimilmente, che il piano di riequilibrio in itinere non risulta più congruo ai fini dell’effettivo risanamento finanziario dell’ente”.</a:t>
            </a:r>
          </a:p>
        </p:txBody>
      </p:sp>
    </p:spTree>
    <p:extLst>
      <p:ext uri="{BB962C8B-B14F-4D97-AF65-F5344CB8AC3E}">
        <p14:creationId xmlns:p14="http://schemas.microsoft.com/office/powerpoint/2010/main" val="305850238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egnaposto numero diapositiva 1">
            <a:extLst>
              <a:ext uri="{FF2B5EF4-FFF2-40B4-BE49-F238E27FC236}">
                <a16:creationId xmlns:a16="http://schemas.microsoft.com/office/drawing/2014/main" id="{E9603BCE-54B6-4C02-9DEC-EBB7B3AFD42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7E8AA8B5-3F30-40CC-8A91-C72133174576}" type="slidenum">
              <a:rPr lang="it-IT" altLang="it-IT" sz="1200" smtClean="0"/>
              <a:pPr>
                <a:spcBef>
                  <a:spcPct val="0"/>
                </a:spcBef>
                <a:buFontTx/>
                <a:buNone/>
              </a:pPr>
              <a:t>108</a:t>
            </a:fld>
            <a:endParaRPr lang="it-IT" altLang="it-IT" sz="1200"/>
          </a:p>
        </p:txBody>
      </p:sp>
      <p:sp>
        <p:nvSpPr>
          <p:cNvPr id="119811" name="Rectangle 2">
            <a:extLst>
              <a:ext uri="{FF2B5EF4-FFF2-40B4-BE49-F238E27FC236}">
                <a16:creationId xmlns:a16="http://schemas.microsoft.com/office/drawing/2014/main" id="{D0B56C93-1237-4909-9F4B-BE3C3104CB2C}"/>
              </a:ext>
            </a:extLst>
          </p:cNvPr>
          <p:cNvSpPr>
            <a:spLocks noGrp="1" noChangeArrowheads="1"/>
          </p:cNvSpPr>
          <p:nvPr>
            <p:ph type="title"/>
          </p:nvPr>
        </p:nvSpPr>
        <p:spPr>
          <a:xfrm>
            <a:off x="1628222" y="250825"/>
            <a:ext cx="5826678" cy="905449"/>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 - monitoraggio</a:t>
            </a:r>
            <a:br>
              <a:rPr lang="it-IT" altLang="it-IT" dirty="0">
                <a:solidFill>
                  <a:srgbClr val="0070C0"/>
                </a:solidFill>
                <a:latin typeface="Arial" panose="020B0604020202020204" pitchFamily="34" charset="0"/>
              </a:rPr>
            </a:br>
            <a:endParaRPr lang="it-IT" altLang="it-IT" dirty="0">
              <a:solidFill>
                <a:srgbClr val="0070C0"/>
              </a:solidFill>
              <a:latin typeface="Arial" panose="020B0604020202020204" pitchFamily="34" charset="0"/>
            </a:endParaRPr>
          </a:p>
        </p:txBody>
      </p:sp>
      <p:sp>
        <p:nvSpPr>
          <p:cNvPr id="4" name="Segnaposto contenuto 6">
            <a:extLst>
              <a:ext uri="{FF2B5EF4-FFF2-40B4-BE49-F238E27FC236}">
                <a16:creationId xmlns:a16="http://schemas.microsoft.com/office/drawing/2014/main" id="{58D25238-C9DC-45AD-A63D-E625DC2425CD}"/>
              </a:ext>
            </a:extLst>
          </p:cNvPr>
          <p:cNvSpPr>
            <a:spLocks noGrp="1"/>
          </p:cNvSpPr>
          <p:nvPr>
            <p:ph idx="1"/>
          </p:nvPr>
        </p:nvSpPr>
        <p:spPr>
          <a:xfrm>
            <a:off x="1171443" y="1318198"/>
            <a:ext cx="7760180" cy="4787633"/>
          </a:xfrm>
        </p:spPr>
        <p:txBody>
          <a:bodyPr>
            <a:noAutofit/>
          </a:bodyPr>
          <a:lstStyle/>
          <a:p>
            <a:pPr algn="just">
              <a:lnSpc>
                <a:spcPct val="100000"/>
              </a:lnSpc>
              <a:defRPr/>
            </a:pPr>
            <a:r>
              <a:rPr lang="it-IT" sz="3200" dirty="0">
                <a:latin typeface="Calibri" panose="020F0502020204030204" pitchFamily="34" charset="0"/>
                <a:cs typeface="Calibri" panose="020F0502020204030204" pitchFamily="34" charset="0"/>
              </a:rPr>
              <a:t>in occasione del monitoraggio semestrale la Corte incentra i controlli nella verifica del rispetto degli equilibri di bilancio, sia corrente</a:t>
            </a:r>
          </a:p>
          <a:p>
            <a:pPr algn="just">
              <a:lnSpc>
                <a:spcPct val="100000"/>
              </a:lnSpc>
              <a:defRPr/>
            </a:pPr>
            <a:r>
              <a:rPr lang="it-IT" sz="3200" dirty="0">
                <a:latin typeface="Calibri" panose="020F0502020204030204" pitchFamily="34" charset="0"/>
                <a:cs typeface="Calibri" panose="020F0502020204030204" pitchFamily="34" charset="0"/>
              </a:rPr>
              <a:t>che capitale, della riduzione della spesa corrente, dell’incremento delle entrate correnti e della relativa capacità di riscossione. Nel contempo, la Corte può riservarsi di verificare aspetti particolari in via di definizione, rimandandoli ai monitoraggi successivi.</a:t>
            </a:r>
          </a:p>
        </p:txBody>
      </p:sp>
    </p:spTree>
    <p:extLst>
      <p:ext uri="{BB962C8B-B14F-4D97-AF65-F5344CB8AC3E}">
        <p14:creationId xmlns:p14="http://schemas.microsoft.com/office/powerpoint/2010/main" val="128593240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p:txBody>
          <a:bodyPr>
            <a:normAutofit fontScale="92500"/>
          </a:bodyPr>
          <a:lstStyle/>
          <a:p>
            <a:pPr algn="just">
              <a:lnSpc>
                <a:spcPct val="100000"/>
              </a:lnSpc>
              <a:buClr>
                <a:srgbClr val="0070C0"/>
              </a:buClr>
            </a:pPr>
            <a:endParaRPr lang="it-IT" sz="2400" dirty="0">
              <a:latin typeface="Calibri" pitchFamily="34" charset="0"/>
            </a:endParaRPr>
          </a:p>
          <a:p>
            <a:pPr algn="just">
              <a:lnSpc>
                <a:spcPct val="100000"/>
              </a:lnSpc>
              <a:buClr>
                <a:srgbClr val="0070C0"/>
              </a:buClr>
            </a:pPr>
            <a:endParaRPr lang="it-IT" sz="2400" dirty="0">
              <a:latin typeface="Calibri" pitchFamily="34" charset="0"/>
            </a:endParaRPr>
          </a:p>
          <a:p>
            <a:pPr algn="just">
              <a:lnSpc>
                <a:spcPct val="100000"/>
              </a:lnSpc>
              <a:buClr>
                <a:srgbClr val="0070C0"/>
              </a:buClr>
            </a:pPr>
            <a:endParaRPr lang="it-IT" sz="2400" dirty="0">
              <a:latin typeface="Calibri" pitchFamily="34" charset="0"/>
            </a:endParaRPr>
          </a:p>
          <a:p>
            <a:pPr algn="just">
              <a:lnSpc>
                <a:spcPct val="100000"/>
              </a:lnSpc>
              <a:buClr>
                <a:srgbClr val="0070C0"/>
              </a:buClr>
            </a:pPr>
            <a:endParaRPr lang="it-IT" sz="2200" i="1" dirty="0">
              <a:latin typeface="Calibri" pitchFamily="34" charset="0"/>
            </a:endParaRPr>
          </a:p>
          <a:p>
            <a:pPr algn="just">
              <a:lnSpc>
                <a:spcPct val="100000"/>
              </a:lnSpc>
              <a:buClr>
                <a:srgbClr val="0070C0"/>
              </a:buClr>
            </a:pPr>
            <a:r>
              <a:rPr lang="it-IT" sz="2200" i="1" dirty="0">
                <a:latin typeface="Calibri" pitchFamily="34" charset="0"/>
              </a:rPr>
              <a:t>Tali modifiche, concedendo facoltà di rimodulazione e/o riformulazione degli strumenti di risanamento in essere, introducono elementi che potrebbero non risultare coerenti con il sistema volto al risanamento finanziario degli enti locali. </a:t>
            </a:r>
          </a:p>
          <a:p>
            <a:pPr algn="just">
              <a:lnSpc>
                <a:spcPct val="100000"/>
              </a:lnSpc>
              <a:buClr>
                <a:srgbClr val="0070C0"/>
              </a:buClr>
            </a:pPr>
            <a:r>
              <a:rPr lang="it-IT" sz="2200" i="1" dirty="0">
                <a:latin typeface="Calibri" pitchFamily="34" charset="0"/>
              </a:rPr>
              <a:t>In tal modo, infatti, viene scalfito il principio di intangibilità della procedura di riequilibrio pluriennale, in ragione del quale si ritenevano preclusi adattamenti del percorso di risanamento in fase di attuazione. </a:t>
            </a:r>
          </a:p>
        </p:txBody>
      </p:sp>
      <p:sp>
        <p:nvSpPr>
          <p:cNvPr id="9" name="Titolo 8"/>
          <p:cNvSpPr>
            <a:spLocks noGrp="1"/>
          </p:cNvSpPr>
          <p:nvPr>
            <p:ph type="title"/>
          </p:nvPr>
        </p:nvSpPr>
        <p:spPr>
          <a:xfrm>
            <a:off x="1050925" y="179052"/>
            <a:ext cx="7541124" cy="877155"/>
          </a:xfrm>
          <a:prstGeom prst="rect">
            <a:avLst/>
          </a:prstGeom>
        </p:spPr>
        <p:txBody>
          <a:bodyPr>
            <a:normAutofit fontScale="90000"/>
          </a:bodyPr>
          <a:lstStyle/>
          <a:p>
            <a:r>
              <a:rPr lang="it-IT" dirty="0">
                <a:solidFill>
                  <a:srgbClr val="0070C0"/>
                </a:solidFill>
              </a:rPr>
              <a:t>Il </a:t>
            </a:r>
            <a:r>
              <a:rPr lang="it-IT" dirty="0" err="1">
                <a:solidFill>
                  <a:srgbClr val="0070C0"/>
                </a:solidFill>
              </a:rPr>
              <a:t>predissesto</a:t>
            </a:r>
            <a:br>
              <a:rPr lang="it-IT" dirty="0">
                <a:solidFill>
                  <a:srgbClr val="0070C0"/>
                </a:solidFill>
              </a:rPr>
            </a:br>
            <a:r>
              <a:rPr lang="it-IT" dirty="0">
                <a:solidFill>
                  <a:srgbClr val="0070C0"/>
                </a:solidFill>
              </a:rPr>
              <a:t>il proliferare della produzione normativa</a:t>
            </a:r>
          </a:p>
        </p:txBody>
      </p:sp>
      <p:sp>
        <p:nvSpPr>
          <p:cNvPr id="6" name="Esplosione 2 5"/>
          <p:cNvSpPr/>
          <p:nvPr/>
        </p:nvSpPr>
        <p:spPr>
          <a:xfrm>
            <a:off x="3673642" y="628228"/>
            <a:ext cx="5470358" cy="2483942"/>
          </a:xfrm>
          <a:prstGeom prst="irregularSeal2">
            <a:avLst/>
          </a:prstGeom>
          <a:gradFill>
            <a:gsLst>
              <a:gs pos="0">
                <a:schemeClr val="accent1">
                  <a:tint val="66000"/>
                  <a:satMod val="160000"/>
                  <a:alpha val="0"/>
                </a:schemeClr>
              </a:gs>
              <a:gs pos="50000">
                <a:schemeClr val="accent1">
                  <a:tint val="44500"/>
                  <a:satMod val="160000"/>
                </a:schemeClr>
              </a:gs>
              <a:gs pos="100000">
                <a:schemeClr val="accent1">
                  <a:tint val="23500"/>
                  <a:satMod val="160000"/>
                </a:schemeClr>
              </a:gs>
            </a:gsLst>
            <a:lin ang="5400000" scaled="0"/>
          </a:gradFill>
        </p:spPr>
        <p:style>
          <a:lnRef idx="2">
            <a:schemeClr val="accent1"/>
          </a:lnRef>
          <a:fillRef idx="1">
            <a:schemeClr val="lt1"/>
          </a:fillRef>
          <a:effectRef idx="0">
            <a:schemeClr val="accent1"/>
          </a:effectRef>
          <a:fontRef idx="minor">
            <a:schemeClr val="dk1"/>
          </a:fontRef>
        </p:style>
        <p:txBody>
          <a:bodyPr rtlCol="0" anchor="ctr"/>
          <a:lstStyle/>
          <a:p>
            <a:pPr algn="ctr"/>
            <a:r>
              <a:rPr lang="it-IT" dirty="0">
                <a:latin typeface="Calibri" pitchFamily="34" charset="0"/>
              </a:rPr>
              <a:t>Corte dei Conti </a:t>
            </a:r>
          </a:p>
          <a:p>
            <a:pPr algn="ctr"/>
            <a:r>
              <a:rPr lang="it-IT" dirty="0">
                <a:latin typeface="Calibri" pitchFamily="34" charset="0"/>
              </a:rPr>
              <a:t>Sezioni Autonomie</a:t>
            </a:r>
          </a:p>
          <a:p>
            <a:pPr algn="ctr"/>
            <a:r>
              <a:rPr lang="it-IT" dirty="0">
                <a:latin typeface="Calibri" pitchFamily="34" charset="0"/>
              </a:rPr>
              <a:t>Deliberazione n. 5/SEZAUT/2018/INPR</a:t>
            </a:r>
          </a:p>
        </p:txBody>
      </p:sp>
    </p:spTree>
    <p:extLst>
      <p:ext uri="{BB962C8B-B14F-4D97-AF65-F5344CB8AC3E}">
        <p14:creationId xmlns:p14="http://schemas.microsoft.com/office/powerpoint/2010/main" val="3176916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457140" y="388025"/>
            <a:ext cx="7267759" cy="877155"/>
          </a:xfrm>
        </p:spPr>
        <p:txBody>
          <a:bodyPr>
            <a:noAutofit/>
          </a:bodyPr>
          <a:lstStyle/>
          <a:p>
            <a:r>
              <a:rPr lang="it-IT" sz="2400" dirty="0"/>
              <a:t>Il risultato della gestione</a:t>
            </a:r>
            <a:br>
              <a:rPr lang="it-IT" sz="2400" dirty="0"/>
            </a:br>
            <a:br>
              <a:rPr lang="it-IT" sz="2400" dirty="0"/>
            </a:br>
            <a:br>
              <a:rPr lang="it-IT" sz="2400" dirty="0"/>
            </a:br>
            <a:endParaRPr lang="it-IT" sz="2400" dirty="0"/>
          </a:p>
        </p:txBody>
      </p:sp>
      <p:sp>
        <p:nvSpPr>
          <p:cNvPr id="19" name="Segnaposto contenuto 6"/>
          <p:cNvSpPr>
            <a:spLocks noGrp="1"/>
          </p:cNvSpPr>
          <p:nvPr>
            <p:ph idx="1"/>
          </p:nvPr>
        </p:nvSpPr>
        <p:spPr>
          <a:xfrm>
            <a:off x="419100" y="1265180"/>
            <a:ext cx="8305800" cy="4723880"/>
          </a:xfrm>
        </p:spPr>
        <p:txBody>
          <a:bodyPr>
            <a:noAutofit/>
          </a:bodyPr>
          <a:lstStyle/>
          <a:p>
            <a:pPr>
              <a:lnSpc>
                <a:spcPct val="100000"/>
              </a:lnSpc>
            </a:pPr>
            <a:endParaRPr lang="it-IT" sz="2400" b="0" i="1" dirty="0">
              <a:solidFill>
                <a:srgbClr val="0070C0"/>
              </a:solidFill>
            </a:endParaRPr>
          </a:p>
          <a:p>
            <a:pPr>
              <a:lnSpc>
                <a:spcPct val="100000"/>
              </a:lnSpc>
            </a:pPr>
            <a:endParaRPr lang="it-IT" sz="2400" b="0" i="1" dirty="0">
              <a:solidFill>
                <a:srgbClr val="0070C0"/>
              </a:solidFill>
            </a:endParaRPr>
          </a:p>
          <a:p>
            <a:pPr>
              <a:lnSpc>
                <a:spcPct val="100000"/>
              </a:lnSpc>
            </a:pPr>
            <a:endParaRPr lang="it-IT" sz="2400" b="0" i="1" dirty="0">
              <a:solidFill>
                <a:srgbClr val="0070C0"/>
              </a:solidFill>
            </a:endParaRPr>
          </a:p>
        </p:txBody>
      </p:sp>
      <p:graphicFrame>
        <p:nvGraphicFramePr>
          <p:cNvPr id="4" name="Tabella 3"/>
          <p:cNvGraphicFramePr>
            <a:graphicFrameLocks noGrp="1"/>
          </p:cNvGraphicFramePr>
          <p:nvPr/>
        </p:nvGraphicFramePr>
        <p:xfrm>
          <a:off x="929640" y="1569460"/>
          <a:ext cx="6800240" cy="3810264"/>
        </p:xfrm>
        <a:graphic>
          <a:graphicData uri="http://schemas.openxmlformats.org/drawingml/2006/table">
            <a:tbl>
              <a:tblPr firstRow="1" bandRow="1">
                <a:tableStyleId>{6E25E649-3F16-4E02-A733-19D2CDBF48F0}</a:tableStyleId>
              </a:tblPr>
              <a:tblGrid>
                <a:gridCol w="4877911">
                  <a:extLst>
                    <a:ext uri="{9D8B030D-6E8A-4147-A177-3AD203B41FA5}">
                      <a16:colId xmlns:a16="http://schemas.microsoft.com/office/drawing/2014/main" val="20000"/>
                    </a:ext>
                  </a:extLst>
                </a:gridCol>
                <a:gridCol w="1922329">
                  <a:extLst>
                    <a:ext uri="{9D8B030D-6E8A-4147-A177-3AD203B41FA5}">
                      <a16:colId xmlns:a16="http://schemas.microsoft.com/office/drawing/2014/main" val="20001"/>
                    </a:ext>
                  </a:extLst>
                </a:gridCol>
              </a:tblGrid>
              <a:tr h="476283">
                <a:tc gridSpan="2">
                  <a:txBody>
                    <a:bodyPr/>
                    <a:lstStyle/>
                    <a:p>
                      <a:pPr algn="ctr"/>
                      <a:r>
                        <a:rPr lang="it-IT" dirty="0"/>
                        <a:t>RISULTATO</a:t>
                      </a:r>
                      <a:r>
                        <a:rPr lang="it-IT" baseline="0" dirty="0"/>
                        <a:t> DELLA GESTIONE </a:t>
                      </a:r>
                      <a:r>
                        <a:rPr lang="it-IT" baseline="0" dirty="0" err="1"/>
                        <a:t>DI</a:t>
                      </a:r>
                      <a:r>
                        <a:rPr lang="it-IT" baseline="0" dirty="0"/>
                        <a:t> COMPETENZA</a:t>
                      </a:r>
                      <a:endParaRPr lang="it-IT" dirty="0"/>
                    </a:p>
                  </a:txBody>
                  <a:tcPr anchor="ctr"/>
                </a:tc>
                <a:tc hMerge="1">
                  <a:txBody>
                    <a:bodyPr/>
                    <a:lstStyle/>
                    <a:p>
                      <a:endParaRPr lang="it-IT" dirty="0"/>
                    </a:p>
                  </a:txBody>
                  <a:tcPr anchor="ctr"/>
                </a:tc>
                <a:extLst>
                  <a:ext uri="{0D108BD9-81ED-4DB2-BD59-A6C34878D82A}">
                    <a16:rowId xmlns:a16="http://schemas.microsoft.com/office/drawing/2014/main" val="10000"/>
                  </a:ext>
                </a:extLst>
              </a:tr>
              <a:tr h="476283">
                <a:tc>
                  <a:txBody>
                    <a:bodyPr/>
                    <a:lstStyle/>
                    <a:p>
                      <a:r>
                        <a:rPr lang="it-IT" dirty="0"/>
                        <a:t>Avanzo applicato</a:t>
                      </a:r>
                      <a:r>
                        <a:rPr lang="it-IT" baseline="0" dirty="0"/>
                        <a:t> alla gestione</a:t>
                      </a:r>
                      <a:endParaRPr lang="it-IT" dirty="0"/>
                    </a:p>
                  </a:txBody>
                  <a:tcPr anchor="ctr">
                    <a:lnR w="12700" cap="flat" cmpd="sng" algn="ctr">
                      <a:solidFill>
                        <a:schemeClr val="tx1"/>
                      </a:solidFill>
                      <a:prstDash val="solid"/>
                      <a:round/>
                      <a:headEnd type="none" w="med" len="med"/>
                      <a:tailEnd type="none" w="med" len="med"/>
                    </a:lnR>
                  </a:tcPr>
                </a:tc>
                <a:tc>
                  <a:txBody>
                    <a:bodyPr/>
                    <a:lstStyle/>
                    <a:p>
                      <a:pPr algn="ctr"/>
                      <a:r>
                        <a:rPr lang="it-IT" dirty="0"/>
                        <a:t>(+)</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476283">
                <a:tc>
                  <a:txBody>
                    <a:bodyPr/>
                    <a:lstStyle/>
                    <a:p>
                      <a:r>
                        <a:rPr lang="it-IT" dirty="0"/>
                        <a:t>Fondo Pluriennale Vincolato</a:t>
                      </a:r>
                      <a:r>
                        <a:rPr lang="it-IT" baseline="0" dirty="0"/>
                        <a:t> iscritto in entrata</a:t>
                      </a:r>
                      <a:endParaRPr lang="it-IT" dirty="0"/>
                    </a:p>
                  </a:txBody>
                  <a:tcPr anchor="ctr">
                    <a:lnR w="12700" cap="flat" cmpd="sng" algn="ctr">
                      <a:solidFill>
                        <a:schemeClr val="tx1"/>
                      </a:solidFill>
                      <a:prstDash val="solid"/>
                      <a:round/>
                      <a:headEnd type="none" w="med" len="med"/>
                      <a:tailEnd type="none" w="med" len="med"/>
                    </a:lnR>
                  </a:tcPr>
                </a:tc>
                <a:tc>
                  <a:txBody>
                    <a:bodyPr/>
                    <a:lstStyle/>
                    <a:p>
                      <a:pPr algn="ctr"/>
                      <a:r>
                        <a:rPr lang="it-IT" dirty="0"/>
                        <a:t>(+)</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r h="476283">
                <a:tc>
                  <a:txBody>
                    <a:bodyPr/>
                    <a:lstStyle/>
                    <a:p>
                      <a:r>
                        <a:rPr lang="it-IT" dirty="0"/>
                        <a:t>Accertamenti registrati nell’esercizio</a:t>
                      </a:r>
                    </a:p>
                  </a:txBody>
                  <a:tcPr anchor="ctr">
                    <a:lnR w="12700" cap="flat" cmpd="sng" algn="ctr">
                      <a:solidFill>
                        <a:schemeClr val="tx1"/>
                      </a:solidFill>
                      <a:prstDash val="solid"/>
                      <a:round/>
                      <a:headEnd type="none" w="med" len="med"/>
                      <a:tailEnd type="none" w="med" len="med"/>
                    </a:lnR>
                  </a:tcPr>
                </a:tc>
                <a:tc>
                  <a:txBody>
                    <a:bodyPr/>
                    <a:lstStyle/>
                    <a:p>
                      <a:pPr algn="ctr"/>
                      <a:r>
                        <a:rPr lang="it-IT" dirty="0"/>
                        <a:t>(+)</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3"/>
                  </a:ext>
                </a:extLst>
              </a:tr>
              <a:tr h="476283">
                <a:tc>
                  <a:txBody>
                    <a:bodyPr/>
                    <a:lstStyle/>
                    <a:p>
                      <a:r>
                        <a:rPr lang="it-IT" dirty="0"/>
                        <a:t>Disavanzo applicato all’esercizio</a:t>
                      </a:r>
                    </a:p>
                  </a:txBody>
                  <a:tcPr anchor="ctr">
                    <a:lnR w="12700" cap="flat" cmpd="sng" algn="ctr">
                      <a:solidFill>
                        <a:schemeClr val="tx1"/>
                      </a:solidFill>
                      <a:prstDash val="solid"/>
                      <a:round/>
                      <a:headEnd type="none" w="med" len="med"/>
                      <a:tailEnd type="none" w="med" len="med"/>
                    </a:lnR>
                  </a:tcPr>
                </a:tc>
                <a:tc>
                  <a:txBody>
                    <a:bodyPr/>
                    <a:lstStyle/>
                    <a:p>
                      <a:pPr algn="ctr"/>
                      <a:r>
                        <a:rPr lang="it-IT" dirty="0"/>
                        <a:t>(-)</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4"/>
                  </a:ext>
                </a:extLst>
              </a:tr>
              <a:tr h="476283">
                <a:tc>
                  <a:txBody>
                    <a:bodyPr/>
                    <a:lstStyle/>
                    <a:p>
                      <a:r>
                        <a:rPr lang="it-IT" dirty="0"/>
                        <a:t>Impegni registrati nell’esercizio</a:t>
                      </a:r>
                    </a:p>
                  </a:txBody>
                  <a:tcPr anchor="ctr">
                    <a:lnR w="12700" cap="flat" cmpd="sng" algn="ctr">
                      <a:solidFill>
                        <a:schemeClr val="tx1"/>
                      </a:solidFill>
                      <a:prstDash val="solid"/>
                      <a:round/>
                      <a:headEnd type="none" w="med" len="med"/>
                      <a:tailEnd type="none" w="med" len="med"/>
                    </a:lnR>
                  </a:tcPr>
                </a:tc>
                <a:tc>
                  <a:txBody>
                    <a:bodyPr/>
                    <a:lstStyle/>
                    <a:p>
                      <a:pPr algn="ctr"/>
                      <a:r>
                        <a:rPr lang="it-IT" dirty="0"/>
                        <a:t>(-)</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5"/>
                  </a:ext>
                </a:extLst>
              </a:tr>
              <a:tr h="476283">
                <a:tc>
                  <a:txBody>
                    <a:bodyPr/>
                    <a:lstStyle/>
                    <a:p>
                      <a:r>
                        <a:rPr lang="it-IT" dirty="0"/>
                        <a:t>Impegn</a:t>
                      </a:r>
                      <a:r>
                        <a:rPr lang="it-IT" baseline="0" dirty="0"/>
                        <a:t>i confluiti nel </a:t>
                      </a:r>
                      <a:r>
                        <a:rPr lang="it-IT" dirty="0"/>
                        <a:t>Fondo Pluriennale</a:t>
                      </a:r>
                      <a:r>
                        <a:rPr lang="it-IT" baseline="0" dirty="0"/>
                        <a:t> Vincolato </a:t>
                      </a:r>
                      <a:endParaRPr lang="it-IT" dirty="0"/>
                    </a:p>
                  </a:txBody>
                  <a:tcPr anchor="ctr">
                    <a:lnR w="12700" cap="flat" cmpd="sng" algn="ctr">
                      <a:solidFill>
                        <a:schemeClr val="tx1"/>
                      </a:solidFill>
                      <a:prstDash val="solid"/>
                      <a:round/>
                      <a:headEnd type="none" w="med" len="med"/>
                      <a:tailEnd type="none" w="med" len="med"/>
                    </a:lnR>
                  </a:tcPr>
                </a:tc>
                <a:tc>
                  <a:txBody>
                    <a:bodyPr/>
                    <a:lstStyle/>
                    <a:p>
                      <a:pPr algn="ctr"/>
                      <a:r>
                        <a:rPr lang="it-IT" dirty="0"/>
                        <a:t>(-)</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6"/>
                  </a:ext>
                </a:extLst>
              </a:tr>
              <a:tr h="476283">
                <a:tc>
                  <a:txBody>
                    <a:bodyPr/>
                    <a:lstStyle/>
                    <a:p>
                      <a:r>
                        <a:rPr lang="it-IT" dirty="0"/>
                        <a:t>TOTALE (AVANZO/DISAVANZO)</a:t>
                      </a:r>
                    </a:p>
                  </a:txBody>
                  <a:tcPr anchor="ctr">
                    <a:lnR w="12700" cap="flat" cmpd="sng" algn="ctr">
                      <a:solidFill>
                        <a:schemeClr val="tx1"/>
                      </a:solidFill>
                      <a:prstDash val="solid"/>
                      <a:round/>
                      <a:headEnd type="none" w="med" len="med"/>
                      <a:tailEnd type="none" w="med" len="med"/>
                    </a:lnR>
                  </a:tcPr>
                </a:tc>
                <a:tc>
                  <a:txBody>
                    <a:bodyPr/>
                    <a:lstStyle/>
                    <a:p>
                      <a:endParaRPr lang="it-IT" dirty="0"/>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13888715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p:txBody>
          <a:bodyPr>
            <a:normAutofit lnSpcReduction="10000"/>
          </a:bodyPr>
          <a:lstStyle/>
          <a:p>
            <a:pPr algn="just">
              <a:lnSpc>
                <a:spcPct val="100000"/>
              </a:lnSpc>
              <a:buClr>
                <a:srgbClr val="0070C0"/>
              </a:buClr>
            </a:pPr>
            <a:endParaRPr lang="it-IT" sz="2200" i="1" dirty="0">
              <a:latin typeface="Calibri" pitchFamily="34" charset="0"/>
            </a:endParaRPr>
          </a:p>
          <a:p>
            <a:pPr algn="just">
              <a:lnSpc>
                <a:spcPct val="100000"/>
              </a:lnSpc>
              <a:buClr>
                <a:srgbClr val="0070C0"/>
              </a:buClr>
            </a:pPr>
            <a:endParaRPr lang="it-IT" sz="2200" i="1" dirty="0">
              <a:latin typeface="Calibri" pitchFamily="34" charset="0"/>
            </a:endParaRPr>
          </a:p>
          <a:p>
            <a:pPr algn="just">
              <a:lnSpc>
                <a:spcPct val="100000"/>
              </a:lnSpc>
              <a:buClr>
                <a:srgbClr val="0070C0"/>
              </a:buClr>
            </a:pPr>
            <a:endParaRPr lang="it-IT" sz="2200" i="1" dirty="0">
              <a:latin typeface="Calibri" pitchFamily="34" charset="0"/>
            </a:endParaRPr>
          </a:p>
          <a:p>
            <a:pPr algn="just">
              <a:lnSpc>
                <a:spcPct val="100000"/>
              </a:lnSpc>
              <a:buClr>
                <a:srgbClr val="0070C0"/>
              </a:buClr>
            </a:pPr>
            <a:endParaRPr lang="it-IT" sz="2200" i="1" dirty="0">
              <a:latin typeface="Calibri" pitchFamily="34" charset="0"/>
            </a:endParaRPr>
          </a:p>
          <a:p>
            <a:pPr algn="just">
              <a:lnSpc>
                <a:spcPct val="100000"/>
              </a:lnSpc>
              <a:buClr>
                <a:srgbClr val="0070C0"/>
              </a:buClr>
            </a:pPr>
            <a:endParaRPr lang="it-IT" sz="2200" i="1" dirty="0">
              <a:latin typeface="Calibri" pitchFamily="34" charset="0"/>
            </a:endParaRPr>
          </a:p>
          <a:p>
            <a:pPr algn="just">
              <a:lnSpc>
                <a:spcPct val="100000"/>
              </a:lnSpc>
              <a:buClr>
                <a:srgbClr val="0070C0"/>
              </a:buClr>
            </a:pPr>
            <a:endParaRPr lang="it-IT" sz="2400" i="1" dirty="0">
              <a:latin typeface="Calibri" pitchFamily="34" charset="0"/>
            </a:endParaRPr>
          </a:p>
          <a:p>
            <a:pPr algn="just">
              <a:lnSpc>
                <a:spcPct val="100000"/>
              </a:lnSpc>
              <a:buClr>
                <a:srgbClr val="0070C0"/>
              </a:buClr>
            </a:pPr>
            <a:r>
              <a:rPr lang="it-IT" sz="2400" i="1" dirty="0">
                <a:latin typeface="Calibri" pitchFamily="34" charset="0"/>
              </a:rPr>
              <a:t>Si è trattato, per lo più, di disposizioni ad efficacia temporale limitata che, da un lato, hanno esaurito i propri effetti regolativi al maturare delle scadenze espressamente in esse indicate e, dall’altro, in quanto norme derogatorie di principi generali, non sono suscettibili d’interpretazione estensiva</a:t>
            </a:r>
          </a:p>
          <a:p>
            <a:pPr algn="just">
              <a:lnSpc>
                <a:spcPct val="100000"/>
              </a:lnSpc>
              <a:buClr>
                <a:srgbClr val="0070C0"/>
              </a:buClr>
            </a:pPr>
            <a:endParaRPr lang="it-IT" sz="2200" i="1" dirty="0">
              <a:latin typeface="Calibri" pitchFamily="34" charset="0"/>
            </a:endParaRPr>
          </a:p>
        </p:txBody>
      </p:sp>
      <p:sp>
        <p:nvSpPr>
          <p:cNvPr id="9" name="Titolo 8"/>
          <p:cNvSpPr>
            <a:spLocks noGrp="1"/>
          </p:cNvSpPr>
          <p:nvPr>
            <p:ph type="title"/>
          </p:nvPr>
        </p:nvSpPr>
        <p:spPr>
          <a:xfrm>
            <a:off x="1050925" y="451766"/>
            <a:ext cx="7541124" cy="877155"/>
          </a:xfrm>
          <a:prstGeom prst="rect">
            <a:avLst/>
          </a:prstGeom>
        </p:spPr>
        <p:txBody>
          <a:bodyPr>
            <a:normAutofit fontScale="90000"/>
          </a:bodyPr>
          <a:lstStyle/>
          <a:p>
            <a:r>
              <a:rPr lang="it-IT" dirty="0">
                <a:solidFill>
                  <a:srgbClr val="0070C0"/>
                </a:solidFill>
              </a:rPr>
              <a:t>Il </a:t>
            </a:r>
            <a:r>
              <a:rPr lang="it-IT" dirty="0" err="1">
                <a:solidFill>
                  <a:srgbClr val="0070C0"/>
                </a:solidFill>
              </a:rPr>
              <a:t>predissesto</a:t>
            </a:r>
            <a:r>
              <a:rPr lang="it-IT" dirty="0">
                <a:solidFill>
                  <a:srgbClr val="0070C0"/>
                </a:solidFill>
              </a:rPr>
              <a:t>: </a:t>
            </a:r>
            <a:br>
              <a:rPr lang="it-IT" dirty="0">
                <a:solidFill>
                  <a:srgbClr val="0070C0"/>
                </a:solidFill>
              </a:rPr>
            </a:br>
            <a:r>
              <a:rPr lang="it-IT" dirty="0">
                <a:solidFill>
                  <a:srgbClr val="0070C0"/>
                </a:solidFill>
              </a:rPr>
              <a:t>il proliferare della produzione normativa</a:t>
            </a:r>
          </a:p>
        </p:txBody>
      </p:sp>
      <p:sp>
        <p:nvSpPr>
          <p:cNvPr id="6" name="Esplosione 2 5"/>
          <p:cNvSpPr/>
          <p:nvPr/>
        </p:nvSpPr>
        <p:spPr>
          <a:xfrm>
            <a:off x="3673642" y="1061362"/>
            <a:ext cx="5470358" cy="2483942"/>
          </a:xfrm>
          <a:prstGeom prst="irregularSeal2">
            <a:avLst/>
          </a:prstGeom>
          <a:gradFill>
            <a:gsLst>
              <a:gs pos="0">
                <a:schemeClr val="accent1">
                  <a:tint val="66000"/>
                  <a:satMod val="160000"/>
                  <a:alpha val="0"/>
                </a:schemeClr>
              </a:gs>
              <a:gs pos="50000">
                <a:schemeClr val="accent1">
                  <a:tint val="44500"/>
                  <a:satMod val="160000"/>
                </a:schemeClr>
              </a:gs>
              <a:gs pos="100000">
                <a:schemeClr val="accent1">
                  <a:tint val="23500"/>
                  <a:satMod val="160000"/>
                </a:schemeClr>
              </a:gs>
            </a:gsLst>
            <a:lin ang="5400000" scaled="0"/>
          </a:gradFill>
        </p:spPr>
        <p:style>
          <a:lnRef idx="2">
            <a:schemeClr val="accent1"/>
          </a:lnRef>
          <a:fillRef idx="1">
            <a:schemeClr val="lt1"/>
          </a:fillRef>
          <a:effectRef idx="0">
            <a:schemeClr val="accent1"/>
          </a:effectRef>
          <a:fontRef idx="minor">
            <a:schemeClr val="dk1"/>
          </a:fontRef>
        </p:style>
        <p:txBody>
          <a:bodyPr rtlCol="0" anchor="ctr"/>
          <a:lstStyle/>
          <a:p>
            <a:pPr algn="ctr"/>
            <a:r>
              <a:rPr lang="it-IT" dirty="0">
                <a:latin typeface="Calibri" pitchFamily="34" charset="0"/>
              </a:rPr>
              <a:t>Corte dei Conti </a:t>
            </a:r>
          </a:p>
          <a:p>
            <a:pPr algn="ctr"/>
            <a:r>
              <a:rPr lang="it-IT" dirty="0">
                <a:latin typeface="Calibri" pitchFamily="34" charset="0"/>
              </a:rPr>
              <a:t>Sezioni Autonomie</a:t>
            </a:r>
          </a:p>
          <a:p>
            <a:pPr algn="ctr"/>
            <a:r>
              <a:rPr lang="it-IT" dirty="0">
                <a:latin typeface="Calibri" pitchFamily="34" charset="0"/>
              </a:rPr>
              <a:t>Deliberazione n. 5/SEZAUT/2018/INPR</a:t>
            </a:r>
          </a:p>
        </p:txBody>
      </p:sp>
    </p:spTree>
    <p:extLst>
      <p:ext uri="{BB962C8B-B14F-4D97-AF65-F5344CB8AC3E}">
        <p14:creationId xmlns:p14="http://schemas.microsoft.com/office/powerpoint/2010/main" val="63621059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p:txBody>
          <a:bodyPr>
            <a:normAutofit fontScale="92500" lnSpcReduction="10000"/>
          </a:bodyPr>
          <a:lstStyle/>
          <a:p>
            <a:pPr algn="just">
              <a:lnSpc>
                <a:spcPct val="100000"/>
              </a:lnSpc>
              <a:buClr>
                <a:srgbClr val="0070C0"/>
              </a:buClr>
            </a:pPr>
            <a:endParaRPr lang="it-IT" sz="2200" i="1" dirty="0">
              <a:latin typeface="Calibri" pitchFamily="34" charset="0"/>
            </a:endParaRPr>
          </a:p>
          <a:p>
            <a:pPr algn="just">
              <a:lnSpc>
                <a:spcPct val="100000"/>
              </a:lnSpc>
              <a:buClr>
                <a:srgbClr val="0070C0"/>
              </a:buClr>
            </a:pPr>
            <a:endParaRPr lang="it-IT" sz="2200" i="1" dirty="0">
              <a:latin typeface="Calibri" pitchFamily="34" charset="0"/>
            </a:endParaRPr>
          </a:p>
          <a:p>
            <a:pPr algn="just">
              <a:lnSpc>
                <a:spcPct val="100000"/>
              </a:lnSpc>
              <a:buClr>
                <a:srgbClr val="0070C0"/>
              </a:buClr>
            </a:pPr>
            <a:endParaRPr lang="it-IT" sz="2200" i="1" dirty="0">
              <a:latin typeface="Calibri" pitchFamily="34" charset="0"/>
            </a:endParaRPr>
          </a:p>
          <a:p>
            <a:pPr algn="just">
              <a:lnSpc>
                <a:spcPct val="100000"/>
              </a:lnSpc>
              <a:buClr>
                <a:srgbClr val="0070C0"/>
              </a:buClr>
            </a:pPr>
            <a:endParaRPr lang="it-IT" sz="2200" i="1" dirty="0">
              <a:latin typeface="Calibri" pitchFamily="34" charset="0"/>
            </a:endParaRPr>
          </a:p>
          <a:p>
            <a:pPr algn="just">
              <a:lnSpc>
                <a:spcPct val="100000"/>
              </a:lnSpc>
              <a:buClr>
                <a:srgbClr val="0070C0"/>
              </a:buClr>
            </a:pPr>
            <a:endParaRPr lang="it-IT" sz="2200" i="1" dirty="0">
              <a:latin typeface="Calibri" pitchFamily="34" charset="0"/>
            </a:endParaRPr>
          </a:p>
          <a:p>
            <a:pPr algn="just">
              <a:lnSpc>
                <a:spcPct val="100000"/>
              </a:lnSpc>
              <a:buClr>
                <a:srgbClr val="0070C0"/>
              </a:buClr>
            </a:pPr>
            <a:r>
              <a:rPr lang="it-IT" sz="2200" i="1" dirty="0">
                <a:latin typeface="Calibri" pitchFamily="34" charset="0"/>
              </a:rPr>
              <a:t>Il sovrapporsi dei diversi interventi ha, inoltre, reso incerto il quadro normativo, in relazione soprattutto alla corretta </a:t>
            </a:r>
            <a:r>
              <a:rPr lang="it-IT" sz="2200" i="1" dirty="0" err="1">
                <a:latin typeface="Calibri" pitchFamily="34" charset="0"/>
              </a:rPr>
              <a:t>perimetrazione</a:t>
            </a:r>
            <a:r>
              <a:rPr lang="it-IT" sz="2200" i="1" dirty="0">
                <a:latin typeface="Calibri" pitchFamily="34" charset="0"/>
              </a:rPr>
              <a:t> delle diverse fattispecie e, sotto altro profilo, la continua rimessione in termini ha rappresentato un fattore di depotenziamento degli ordinari strumenti per la gestione delle situazioni di squilibrio ed ha determinato la dilatazione eccessiva del tempo di definizione della procedura con il rischio di pregiudizio di interessi giuridicamente rilevanti. </a:t>
            </a:r>
          </a:p>
        </p:txBody>
      </p:sp>
      <p:sp>
        <p:nvSpPr>
          <p:cNvPr id="9" name="Titolo 8"/>
          <p:cNvSpPr>
            <a:spLocks noGrp="1"/>
          </p:cNvSpPr>
          <p:nvPr>
            <p:ph type="title"/>
          </p:nvPr>
        </p:nvSpPr>
        <p:spPr>
          <a:xfrm>
            <a:off x="1050925" y="451766"/>
            <a:ext cx="7541124" cy="877155"/>
          </a:xfrm>
          <a:prstGeom prst="rect">
            <a:avLst/>
          </a:prstGeom>
        </p:spPr>
        <p:txBody>
          <a:bodyPr>
            <a:normAutofit fontScale="90000"/>
          </a:bodyPr>
          <a:lstStyle/>
          <a:p>
            <a:r>
              <a:rPr lang="it-IT" dirty="0">
                <a:solidFill>
                  <a:srgbClr val="0070C0"/>
                </a:solidFill>
              </a:rPr>
              <a:t>Il </a:t>
            </a:r>
            <a:r>
              <a:rPr lang="it-IT" dirty="0" err="1">
                <a:solidFill>
                  <a:srgbClr val="0070C0"/>
                </a:solidFill>
              </a:rPr>
              <a:t>predissesto</a:t>
            </a:r>
            <a:r>
              <a:rPr lang="it-IT" dirty="0">
                <a:solidFill>
                  <a:srgbClr val="0070C0"/>
                </a:solidFill>
              </a:rPr>
              <a:t>:</a:t>
            </a:r>
            <a:br>
              <a:rPr lang="it-IT" dirty="0">
                <a:solidFill>
                  <a:srgbClr val="0070C0"/>
                </a:solidFill>
              </a:rPr>
            </a:br>
            <a:r>
              <a:rPr lang="it-IT" dirty="0">
                <a:solidFill>
                  <a:srgbClr val="0070C0"/>
                </a:solidFill>
              </a:rPr>
              <a:t> il proliferare della produzione normativa</a:t>
            </a:r>
          </a:p>
        </p:txBody>
      </p:sp>
      <p:sp>
        <p:nvSpPr>
          <p:cNvPr id="6" name="Esplosione 2 5"/>
          <p:cNvSpPr/>
          <p:nvPr/>
        </p:nvSpPr>
        <p:spPr>
          <a:xfrm>
            <a:off x="3673642" y="868858"/>
            <a:ext cx="5470358" cy="2483942"/>
          </a:xfrm>
          <a:prstGeom prst="irregularSeal2">
            <a:avLst/>
          </a:prstGeom>
          <a:gradFill>
            <a:gsLst>
              <a:gs pos="0">
                <a:schemeClr val="accent1">
                  <a:tint val="66000"/>
                  <a:satMod val="160000"/>
                  <a:alpha val="0"/>
                </a:schemeClr>
              </a:gs>
              <a:gs pos="50000">
                <a:schemeClr val="accent1">
                  <a:tint val="44500"/>
                  <a:satMod val="160000"/>
                </a:schemeClr>
              </a:gs>
              <a:gs pos="100000">
                <a:schemeClr val="accent1">
                  <a:tint val="23500"/>
                  <a:satMod val="160000"/>
                </a:schemeClr>
              </a:gs>
            </a:gsLst>
            <a:lin ang="5400000" scaled="0"/>
          </a:gradFill>
        </p:spPr>
        <p:style>
          <a:lnRef idx="2">
            <a:schemeClr val="accent1"/>
          </a:lnRef>
          <a:fillRef idx="1">
            <a:schemeClr val="lt1"/>
          </a:fillRef>
          <a:effectRef idx="0">
            <a:schemeClr val="accent1"/>
          </a:effectRef>
          <a:fontRef idx="minor">
            <a:schemeClr val="dk1"/>
          </a:fontRef>
        </p:style>
        <p:txBody>
          <a:bodyPr rtlCol="0" anchor="ctr"/>
          <a:lstStyle/>
          <a:p>
            <a:pPr algn="ctr"/>
            <a:r>
              <a:rPr lang="it-IT" dirty="0">
                <a:latin typeface="Calibri" pitchFamily="34" charset="0"/>
              </a:rPr>
              <a:t>Corte dei Conti </a:t>
            </a:r>
          </a:p>
          <a:p>
            <a:pPr algn="ctr"/>
            <a:r>
              <a:rPr lang="it-IT" dirty="0">
                <a:latin typeface="Calibri" pitchFamily="34" charset="0"/>
              </a:rPr>
              <a:t>Sezioni Autonomie</a:t>
            </a:r>
          </a:p>
          <a:p>
            <a:pPr algn="ctr"/>
            <a:r>
              <a:rPr lang="it-IT" dirty="0">
                <a:latin typeface="Calibri" pitchFamily="34" charset="0"/>
              </a:rPr>
              <a:t>Deliberazione n. 5/SEZAUT/2018/INPR</a:t>
            </a:r>
          </a:p>
        </p:txBody>
      </p:sp>
    </p:spTree>
    <p:extLst>
      <p:ext uri="{BB962C8B-B14F-4D97-AF65-F5344CB8AC3E}">
        <p14:creationId xmlns:p14="http://schemas.microsoft.com/office/powerpoint/2010/main" val="125890772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magine 15" descr="Presentazione_STRUTTURA_2016-0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itolo 7"/>
          <p:cNvSpPr>
            <a:spLocks noGrp="1"/>
          </p:cNvSpPr>
          <p:nvPr>
            <p:ph type="title"/>
          </p:nvPr>
        </p:nvSpPr>
        <p:spPr>
          <a:xfrm>
            <a:off x="1481006" y="2182952"/>
            <a:ext cx="5544784" cy="2026192"/>
          </a:xfrm>
          <a:noFill/>
        </p:spPr>
        <p:txBody>
          <a:bodyPr/>
          <a:lstStyle/>
          <a:p>
            <a:pPr algn="ctr"/>
            <a:r>
              <a:rPr lang="it-IT" dirty="0"/>
              <a:t>Grazie per l’attenzione</a:t>
            </a:r>
            <a:br>
              <a:rPr lang="it-IT" dirty="0"/>
            </a:br>
            <a:br>
              <a:rPr lang="it-IT" dirty="0"/>
            </a:br>
            <a:r>
              <a:rPr lang="it-IT" sz="2000" dirty="0"/>
              <a:t>Ivana Rasi</a:t>
            </a:r>
            <a:br>
              <a:rPr lang="it-IT" sz="1600" dirty="0">
                <a:latin typeface="Arial"/>
                <a:cs typeface="Arial"/>
              </a:rPr>
            </a:br>
            <a:r>
              <a:rPr lang="it-IT" sz="1600" b="1" dirty="0">
                <a:latin typeface="Arial"/>
                <a:cs typeface="Arial"/>
              </a:rPr>
              <a:t>e-mail</a:t>
            </a:r>
            <a:r>
              <a:rPr lang="it-IT" sz="1600" dirty="0">
                <a:latin typeface="Arial"/>
                <a:cs typeface="Arial"/>
              </a:rPr>
              <a:t> </a:t>
            </a:r>
            <a:r>
              <a:rPr lang="it-IT" sz="1600" i="1" dirty="0">
                <a:latin typeface="Arial"/>
                <a:cs typeface="Arial"/>
              </a:rPr>
              <a:t>(</a:t>
            </a:r>
            <a:r>
              <a:rPr lang="it-IT" sz="1600" i="1" dirty="0">
                <a:latin typeface="Arial"/>
                <a:cs typeface="Arial"/>
                <a:hlinkClick r:id="rId3"/>
              </a:rPr>
              <a:t>ivana.rasi@virgilio.it</a:t>
            </a:r>
            <a:r>
              <a:rPr lang="it-IT" sz="1600" i="1" dirty="0">
                <a:latin typeface="Arial"/>
                <a:cs typeface="Arial"/>
              </a:rPr>
              <a:t>)</a:t>
            </a:r>
            <a:br>
              <a:rPr lang="it-IT" sz="1600" i="1" dirty="0">
                <a:latin typeface="Arial"/>
                <a:cs typeface="Arial"/>
              </a:rPr>
            </a:br>
            <a:endParaRPr lang="it-IT" sz="1600" i="1" dirty="0">
              <a:latin typeface="Arial"/>
              <a:cs typeface="Arial"/>
            </a:endParaRPr>
          </a:p>
        </p:txBody>
      </p:sp>
      <p:sp>
        <p:nvSpPr>
          <p:cNvPr id="11" name="CasellaDiTesto 10"/>
          <p:cNvSpPr txBox="1"/>
          <p:nvPr/>
        </p:nvSpPr>
        <p:spPr>
          <a:xfrm>
            <a:off x="1028450" y="4721985"/>
            <a:ext cx="6472238" cy="646331"/>
          </a:xfrm>
          <a:prstGeom prst="rect">
            <a:avLst/>
          </a:prstGeom>
          <a:noFill/>
        </p:spPr>
        <p:txBody>
          <a:bodyPr>
            <a:spAutoFit/>
          </a:bodyPr>
          <a:lstStyle/>
          <a:p>
            <a:pPr algn="ctr" fontAlgn="auto">
              <a:spcBef>
                <a:spcPts val="0"/>
              </a:spcBef>
              <a:spcAft>
                <a:spcPts val="0"/>
              </a:spcAft>
              <a:defRPr/>
            </a:pPr>
            <a:r>
              <a:rPr lang="it-IT" sz="1400" dirty="0">
                <a:solidFill>
                  <a:schemeClr val="bg1"/>
                </a:solidFill>
                <a:latin typeface="Arial Black"/>
                <a:ea typeface="+mj-ea"/>
                <a:cs typeface="Arial Black"/>
              </a:rPr>
              <a:t>I materiali  saranno disponibili su:</a:t>
            </a:r>
            <a:r>
              <a:rPr lang="it-IT" dirty="0">
                <a:solidFill>
                  <a:schemeClr val="bg1"/>
                </a:solidFill>
                <a:latin typeface="Arial Black"/>
                <a:ea typeface="+mj-ea"/>
                <a:cs typeface="Arial Black"/>
              </a:rPr>
              <a:t>  </a:t>
            </a:r>
            <a:endParaRPr lang="it-IT" b="1" dirty="0">
              <a:solidFill>
                <a:schemeClr val="bg1"/>
              </a:solidFill>
              <a:latin typeface="+mn-lt"/>
              <a:cs typeface="+mn-cs"/>
            </a:endParaRPr>
          </a:p>
          <a:p>
            <a:pPr algn="ctr" fontAlgn="auto">
              <a:spcBef>
                <a:spcPts val="0"/>
              </a:spcBef>
              <a:spcAft>
                <a:spcPts val="0"/>
              </a:spcAft>
              <a:defRPr/>
            </a:pPr>
            <a:r>
              <a:rPr lang="it-IT" b="1" dirty="0" err="1">
                <a:solidFill>
                  <a:schemeClr val="bg1"/>
                </a:solidFill>
                <a:latin typeface="+mn-lt"/>
                <a:cs typeface="+mn-cs"/>
              </a:rPr>
              <a:t>www.fondazioneifel.it</a:t>
            </a:r>
            <a:r>
              <a:rPr lang="it-IT" b="1" dirty="0">
                <a:solidFill>
                  <a:schemeClr val="bg1"/>
                </a:solidFill>
                <a:latin typeface="+mn-lt"/>
                <a:cs typeface="+mn-cs"/>
              </a:rPr>
              <a:t>/formazione</a:t>
            </a:r>
          </a:p>
        </p:txBody>
      </p:sp>
      <p:pic>
        <p:nvPicPr>
          <p:cNvPr id="12" name="Immagin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725071" y="5667929"/>
            <a:ext cx="676462" cy="67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Immagine 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051510" y="5806136"/>
            <a:ext cx="430866" cy="430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Immagine 5"/>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229476" y="5847552"/>
            <a:ext cx="563282" cy="395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ttangolo 15"/>
          <p:cNvSpPr>
            <a:spLocks noChangeArrowheads="1"/>
          </p:cNvSpPr>
          <p:nvPr/>
        </p:nvSpPr>
        <p:spPr bwMode="auto">
          <a:xfrm>
            <a:off x="2294566" y="6379320"/>
            <a:ext cx="1533254"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it-IT" sz="1100" b="1" dirty="0">
                <a:solidFill>
                  <a:schemeClr val="bg1"/>
                </a:solidFill>
              </a:rPr>
              <a:t>@</a:t>
            </a:r>
            <a:r>
              <a:rPr lang="it-IT" sz="1100" b="1" dirty="0" err="1">
                <a:solidFill>
                  <a:schemeClr val="bg1"/>
                </a:solidFill>
              </a:rPr>
              <a:t>Formazioneifel</a:t>
            </a:r>
            <a:endParaRPr lang="it-IT" sz="1100" b="1" dirty="0">
              <a:solidFill>
                <a:schemeClr val="bg1"/>
              </a:solidFill>
            </a:endParaRPr>
          </a:p>
        </p:txBody>
      </p:sp>
      <p:sp>
        <p:nvSpPr>
          <p:cNvPr id="17" name="Rettangolo 15"/>
          <p:cNvSpPr>
            <a:spLocks noChangeArrowheads="1"/>
          </p:cNvSpPr>
          <p:nvPr/>
        </p:nvSpPr>
        <p:spPr bwMode="auto">
          <a:xfrm>
            <a:off x="3660075" y="6379320"/>
            <a:ext cx="125606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it-IT" sz="1100" b="1" dirty="0" err="1">
                <a:solidFill>
                  <a:schemeClr val="bg1"/>
                </a:solidFill>
              </a:rPr>
              <a:t>Facebook</a:t>
            </a:r>
            <a:endParaRPr lang="it-IT" sz="1100" b="1" dirty="0">
              <a:solidFill>
                <a:schemeClr val="bg1"/>
              </a:solidFill>
            </a:endParaRPr>
          </a:p>
        </p:txBody>
      </p:sp>
      <p:sp>
        <p:nvSpPr>
          <p:cNvPr id="18" name="Rettangolo 15"/>
          <p:cNvSpPr>
            <a:spLocks noChangeArrowheads="1"/>
          </p:cNvSpPr>
          <p:nvPr/>
        </p:nvSpPr>
        <p:spPr bwMode="auto">
          <a:xfrm>
            <a:off x="4892770" y="6379320"/>
            <a:ext cx="125606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it-IT" sz="1100" b="1" dirty="0" err="1">
                <a:solidFill>
                  <a:schemeClr val="bg1"/>
                </a:solidFill>
              </a:rPr>
              <a:t>Youtube</a:t>
            </a:r>
            <a:endParaRPr lang="it-IT" sz="1100" b="1" dirty="0">
              <a:solidFill>
                <a:schemeClr val="bg1"/>
              </a:solidFill>
            </a:endParaRPr>
          </a:p>
        </p:txBody>
      </p:sp>
    </p:spTree>
    <p:extLst>
      <p:ext uri="{BB962C8B-B14F-4D97-AF65-F5344CB8AC3E}">
        <p14:creationId xmlns:p14="http://schemas.microsoft.com/office/powerpoint/2010/main" val="3769816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63328" y="330209"/>
            <a:ext cx="7161571" cy="568952"/>
          </a:xfrm>
        </p:spPr>
        <p:txBody>
          <a:bodyPr>
            <a:noAutofit/>
          </a:bodyPr>
          <a:lstStyle/>
          <a:p>
            <a:pPr lvl="0"/>
            <a:r>
              <a:rPr lang="it-IT" sz="2400" dirty="0"/>
              <a:t>Il risultato di amministrazione</a:t>
            </a:r>
            <a:br>
              <a:rPr lang="it-IT" sz="2400" dirty="0"/>
            </a:br>
            <a:br>
              <a:rPr lang="it-IT" sz="2400" dirty="0"/>
            </a:br>
            <a:br>
              <a:rPr lang="it-IT" sz="2400" dirty="0"/>
            </a:br>
            <a:endParaRPr lang="it-IT" sz="2400" dirty="0"/>
          </a:p>
        </p:txBody>
      </p:sp>
      <p:sp>
        <p:nvSpPr>
          <p:cNvPr id="19" name="Segnaposto contenuto 6"/>
          <p:cNvSpPr>
            <a:spLocks noGrp="1"/>
          </p:cNvSpPr>
          <p:nvPr>
            <p:ph idx="1"/>
          </p:nvPr>
        </p:nvSpPr>
        <p:spPr>
          <a:xfrm>
            <a:off x="419100" y="1265180"/>
            <a:ext cx="8305800" cy="4723880"/>
          </a:xfrm>
        </p:spPr>
        <p:txBody>
          <a:bodyPr>
            <a:noAutofit/>
          </a:bodyPr>
          <a:lstStyle/>
          <a:p>
            <a:pPr>
              <a:lnSpc>
                <a:spcPct val="100000"/>
              </a:lnSpc>
            </a:pPr>
            <a:endParaRPr lang="it-IT" sz="2400" b="0" i="1" dirty="0">
              <a:solidFill>
                <a:srgbClr val="0070C0"/>
              </a:solidFill>
            </a:endParaRPr>
          </a:p>
          <a:p>
            <a:pPr>
              <a:lnSpc>
                <a:spcPct val="100000"/>
              </a:lnSpc>
            </a:pPr>
            <a:endParaRPr lang="it-IT" sz="2400" b="0" i="1" dirty="0">
              <a:solidFill>
                <a:srgbClr val="0070C0"/>
              </a:solidFill>
            </a:endParaRPr>
          </a:p>
        </p:txBody>
      </p:sp>
      <p:graphicFrame>
        <p:nvGraphicFramePr>
          <p:cNvPr id="4" name="Tabella 3"/>
          <p:cNvGraphicFramePr>
            <a:graphicFrameLocks noGrp="1"/>
          </p:cNvGraphicFramePr>
          <p:nvPr>
            <p:extLst>
              <p:ext uri="{D42A27DB-BD31-4B8C-83A1-F6EECF244321}">
                <p14:modId xmlns:p14="http://schemas.microsoft.com/office/powerpoint/2010/main" val="3999729986"/>
              </p:ext>
            </p:extLst>
          </p:nvPr>
        </p:nvGraphicFramePr>
        <p:xfrm>
          <a:off x="672526" y="939800"/>
          <a:ext cx="8052374" cy="5146551"/>
        </p:xfrm>
        <a:graphic>
          <a:graphicData uri="http://schemas.openxmlformats.org/drawingml/2006/table">
            <a:tbl>
              <a:tblPr firstRow="1" bandRow="1">
                <a:tableStyleId>{5C22544A-7EE6-4342-B048-85BDC9FD1C3A}</a:tableStyleId>
              </a:tblPr>
              <a:tblGrid>
                <a:gridCol w="6642655">
                  <a:extLst>
                    <a:ext uri="{9D8B030D-6E8A-4147-A177-3AD203B41FA5}">
                      <a16:colId xmlns:a16="http://schemas.microsoft.com/office/drawing/2014/main" val="20000"/>
                    </a:ext>
                  </a:extLst>
                </a:gridCol>
                <a:gridCol w="1409719">
                  <a:extLst>
                    <a:ext uri="{9D8B030D-6E8A-4147-A177-3AD203B41FA5}">
                      <a16:colId xmlns:a16="http://schemas.microsoft.com/office/drawing/2014/main" val="20001"/>
                    </a:ext>
                  </a:extLst>
                </a:gridCol>
              </a:tblGrid>
              <a:tr h="421126">
                <a:tc gridSpan="2">
                  <a:txBody>
                    <a:bodyPr/>
                    <a:lstStyle/>
                    <a:p>
                      <a:pPr algn="ct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it-IT" sz="1800" dirty="0">
                          <a:latin typeface="Arial"/>
                          <a:ea typeface="PMingLiU"/>
                          <a:cs typeface="Times New Roman"/>
                        </a:rPr>
                        <a:t>RISULTATO </a:t>
                      </a:r>
                      <a:r>
                        <a:rPr lang="it-IT" sz="1800" dirty="0" err="1">
                          <a:latin typeface="Arial"/>
                          <a:ea typeface="PMingLiU"/>
                          <a:cs typeface="Times New Roman"/>
                        </a:rPr>
                        <a:t>DI</a:t>
                      </a:r>
                      <a:r>
                        <a:rPr lang="it-IT" sz="1800" dirty="0">
                          <a:latin typeface="Arial"/>
                          <a:ea typeface="PMingLiU"/>
                          <a:cs typeface="Times New Roman"/>
                        </a:rPr>
                        <a:t> AMMINISTRAZIONE AL 31.12.20XX</a:t>
                      </a:r>
                    </a:p>
                  </a:txBody>
                  <a:tcPr marL="36195" marR="36195" marT="36195" marB="36195" anchor="ctr"/>
                </a:tc>
                <a:tc hMerge="1">
                  <a:txBody>
                    <a:bodyPr/>
                    <a:lstStyle/>
                    <a:p>
                      <a:endParaRPr lang="it-IT" sz="1800" dirty="0"/>
                    </a:p>
                  </a:txBody>
                  <a:tcPr/>
                </a:tc>
                <a:extLst>
                  <a:ext uri="{0D108BD9-81ED-4DB2-BD59-A6C34878D82A}">
                    <a16:rowId xmlns:a16="http://schemas.microsoft.com/office/drawing/2014/main" val="10000"/>
                  </a:ext>
                </a:extLst>
              </a:tr>
              <a:tr h="421126">
                <a:tc>
                  <a:txBody>
                    <a:bodyPr/>
                    <a:lstStyle/>
                    <a:p>
                      <a:pP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it-IT" sz="1800" dirty="0">
                          <a:latin typeface="Arial"/>
                          <a:ea typeface="PMingLiU"/>
                          <a:cs typeface="Times New Roman"/>
                        </a:rPr>
                        <a:t>Fondo di cassa al 1° gennaio</a:t>
                      </a:r>
                    </a:p>
                  </a:txBody>
                  <a:tcPr marL="36195" marR="36195" marT="36195" marB="36195" anchor="ctr">
                    <a:lnR w="12700" cap="flat" cmpd="sng" algn="ctr">
                      <a:solidFill>
                        <a:schemeClr val="tx1"/>
                      </a:solidFill>
                      <a:prstDash val="solid"/>
                      <a:round/>
                      <a:headEnd type="none" w="med" len="med"/>
                      <a:tailEnd type="none" w="med" len="med"/>
                    </a:lnR>
                  </a:tcPr>
                </a:tc>
                <a:tc>
                  <a:txBody>
                    <a:bodyPr/>
                    <a:lstStyle/>
                    <a:p>
                      <a:endParaRPr lang="it-IT" sz="1800"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421126">
                <a:tc>
                  <a:txBody>
                    <a:bodyPr/>
                    <a:lstStyle/>
                    <a:p>
                      <a:pP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it-IT" sz="1800">
                          <a:latin typeface="Arial"/>
                          <a:ea typeface="PMingLiU"/>
                          <a:cs typeface="Times New Roman"/>
                        </a:rPr>
                        <a:t>Riscossioni</a:t>
                      </a:r>
                    </a:p>
                  </a:txBody>
                  <a:tcPr marL="36195" marR="36195" marT="36195" marB="36195" anchor="ctr">
                    <a:lnR w="12700" cap="flat" cmpd="sng" algn="ctr">
                      <a:solidFill>
                        <a:schemeClr val="tx1"/>
                      </a:solidFill>
                      <a:prstDash val="solid"/>
                      <a:round/>
                      <a:headEnd type="none" w="med" len="med"/>
                      <a:tailEnd type="none" w="med" len="med"/>
                    </a:lnR>
                  </a:tcPr>
                </a:tc>
                <a:tc>
                  <a:txBody>
                    <a:bodyPr/>
                    <a:lstStyle/>
                    <a:p>
                      <a:endParaRPr lang="it-IT" sz="180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r h="421126">
                <a:tc>
                  <a:txBody>
                    <a:bodyPr/>
                    <a:lstStyle/>
                    <a:p>
                      <a:pP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it-IT" sz="1800" dirty="0">
                          <a:latin typeface="Arial"/>
                          <a:ea typeface="PMingLiU"/>
                          <a:cs typeface="Times New Roman"/>
                        </a:rPr>
                        <a:t>Pagamenti</a:t>
                      </a:r>
                    </a:p>
                  </a:txBody>
                  <a:tcPr marL="36195" marR="36195" marT="36195" marB="36195"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it-IT" sz="180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21126">
                <a:tc>
                  <a:txBody>
                    <a:bodyPr/>
                    <a:lstStyle/>
                    <a:p>
                      <a:pP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it-IT" sz="1800" cap="small" baseline="0" dirty="0">
                          <a:latin typeface="Arial"/>
                          <a:ea typeface="PMingLiU"/>
                          <a:cs typeface="Times New Roman"/>
                        </a:rPr>
                        <a:t>Saldo di cassa al 31 dicembre</a:t>
                      </a:r>
                    </a:p>
                  </a:txBody>
                  <a:tcPr marL="36195" marR="36195" marT="36195" marB="36195"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8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569531">
                <a:tc>
                  <a:txBody>
                    <a:bodyPr/>
                    <a:lstStyle/>
                    <a:p>
                      <a:pP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it-IT" sz="1800" dirty="0">
                          <a:latin typeface="Arial"/>
                          <a:ea typeface="PMingLiU"/>
                          <a:cs typeface="Times New Roman"/>
                        </a:rPr>
                        <a:t>Pagamenti per azioni esecutive non regolarizzate al 31 dicembre</a:t>
                      </a:r>
                    </a:p>
                  </a:txBody>
                  <a:tcPr marL="36195" marR="36195" marT="36195" marB="36195"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8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0">
                <a:tc>
                  <a:txBody>
                    <a:bodyPr/>
                    <a:lstStyle/>
                    <a:p>
                      <a:pP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it-IT" sz="1800" cap="small" baseline="0" dirty="0">
                          <a:latin typeface="Arial"/>
                          <a:ea typeface="PMingLiU"/>
                          <a:cs typeface="Times New Roman"/>
                        </a:rPr>
                        <a:t>Fondo di cassa al 31 dicembre</a:t>
                      </a:r>
                    </a:p>
                  </a:txBody>
                  <a:tcPr marL="36195" marR="36195" marT="36195" marB="36195"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sz="18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21126">
                <a:tc>
                  <a:txBody>
                    <a:bodyPr/>
                    <a:lstStyle/>
                    <a:p>
                      <a:pP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it-IT" sz="1800" dirty="0">
                          <a:latin typeface="Arial"/>
                          <a:ea typeface="PMingLiU"/>
                          <a:cs typeface="Times New Roman"/>
                        </a:rPr>
                        <a:t>Residui attivi</a:t>
                      </a:r>
                    </a:p>
                  </a:txBody>
                  <a:tcPr marL="36195" marR="36195" marT="36195" marB="36195"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it-IT" sz="18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r h="421126">
                <a:tc>
                  <a:txBody>
                    <a:bodyPr/>
                    <a:lstStyle/>
                    <a:p>
                      <a:pP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it-IT" sz="1800" dirty="0">
                          <a:latin typeface="Arial"/>
                          <a:ea typeface="PMingLiU"/>
                          <a:cs typeface="Times New Roman"/>
                        </a:rPr>
                        <a:t>Residui passivi</a:t>
                      </a:r>
                    </a:p>
                  </a:txBody>
                  <a:tcPr marL="36195" marR="36195" marT="36195" marB="36195" anchor="ctr">
                    <a:lnR w="12700" cap="flat" cmpd="sng" algn="ctr">
                      <a:solidFill>
                        <a:schemeClr val="tx1"/>
                      </a:solidFill>
                      <a:prstDash val="solid"/>
                      <a:round/>
                      <a:headEnd type="none" w="med" len="med"/>
                      <a:tailEnd type="none" w="med" len="med"/>
                    </a:lnR>
                  </a:tcPr>
                </a:tc>
                <a:tc>
                  <a:txBody>
                    <a:bodyPr/>
                    <a:lstStyle/>
                    <a:p>
                      <a:endParaRPr lang="it-IT" sz="180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8"/>
                  </a:ext>
                </a:extLst>
              </a:tr>
              <a:tr h="421126">
                <a:tc>
                  <a:txBody>
                    <a:bodyPr/>
                    <a:lstStyle/>
                    <a:p>
                      <a:pPr marL="0" algn="l" rtl="0" eaLnBrk="1" latinLnBrk="0" hangingPunct="1">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kumimoji="0" lang="it-IT" sz="1800" kern="1200" dirty="0">
                          <a:solidFill>
                            <a:schemeClr val="dk1"/>
                          </a:solidFill>
                          <a:latin typeface="Arial"/>
                          <a:ea typeface="PMingLiU"/>
                          <a:cs typeface="Times New Roman"/>
                        </a:rPr>
                        <a:t>Fondo Pluriennale Vincolato per spese correnti</a:t>
                      </a:r>
                    </a:p>
                  </a:txBody>
                  <a:tcPr>
                    <a:lnR w="12700" cap="flat" cmpd="sng" algn="ctr">
                      <a:solidFill>
                        <a:schemeClr val="tx1"/>
                      </a:solidFill>
                      <a:prstDash val="solid"/>
                      <a:round/>
                      <a:headEnd type="none" w="med" len="med"/>
                      <a:tailEnd type="none" w="med" len="med"/>
                    </a:lnR>
                  </a:tcPr>
                </a:tc>
                <a:tc>
                  <a:txBody>
                    <a:bodyPr/>
                    <a:lstStyle/>
                    <a:p>
                      <a:endParaRPr lang="it-IT" sz="180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9"/>
                  </a:ext>
                </a:extLst>
              </a:tr>
              <a:tr h="421126">
                <a:tc>
                  <a:txBody>
                    <a:bodyPr/>
                    <a:lstStyle/>
                    <a:p>
                      <a:pPr marL="0" algn="l" rtl="0" eaLnBrk="1" latinLnBrk="0" hangingPunct="1">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kumimoji="0" lang="it-IT" sz="1800" kern="1200" dirty="0">
                          <a:solidFill>
                            <a:schemeClr val="dk1"/>
                          </a:solidFill>
                          <a:latin typeface="Arial"/>
                          <a:ea typeface="PMingLiU"/>
                          <a:cs typeface="Times New Roman"/>
                        </a:rPr>
                        <a:t>Fondo Pluriennale Vincolato per spese in conto capitale</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it-IT" sz="18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421126">
                <a:tc>
                  <a:txBody>
                    <a:bodyPr/>
                    <a:lstStyle/>
                    <a:p>
                      <a:pPr marL="0" algn="l" rtl="0" eaLnBrk="1" latinLnBrk="0" hangingPunct="1">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kumimoji="0" lang="it-IT" sz="1800" kern="1200" cap="small" baseline="0" dirty="0">
                          <a:solidFill>
                            <a:schemeClr val="dk1"/>
                          </a:solidFill>
                          <a:latin typeface="Arial"/>
                          <a:ea typeface="PMingLiU"/>
                          <a:cs typeface="Times New Roman"/>
                        </a:rPr>
                        <a:t>RISULTATO </a:t>
                      </a:r>
                      <a:r>
                        <a:rPr kumimoji="0" lang="it-IT" sz="1800" kern="1200" cap="small" baseline="0" dirty="0" err="1">
                          <a:solidFill>
                            <a:schemeClr val="dk1"/>
                          </a:solidFill>
                          <a:latin typeface="Arial"/>
                          <a:ea typeface="PMingLiU"/>
                          <a:cs typeface="Times New Roman"/>
                        </a:rPr>
                        <a:t>DI</a:t>
                      </a:r>
                      <a:r>
                        <a:rPr kumimoji="0" lang="it-IT" sz="1800" kern="1200" cap="small" baseline="0" dirty="0">
                          <a:solidFill>
                            <a:schemeClr val="dk1"/>
                          </a:solidFill>
                          <a:latin typeface="Arial"/>
                          <a:ea typeface="PMingLiU"/>
                          <a:cs typeface="Times New Roman"/>
                        </a:rPr>
                        <a:t> AMMINISTRAZIONE AL 31.12.20XX</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it-IT" sz="18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491917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86926" y="330208"/>
            <a:ext cx="7137974" cy="877155"/>
          </a:xfrm>
        </p:spPr>
        <p:txBody>
          <a:bodyPr>
            <a:noAutofit/>
          </a:bodyPr>
          <a:lstStyle/>
          <a:p>
            <a:r>
              <a:rPr lang="it-IT" sz="2400" dirty="0"/>
              <a:t>Il risultato di amministrazione </a:t>
            </a:r>
            <a:br>
              <a:rPr lang="it-IT" sz="2400" dirty="0"/>
            </a:br>
            <a:br>
              <a:rPr lang="it-IT" sz="2400" dirty="0"/>
            </a:br>
            <a:br>
              <a:rPr lang="it-IT" sz="2400" dirty="0"/>
            </a:br>
            <a:endParaRPr lang="it-IT" sz="2400" dirty="0"/>
          </a:p>
        </p:txBody>
      </p:sp>
      <p:sp>
        <p:nvSpPr>
          <p:cNvPr id="19" name="Segnaposto contenuto 6"/>
          <p:cNvSpPr>
            <a:spLocks noGrp="1"/>
          </p:cNvSpPr>
          <p:nvPr>
            <p:ph idx="1"/>
          </p:nvPr>
        </p:nvSpPr>
        <p:spPr>
          <a:xfrm>
            <a:off x="802312" y="1265180"/>
            <a:ext cx="7922588" cy="4723880"/>
          </a:xfrm>
        </p:spPr>
        <p:txBody>
          <a:bodyPr>
            <a:noAutofit/>
          </a:bodyPr>
          <a:lstStyle/>
          <a:p>
            <a:pPr>
              <a:lnSpc>
                <a:spcPct val="100000"/>
              </a:lnSpc>
            </a:pPr>
            <a:r>
              <a:rPr lang="it-IT" sz="2400" b="0" dirty="0">
                <a:latin typeface="Arial" pitchFamily="34" charset="0"/>
                <a:cs typeface="Arial" pitchFamily="34" charset="0"/>
              </a:rPr>
              <a:t>Nel rispetto del principio contabile generale della competenza finanziaria, anche i pagamenti effettuati dal tesoriere per azioni esecutive non regolarizzati devono essere imputati all’esercizio in cui sono stati eseguiti.</a:t>
            </a:r>
          </a:p>
          <a:p>
            <a:pPr>
              <a:lnSpc>
                <a:spcPct val="100000"/>
              </a:lnSpc>
            </a:pPr>
            <a:r>
              <a:rPr lang="it-IT" sz="2400" dirty="0"/>
              <a:t>A tal fine, nel corso dell’esercizio in cui i pagamenti sono stati effettuati, l’ente provvede tempestivamente alle eventuali variazioni di bilancio necessarie per la regolarizzazione del pagamento effettuato dal tesoriere, in particolare in occasione delle verifiche relative al controllo a salvaguardia degli equilibri di bilancio e della variazione generale di assestamento.</a:t>
            </a:r>
          </a:p>
          <a:p>
            <a:pPr>
              <a:lnSpc>
                <a:spcPct val="100000"/>
              </a:lnSpc>
            </a:pPr>
            <a:endParaRPr lang="it-IT" sz="2400" b="0" i="1" dirty="0">
              <a:solidFill>
                <a:srgbClr val="0070C0"/>
              </a:solidFill>
            </a:endParaRPr>
          </a:p>
          <a:p>
            <a:pPr>
              <a:lnSpc>
                <a:spcPct val="100000"/>
              </a:lnSpc>
            </a:pPr>
            <a:endParaRPr lang="it-IT" sz="2400" b="0" i="1" dirty="0">
              <a:solidFill>
                <a:srgbClr val="0070C0"/>
              </a:solidFill>
            </a:endParaRPr>
          </a:p>
        </p:txBody>
      </p:sp>
    </p:spTree>
    <p:extLst>
      <p:ext uri="{BB962C8B-B14F-4D97-AF65-F5344CB8AC3E}">
        <p14:creationId xmlns:p14="http://schemas.microsoft.com/office/powerpoint/2010/main" val="3743591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427644" y="330208"/>
            <a:ext cx="7297256" cy="877155"/>
          </a:xfrm>
        </p:spPr>
        <p:txBody>
          <a:bodyPr>
            <a:noAutofit/>
          </a:bodyPr>
          <a:lstStyle/>
          <a:p>
            <a:r>
              <a:rPr lang="it-IT" sz="2400" dirty="0"/>
              <a:t>Il risultato di amministrazione </a:t>
            </a:r>
            <a:br>
              <a:rPr lang="it-IT" sz="2400" dirty="0"/>
            </a:br>
            <a:br>
              <a:rPr lang="it-IT" sz="2400" dirty="0"/>
            </a:br>
            <a:br>
              <a:rPr lang="it-IT" sz="2400" dirty="0"/>
            </a:br>
            <a:endParaRPr lang="it-IT" sz="2400" dirty="0"/>
          </a:p>
        </p:txBody>
      </p:sp>
      <p:sp>
        <p:nvSpPr>
          <p:cNvPr id="19" name="Segnaposto contenuto 6"/>
          <p:cNvSpPr>
            <a:spLocks noGrp="1"/>
          </p:cNvSpPr>
          <p:nvPr>
            <p:ph idx="1"/>
          </p:nvPr>
        </p:nvSpPr>
        <p:spPr>
          <a:xfrm>
            <a:off x="873104" y="1265180"/>
            <a:ext cx="7851795" cy="4723880"/>
          </a:xfrm>
        </p:spPr>
        <p:txBody>
          <a:bodyPr>
            <a:noAutofit/>
          </a:bodyPr>
          <a:lstStyle/>
          <a:p>
            <a:pPr>
              <a:lnSpc>
                <a:spcPct val="100000"/>
              </a:lnSpc>
            </a:pPr>
            <a:r>
              <a:rPr lang="it-IT" sz="2400" b="0" dirty="0">
                <a:latin typeface="Arial" pitchFamily="34" charset="0"/>
                <a:cs typeface="Arial" pitchFamily="34" charset="0"/>
              </a:rPr>
              <a:t>Nel caso in cui non sia stato seguito tale principio, e alla fine di ciascun esercizio, risultino pagamenti effettuati dal tesoriere nel corso dell’anno per azioni esecutive, non regolarizzati, in quanto nel bilancio non sono previsti i relativi stanziamenti e impegni, è necessario, nell’ambito delle operazioni di elaborazione del rendiconto, </a:t>
            </a:r>
            <a:r>
              <a:rPr lang="it-IT" sz="2400" dirty="0">
                <a:solidFill>
                  <a:srgbClr val="0070C0"/>
                </a:solidFill>
                <a:latin typeface="Arial" pitchFamily="34" charset="0"/>
                <a:cs typeface="Arial" pitchFamily="34" charset="0"/>
              </a:rPr>
              <a:t>registrare l’impegno ed emettere il relativo mandato a regolarizzazione del sospeso, anche in assenza del relativo stanziamento.</a:t>
            </a:r>
            <a:r>
              <a:rPr lang="it-IT" sz="2400" b="0" dirty="0">
                <a:latin typeface="Arial" pitchFamily="34" charset="0"/>
                <a:cs typeface="Arial" pitchFamily="34" charset="0"/>
              </a:rPr>
              <a:t> </a:t>
            </a:r>
          </a:p>
          <a:p>
            <a:pPr>
              <a:lnSpc>
                <a:spcPct val="100000"/>
              </a:lnSpc>
            </a:pPr>
            <a:r>
              <a:rPr lang="it-IT" sz="2400" b="0" dirty="0">
                <a:latin typeface="Arial" pitchFamily="34" charset="0"/>
                <a:cs typeface="Arial" pitchFamily="34" charset="0"/>
              </a:rPr>
              <a:t>In tal modo, nel conto del bilancio, si rende evidente che la spesa è stata effettuata senza la necessaria autorizzazione.</a:t>
            </a:r>
            <a:endParaRPr lang="it-IT" sz="2400" b="0" i="1" dirty="0">
              <a:solidFill>
                <a:srgbClr val="0070C0"/>
              </a:solidFill>
            </a:endParaRPr>
          </a:p>
          <a:p>
            <a:pPr>
              <a:lnSpc>
                <a:spcPct val="100000"/>
              </a:lnSpc>
            </a:pPr>
            <a:endParaRPr lang="it-IT" sz="2400" b="0" i="1" dirty="0">
              <a:solidFill>
                <a:srgbClr val="0070C0"/>
              </a:solidFill>
            </a:endParaRPr>
          </a:p>
        </p:txBody>
      </p:sp>
    </p:spTree>
    <p:extLst>
      <p:ext uri="{BB962C8B-B14F-4D97-AF65-F5344CB8AC3E}">
        <p14:creationId xmlns:p14="http://schemas.microsoft.com/office/powerpoint/2010/main" val="436720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433542" y="330208"/>
            <a:ext cx="7291357" cy="877155"/>
          </a:xfrm>
        </p:spPr>
        <p:txBody>
          <a:bodyPr>
            <a:noAutofit/>
          </a:bodyPr>
          <a:lstStyle/>
          <a:p>
            <a:r>
              <a:rPr lang="it-IT" sz="2400" dirty="0"/>
              <a:t>Il risultato di amministrazione </a:t>
            </a:r>
            <a:br>
              <a:rPr lang="it-IT" sz="2400" dirty="0"/>
            </a:br>
            <a:br>
              <a:rPr lang="it-IT" sz="2400" dirty="0"/>
            </a:br>
            <a:br>
              <a:rPr lang="it-IT" sz="2400" dirty="0"/>
            </a:br>
            <a:endParaRPr lang="it-IT" sz="2400" dirty="0"/>
          </a:p>
        </p:txBody>
      </p:sp>
      <p:sp>
        <p:nvSpPr>
          <p:cNvPr id="19" name="Segnaposto contenuto 6"/>
          <p:cNvSpPr>
            <a:spLocks noGrp="1"/>
          </p:cNvSpPr>
          <p:nvPr>
            <p:ph idx="1"/>
          </p:nvPr>
        </p:nvSpPr>
        <p:spPr>
          <a:xfrm>
            <a:off x="837708" y="1504334"/>
            <a:ext cx="7887192" cy="4484725"/>
          </a:xfrm>
        </p:spPr>
        <p:txBody>
          <a:bodyPr>
            <a:noAutofit/>
          </a:bodyPr>
          <a:lstStyle/>
          <a:p>
            <a:pPr>
              <a:lnSpc>
                <a:spcPct val="150000"/>
              </a:lnSpc>
            </a:pPr>
            <a:r>
              <a:rPr lang="it-IT" sz="2400" b="0" dirty="0">
                <a:latin typeface="Arial" pitchFamily="34" charset="0"/>
                <a:cs typeface="Arial" pitchFamily="34" charset="0"/>
              </a:rPr>
              <a:t>Contestualmente all’approvazione del rendiconto, si chiede al Consiglio il </a:t>
            </a:r>
            <a:r>
              <a:rPr lang="it-IT" sz="2400" dirty="0">
                <a:solidFill>
                  <a:srgbClr val="0070C0"/>
                </a:solidFill>
                <a:latin typeface="Arial" pitchFamily="34" charset="0"/>
                <a:cs typeface="Arial" pitchFamily="34" charset="0"/>
              </a:rPr>
              <a:t>riconoscimento del relativo debito fuori bilancio </a:t>
            </a:r>
            <a:r>
              <a:rPr lang="it-IT" sz="2400" b="0" dirty="0">
                <a:latin typeface="Arial" pitchFamily="34" charset="0"/>
                <a:cs typeface="Arial" pitchFamily="34" charset="0"/>
              </a:rPr>
              <a:t>segnalando l’effetto che esso produce sul risultato di amministrazione dell’esercizio e le motivazioni che non hanno consentito la necessaria variazione di bilancio.</a:t>
            </a:r>
            <a:endParaRPr lang="it-IT" sz="2400" b="0" i="1" dirty="0">
              <a:solidFill>
                <a:srgbClr val="0070C0"/>
              </a:solidFill>
            </a:endParaRPr>
          </a:p>
        </p:txBody>
      </p:sp>
    </p:spTree>
    <p:extLst>
      <p:ext uri="{BB962C8B-B14F-4D97-AF65-F5344CB8AC3E}">
        <p14:creationId xmlns:p14="http://schemas.microsoft.com/office/powerpoint/2010/main" val="427366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333254" y="330208"/>
            <a:ext cx="7391646" cy="877155"/>
          </a:xfrm>
        </p:spPr>
        <p:txBody>
          <a:bodyPr>
            <a:noAutofit/>
          </a:bodyPr>
          <a:lstStyle/>
          <a:p>
            <a:r>
              <a:rPr lang="it-IT" sz="2400" dirty="0"/>
              <a:t>Il risultato di amministrazione </a:t>
            </a:r>
            <a:br>
              <a:rPr lang="it-IT" sz="2400" dirty="0"/>
            </a:br>
            <a:br>
              <a:rPr lang="it-IT" sz="2400" dirty="0"/>
            </a:br>
            <a:br>
              <a:rPr lang="it-IT" sz="2400" dirty="0"/>
            </a:br>
            <a:endParaRPr lang="it-IT" sz="2400" dirty="0"/>
          </a:p>
        </p:txBody>
      </p:sp>
      <p:sp>
        <p:nvSpPr>
          <p:cNvPr id="19" name="Segnaposto contenuto 6"/>
          <p:cNvSpPr>
            <a:spLocks noGrp="1"/>
          </p:cNvSpPr>
          <p:nvPr>
            <p:ph idx="1"/>
          </p:nvPr>
        </p:nvSpPr>
        <p:spPr>
          <a:xfrm>
            <a:off x="831808" y="1265180"/>
            <a:ext cx="7893091" cy="4723880"/>
          </a:xfrm>
        </p:spPr>
        <p:txBody>
          <a:bodyPr>
            <a:noAutofit/>
          </a:bodyPr>
          <a:lstStyle/>
          <a:p>
            <a:pPr>
              <a:lnSpc>
                <a:spcPct val="150000"/>
              </a:lnSpc>
            </a:pPr>
            <a:r>
              <a:rPr lang="it-IT" sz="2400" b="0" dirty="0">
                <a:latin typeface="Arial" pitchFamily="34" charset="0"/>
                <a:cs typeface="Arial" pitchFamily="34" charset="0"/>
              </a:rPr>
              <a:t>Al fine di consentire la procedura contabile descritta, è necessario che, nel sistema informativo contabile dell’ente,  sia introdotta un’apposita procedura contabile che consente la registrazione dell’impegno e del pagamento per azioni esecutive, ai fini del riconoscimento dei debiti fuori bilancio già pagati, da effettuarsi in assenza di stanziamento.</a:t>
            </a:r>
            <a:endParaRPr lang="it-IT" sz="2400" b="0" i="1" dirty="0">
              <a:solidFill>
                <a:srgbClr val="0070C0"/>
              </a:solidFill>
            </a:endParaRPr>
          </a:p>
        </p:txBody>
      </p:sp>
    </p:spTree>
    <p:extLst>
      <p:ext uri="{BB962C8B-B14F-4D97-AF65-F5344CB8AC3E}">
        <p14:creationId xmlns:p14="http://schemas.microsoft.com/office/powerpoint/2010/main" val="2350542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egnaposto contenuto 6"/>
          <p:cNvSpPr>
            <a:spLocks noGrp="1"/>
          </p:cNvSpPr>
          <p:nvPr>
            <p:ph idx="1"/>
          </p:nvPr>
        </p:nvSpPr>
        <p:spPr>
          <a:xfrm>
            <a:off x="539552" y="1600200"/>
            <a:ext cx="8026598" cy="4628945"/>
          </a:xfrm>
        </p:spPr>
        <p:txBody>
          <a:bodyPr>
            <a:normAutofit/>
          </a:bodyPr>
          <a:lstStyle/>
          <a:p>
            <a:pPr algn="just">
              <a:lnSpc>
                <a:spcPct val="150000"/>
              </a:lnSpc>
            </a:pPr>
            <a:endParaRPr lang="it-IT" sz="2400" dirty="0"/>
          </a:p>
          <a:p>
            <a:pPr algn="just">
              <a:lnSpc>
                <a:spcPct val="150000"/>
              </a:lnSpc>
            </a:pPr>
            <a:endParaRPr lang="it-IT" sz="2400" dirty="0"/>
          </a:p>
          <a:p>
            <a:pPr algn="just">
              <a:lnSpc>
                <a:spcPct val="150000"/>
              </a:lnSpc>
            </a:pPr>
            <a:endParaRPr lang="it-IT" sz="2400" dirty="0"/>
          </a:p>
          <a:p>
            <a:pPr algn="just">
              <a:lnSpc>
                <a:spcPct val="150000"/>
              </a:lnSpc>
            </a:pPr>
            <a:endParaRPr lang="it-IT" sz="2400" dirty="0"/>
          </a:p>
          <a:p>
            <a:pPr algn="just">
              <a:lnSpc>
                <a:spcPct val="150000"/>
              </a:lnSpc>
            </a:pPr>
            <a:endParaRPr lang="it-IT" sz="2400" dirty="0"/>
          </a:p>
          <a:p>
            <a:pPr algn="just">
              <a:lnSpc>
                <a:spcPct val="150000"/>
              </a:lnSpc>
            </a:pPr>
            <a:endParaRPr lang="it-IT" sz="2400" dirty="0"/>
          </a:p>
          <a:p>
            <a:pPr algn="just">
              <a:lnSpc>
                <a:spcPct val="150000"/>
              </a:lnSpc>
            </a:pPr>
            <a:endParaRPr lang="it-IT" sz="2400" dirty="0"/>
          </a:p>
          <a:p>
            <a:pPr algn="just">
              <a:lnSpc>
                <a:spcPct val="150000"/>
              </a:lnSpc>
            </a:pPr>
            <a:endParaRPr lang="it-IT" sz="2400" dirty="0"/>
          </a:p>
          <a:p>
            <a:pPr algn="just">
              <a:lnSpc>
                <a:spcPct val="150000"/>
              </a:lnSpc>
            </a:pPr>
            <a:endParaRPr lang="it-IT" sz="1300" b="1" dirty="0"/>
          </a:p>
          <a:p>
            <a:pPr algn="just">
              <a:lnSpc>
                <a:spcPct val="150000"/>
              </a:lnSpc>
            </a:pPr>
            <a:endParaRPr lang="it-IT" sz="1300" b="1" dirty="0"/>
          </a:p>
          <a:p>
            <a:pPr algn="just">
              <a:lnSpc>
                <a:spcPct val="150000"/>
              </a:lnSpc>
            </a:pPr>
            <a:endParaRPr lang="it-IT" sz="1300" b="1" dirty="0"/>
          </a:p>
        </p:txBody>
      </p:sp>
      <p:graphicFrame>
        <p:nvGraphicFramePr>
          <p:cNvPr id="4" name="Tabella 3"/>
          <p:cNvGraphicFramePr>
            <a:graphicFrameLocks noGrp="1"/>
          </p:cNvGraphicFramePr>
          <p:nvPr>
            <p:extLst>
              <p:ext uri="{D42A27DB-BD31-4B8C-83A1-F6EECF244321}">
                <p14:modId xmlns:p14="http://schemas.microsoft.com/office/powerpoint/2010/main" val="2503661334"/>
              </p:ext>
            </p:extLst>
          </p:nvPr>
        </p:nvGraphicFramePr>
        <p:xfrm>
          <a:off x="577850" y="383458"/>
          <a:ext cx="8271758" cy="6217869"/>
        </p:xfrm>
        <a:graphic>
          <a:graphicData uri="http://schemas.openxmlformats.org/drawingml/2006/table">
            <a:tbl>
              <a:tblPr firstRow="1" bandRow="1">
                <a:tableStyleId>{5C22544A-7EE6-4342-B048-85BDC9FD1C3A}</a:tableStyleId>
              </a:tblPr>
              <a:tblGrid>
                <a:gridCol w="3843285">
                  <a:extLst>
                    <a:ext uri="{9D8B030D-6E8A-4147-A177-3AD203B41FA5}">
                      <a16:colId xmlns:a16="http://schemas.microsoft.com/office/drawing/2014/main" val="20000"/>
                    </a:ext>
                  </a:extLst>
                </a:gridCol>
                <a:gridCol w="2065113">
                  <a:extLst>
                    <a:ext uri="{9D8B030D-6E8A-4147-A177-3AD203B41FA5}">
                      <a16:colId xmlns:a16="http://schemas.microsoft.com/office/drawing/2014/main" val="20001"/>
                    </a:ext>
                  </a:extLst>
                </a:gridCol>
                <a:gridCol w="1712054">
                  <a:extLst>
                    <a:ext uri="{9D8B030D-6E8A-4147-A177-3AD203B41FA5}">
                      <a16:colId xmlns:a16="http://schemas.microsoft.com/office/drawing/2014/main" val="20003"/>
                    </a:ext>
                  </a:extLst>
                </a:gridCol>
                <a:gridCol w="651306">
                  <a:extLst>
                    <a:ext uri="{9D8B030D-6E8A-4147-A177-3AD203B41FA5}">
                      <a16:colId xmlns:a16="http://schemas.microsoft.com/office/drawing/2014/main" val="20006"/>
                    </a:ext>
                  </a:extLst>
                </a:gridCol>
              </a:tblGrid>
              <a:tr h="437959">
                <a:tc gridSpan="4">
                  <a:txBody>
                    <a:bodyPr/>
                    <a:lstStyle/>
                    <a:p>
                      <a:pPr algn="ctr">
                        <a:lnSpc>
                          <a:spcPct val="115000"/>
                        </a:lnSpc>
                        <a:spcBef>
                          <a:spcPts val="1000"/>
                        </a:spcBef>
                        <a:spcAft>
                          <a:spcPts val="0"/>
                        </a:spcAft>
                      </a:pPr>
                      <a:r>
                        <a:rPr lang="it-IT" sz="1400" b="1" dirty="0">
                          <a:effectLst/>
                          <a:latin typeface="Calibri"/>
                          <a:ea typeface="Times New Roman"/>
                          <a:cs typeface="Times New Roman"/>
                        </a:rPr>
                        <a:t>PROSPETTO</a:t>
                      </a:r>
                      <a:r>
                        <a:rPr lang="en-US" sz="1400" dirty="0">
                          <a:effectLst/>
                          <a:latin typeface="Calibri"/>
                          <a:ea typeface="Times New Roman"/>
                          <a:cs typeface="Times New Roman"/>
                        </a:rPr>
                        <a:t> </a:t>
                      </a:r>
                      <a:r>
                        <a:rPr lang="it-IT" sz="1400" b="1" dirty="0">
                          <a:effectLst/>
                          <a:latin typeface="Calibri"/>
                          <a:ea typeface="Times New Roman"/>
                          <a:cs typeface="Times New Roman"/>
                        </a:rPr>
                        <a:t> DIMOSTRATIVO DEL RISULTATO DI AMMINISTRAZIONE</a:t>
                      </a:r>
                      <a:endParaRPr lang="it-IT" sz="1400" dirty="0">
                        <a:effectLst/>
                        <a:latin typeface="Calibri"/>
                        <a:ea typeface="Times New Roman"/>
                        <a:cs typeface="Times New Roman"/>
                      </a:endParaRPr>
                    </a:p>
                  </a:txBody>
                  <a:tcPr marL="44450" marR="44450" marT="0" marB="0" anchor="ct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437959">
                <a:tc gridSpan="4">
                  <a:txBody>
                    <a:bodyPr/>
                    <a:lstStyle/>
                    <a:p>
                      <a:pPr algn="ctr">
                        <a:lnSpc>
                          <a:spcPct val="115000"/>
                        </a:lnSpc>
                        <a:spcBef>
                          <a:spcPts val="1000"/>
                        </a:spcBef>
                        <a:spcAft>
                          <a:spcPts val="0"/>
                        </a:spcAft>
                      </a:pPr>
                      <a:r>
                        <a:rPr lang="it-IT" sz="1400" b="1" dirty="0">
                          <a:effectLst/>
                          <a:latin typeface="Calibri"/>
                          <a:ea typeface="Times New Roman"/>
                          <a:cs typeface="Times New Roman"/>
                        </a:rPr>
                        <a:t>Composizione del risultato di amministrazione   al 31 dicembre ...:  </a:t>
                      </a:r>
                      <a:endParaRPr lang="it-IT" sz="1400" dirty="0">
                        <a:effectLst/>
                        <a:latin typeface="Calibri"/>
                        <a:ea typeface="Times New Roman"/>
                        <a:cs typeface="Times New Roman"/>
                      </a:endParaRPr>
                    </a:p>
                  </a:txBody>
                  <a:tcPr marL="44450" marR="44450" marT="0" marB="0" anchor="ctr"/>
                </a:tc>
                <a:tc hMerge="1">
                  <a:txBody>
                    <a:bodyPr/>
                    <a:lstStyle/>
                    <a:p>
                      <a:endParaRPr lang="it-IT"/>
                    </a:p>
                  </a:txBody>
                  <a:tcPr/>
                </a:tc>
                <a:tc hMerge="1">
                  <a:txBody>
                    <a:bodyPr/>
                    <a:lstStyle/>
                    <a:p>
                      <a:endParaRPr lang="it-IT"/>
                    </a:p>
                  </a:txBody>
                  <a:tcPr/>
                </a:tc>
                <a:tc hMerge="1">
                  <a:txBody>
                    <a:bodyPr/>
                    <a:lstStyle/>
                    <a:p>
                      <a:pPr>
                        <a:lnSpc>
                          <a:spcPct val="115000"/>
                        </a:lnSpc>
                        <a:spcBef>
                          <a:spcPts val="1000"/>
                        </a:spcBef>
                        <a:spcAft>
                          <a:spcPts val="0"/>
                        </a:spcAft>
                      </a:pPr>
                      <a:endParaRPr lang="it-IT" sz="1000" dirty="0">
                        <a:effectLst/>
                        <a:latin typeface="Calibri"/>
                        <a:ea typeface="Times New Roman"/>
                        <a:cs typeface="Times New Roman"/>
                      </a:endParaRPr>
                    </a:p>
                  </a:txBody>
                  <a:tcPr marL="44450" marR="44450" marT="0" marB="0" anchor="b"/>
                </a:tc>
                <a:extLst>
                  <a:ext uri="{0D108BD9-81ED-4DB2-BD59-A6C34878D82A}">
                    <a16:rowId xmlns:a16="http://schemas.microsoft.com/office/drawing/2014/main" val="10001"/>
                  </a:ext>
                </a:extLst>
              </a:tr>
              <a:tr h="339733">
                <a:tc>
                  <a:txBody>
                    <a:bodyPr/>
                    <a:lstStyle/>
                    <a:p>
                      <a:pPr>
                        <a:lnSpc>
                          <a:spcPct val="115000"/>
                        </a:lnSpc>
                        <a:spcBef>
                          <a:spcPts val="1000"/>
                        </a:spcBef>
                        <a:spcAft>
                          <a:spcPts val="0"/>
                        </a:spcAft>
                      </a:pPr>
                      <a:r>
                        <a:rPr lang="it-IT" sz="1400" b="1" dirty="0">
                          <a:solidFill>
                            <a:srgbClr val="000000"/>
                          </a:solidFill>
                          <a:effectLst/>
                          <a:latin typeface="Calibri"/>
                          <a:ea typeface="Times New Roman"/>
                          <a:cs typeface="Times New Roman"/>
                        </a:rPr>
                        <a:t>Parte accantonata</a:t>
                      </a:r>
                      <a:r>
                        <a:rPr lang="it-IT" sz="1400" dirty="0">
                          <a:solidFill>
                            <a:srgbClr val="000000"/>
                          </a:solidFill>
                          <a:effectLst/>
                          <a:latin typeface="Calibri"/>
                          <a:ea typeface="Times New Roman"/>
                          <a:cs typeface="Times New Roman"/>
                        </a:rPr>
                        <a:t> </a:t>
                      </a:r>
                      <a:endParaRPr lang="it-IT" sz="1400" dirty="0">
                        <a:effectLst/>
                        <a:latin typeface="Calibri"/>
                        <a:ea typeface="Times New Roman"/>
                        <a:cs typeface="Times New Roman"/>
                      </a:endParaRPr>
                    </a:p>
                  </a:txBody>
                  <a:tcPr marL="44450" marR="44450" marT="0" marB="0" anchor="ctr"/>
                </a:tc>
                <a:tc gridSpan="2">
                  <a:txBody>
                    <a:bodyPr/>
                    <a:lstStyle/>
                    <a:p>
                      <a:pPr algn="r">
                        <a:lnSpc>
                          <a:spcPct val="115000"/>
                        </a:lnSpc>
                        <a:spcBef>
                          <a:spcPts val="1000"/>
                        </a:spcBef>
                        <a:spcAft>
                          <a:spcPts val="0"/>
                        </a:spcAft>
                      </a:pPr>
                      <a:endParaRPr lang="it-IT" sz="1400" dirty="0">
                        <a:effectLst/>
                        <a:latin typeface="Calibri"/>
                        <a:ea typeface="Times New Roman"/>
                        <a:cs typeface="Times New Roman"/>
                      </a:endParaRPr>
                    </a:p>
                  </a:txBody>
                  <a:tcPr marL="44450" marR="44450" marT="0" marB="0" anchor="ctr"/>
                </a:tc>
                <a:tc hMerge="1">
                  <a:txBody>
                    <a:bodyPr/>
                    <a:lstStyle/>
                    <a:p>
                      <a:endParaRPr lang="it-IT"/>
                    </a:p>
                  </a:txBody>
                  <a:tcPr/>
                </a:tc>
                <a:tc>
                  <a:txBody>
                    <a:bodyPr/>
                    <a:lstStyle/>
                    <a:p>
                      <a:pPr algn="ctr">
                        <a:lnSpc>
                          <a:spcPct val="115000"/>
                        </a:lnSpc>
                        <a:spcBef>
                          <a:spcPts val="1000"/>
                        </a:spcBef>
                        <a:spcAft>
                          <a:spcPts val="0"/>
                        </a:spcAft>
                      </a:pPr>
                      <a:r>
                        <a:rPr lang="it-IT" sz="1400">
                          <a:solidFill>
                            <a:srgbClr val="000000"/>
                          </a:solidFill>
                          <a:effectLst/>
                          <a:latin typeface="Calibri"/>
                          <a:ea typeface="Times New Roman"/>
                          <a:cs typeface="Times New Roman"/>
                        </a:rPr>
                        <a:t> </a:t>
                      </a:r>
                      <a:endParaRPr lang="it-IT" sz="1400">
                        <a:effectLst/>
                        <a:latin typeface="Calibri"/>
                        <a:ea typeface="Times New Roman"/>
                        <a:cs typeface="Times New Roman"/>
                      </a:endParaRPr>
                    </a:p>
                  </a:txBody>
                  <a:tcPr marL="44450" marR="44450" marT="0" marB="0" anchor="ctr"/>
                </a:tc>
                <a:extLst>
                  <a:ext uri="{0D108BD9-81ED-4DB2-BD59-A6C34878D82A}">
                    <a16:rowId xmlns:a16="http://schemas.microsoft.com/office/drawing/2014/main" val="10002"/>
                  </a:ext>
                </a:extLst>
              </a:tr>
              <a:tr h="341869">
                <a:tc>
                  <a:txBody>
                    <a:bodyPr/>
                    <a:lstStyle/>
                    <a:p>
                      <a:pPr>
                        <a:lnSpc>
                          <a:spcPct val="115000"/>
                        </a:lnSpc>
                        <a:spcBef>
                          <a:spcPts val="1000"/>
                        </a:spcBef>
                        <a:spcAft>
                          <a:spcPts val="0"/>
                        </a:spcAft>
                      </a:pPr>
                      <a:r>
                        <a:rPr lang="it-IT" sz="1400" dirty="0">
                          <a:effectLst/>
                          <a:latin typeface="Calibri"/>
                          <a:ea typeface="Times New Roman"/>
                          <a:cs typeface="Times New Roman"/>
                        </a:rPr>
                        <a:t>Fondo crediti di dubbia esigibilità al 31/12/</a:t>
                      </a:r>
                    </a:p>
                  </a:txBody>
                  <a:tcPr marL="44450" marR="44450" marT="0" marB="0" anchor="ctr"/>
                </a:tc>
                <a:tc gridSpan="2">
                  <a:txBody>
                    <a:bodyPr/>
                    <a:lstStyle/>
                    <a:p>
                      <a:endParaRPr lang="it-IT" sz="1400" dirty="0"/>
                    </a:p>
                  </a:txBody>
                  <a:tcPr marL="44450" marR="44450" marT="0" marB="0" anchor="ctr"/>
                </a:tc>
                <a:tc hMerge="1">
                  <a:txBody>
                    <a:bodyPr/>
                    <a:lstStyle/>
                    <a:p>
                      <a:endParaRPr lang="it-IT"/>
                    </a:p>
                  </a:txBody>
                  <a:tcPr/>
                </a:tc>
                <a:tc>
                  <a:txBody>
                    <a:bodyPr/>
                    <a:lstStyle/>
                    <a:p>
                      <a:pPr algn="ctr">
                        <a:lnSpc>
                          <a:spcPct val="115000"/>
                        </a:lnSpc>
                        <a:spcBef>
                          <a:spcPts val="1000"/>
                        </a:spcBef>
                        <a:spcAft>
                          <a:spcPts val="0"/>
                        </a:spcAft>
                      </a:pPr>
                      <a:r>
                        <a:rPr lang="it-IT" sz="1400">
                          <a:solidFill>
                            <a:srgbClr val="000000"/>
                          </a:solidFill>
                          <a:effectLst/>
                          <a:latin typeface="Calibri"/>
                          <a:ea typeface="Times New Roman"/>
                          <a:cs typeface="Times New Roman"/>
                        </a:rPr>
                        <a:t> </a:t>
                      </a:r>
                      <a:endParaRPr lang="it-IT" sz="1400">
                        <a:effectLst/>
                        <a:latin typeface="Calibri"/>
                        <a:ea typeface="Times New Roman"/>
                        <a:cs typeface="Times New Roman"/>
                      </a:endParaRPr>
                    </a:p>
                  </a:txBody>
                  <a:tcPr marL="44450" marR="44450" marT="0" marB="0" anchor="ctr"/>
                </a:tc>
                <a:extLst>
                  <a:ext uri="{0D108BD9-81ED-4DB2-BD59-A6C34878D82A}">
                    <a16:rowId xmlns:a16="http://schemas.microsoft.com/office/drawing/2014/main" val="10003"/>
                  </a:ext>
                </a:extLst>
              </a:tr>
              <a:tr h="272750">
                <a:tc>
                  <a:txBody>
                    <a:bodyPr/>
                    <a:lstStyle/>
                    <a:p>
                      <a:pPr>
                        <a:lnSpc>
                          <a:spcPct val="115000"/>
                        </a:lnSpc>
                        <a:spcBef>
                          <a:spcPts val="1000"/>
                        </a:spcBef>
                        <a:spcAft>
                          <a:spcPts val="0"/>
                        </a:spcAft>
                      </a:pPr>
                      <a:r>
                        <a:rPr lang="it-IT" sz="1400" dirty="0">
                          <a:effectLst/>
                          <a:latin typeface="Calibri"/>
                          <a:ea typeface="Times New Roman"/>
                          <a:cs typeface="Times New Roman"/>
                        </a:rPr>
                        <a:t>Fondo ……..al 31/12/N-1</a:t>
                      </a:r>
                    </a:p>
                  </a:txBody>
                  <a:tcPr marL="44450" marR="44450" marT="0" marB="0" anchor="ctr"/>
                </a:tc>
                <a:tc gridSpan="2">
                  <a:txBody>
                    <a:bodyPr/>
                    <a:lstStyle/>
                    <a:p>
                      <a:endParaRPr lang="it-IT" sz="1400" dirty="0"/>
                    </a:p>
                  </a:txBody>
                  <a:tcPr marL="44450" marR="44450" marT="0" marB="0" anchor="ctr"/>
                </a:tc>
                <a:tc hMerge="1">
                  <a:txBody>
                    <a:bodyPr/>
                    <a:lstStyle/>
                    <a:p>
                      <a:endParaRPr lang="it-IT"/>
                    </a:p>
                  </a:txBody>
                  <a:tcPr/>
                </a:tc>
                <a:tc>
                  <a:txBody>
                    <a:bodyPr/>
                    <a:lstStyle/>
                    <a:p>
                      <a:pPr algn="ctr">
                        <a:lnSpc>
                          <a:spcPct val="115000"/>
                        </a:lnSpc>
                        <a:spcBef>
                          <a:spcPts val="1000"/>
                        </a:spcBef>
                        <a:spcAft>
                          <a:spcPts val="0"/>
                        </a:spcAft>
                      </a:pPr>
                      <a:r>
                        <a:rPr lang="it-IT" sz="1400">
                          <a:solidFill>
                            <a:srgbClr val="000000"/>
                          </a:solidFill>
                          <a:effectLst/>
                          <a:latin typeface="Calibri"/>
                          <a:ea typeface="Times New Roman"/>
                          <a:cs typeface="Times New Roman"/>
                        </a:rPr>
                        <a:t> </a:t>
                      </a:r>
                      <a:endParaRPr lang="it-IT" sz="1400">
                        <a:effectLst/>
                        <a:latin typeface="Calibri"/>
                        <a:ea typeface="Times New Roman"/>
                        <a:cs typeface="Times New Roman"/>
                      </a:endParaRPr>
                    </a:p>
                  </a:txBody>
                  <a:tcPr marL="44450" marR="44450" marT="0" marB="0" anchor="ctr"/>
                </a:tc>
                <a:extLst>
                  <a:ext uri="{0D108BD9-81ED-4DB2-BD59-A6C34878D82A}">
                    <a16:rowId xmlns:a16="http://schemas.microsoft.com/office/drawing/2014/main" val="10004"/>
                  </a:ext>
                </a:extLst>
              </a:tr>
              <a:tr h="272750">
                <a:tc>
                  <a:txBody>
                    <a:bodyPr/>
                    <a:lstStyle/>
                    <a:p>
                      <a:pPr>
                        <a:lnSpc>
                          <a:spcPct val="115000"/>
                        </a:lnSpc>
                        <a:spcBef>
                          <a:spcPts val="1000"/>
                        </a:spcBef>
                        <a:spcAft>
                          <a:spcPts val="0"/>
                        </a:spcAft>
                      </a:pPr>
                      <a:r>
                        <a:rPr lang="it-IT" sz="1400">
                          <a:effectLst/>
                          <a:latin typeface="Calibri"/>
                          <a:ea typeface="Times New Roman"/>
                          <a:cs typeface="Times New Roman"/>
                        </a:rPr>
                        <a:t>Fondo ……..al 31/12/N-1</a:t>
                      </a:r>
                    </a:p>
                  </a:txBody>
                  <a:tcPr marL="44450" marR="44450" marT="0" marB="0" anchor="ctr"/>
                </a:tc>
                <a:tc gridSpan="2">
                  <a:txBody>
                    <a:bodyPr/>
                    <a:lstStyle/>
                    <a:p>
                      <a:endParaRPr lang="it-IT" sz="1400" dirty="0"/>
                    </a:p>
                  </a:txBody>
                  <a:tcPr marL="44450" marR="44450" marT="0" marB="0" anchor="ctr"/>
                </a:tc>
                <a:tc hMerge="1">
                  <a:txBody>
                    <a:bodyPr/>
                    <a:lstStyle/>
                    <a:p>
                      <a:endParaRPr lang="it-IT"/>
                    </a:p>
                  </a:txBody>
                  <a:tcPr/>
                </a:tc>
                <a:tc>
                  <a:txBody>
                    <a:bodyPr/>
                    <a:lstStyle/>
                    <a:p>
                      <a:pPr algn="ctr">
                        <a:lnSpc>
                          <a:spcPct val="115000"/>
                        </a:lnSpc>
                        <a:spcBef>
                          <a:spcPts val="1000"/>
                        </a:spcBef>
                        <a:spcAft>
                          <a:spcPts val="0"/>
                        </a:spcAft>
                      </a:pPr>
                      <a:r>
                        <a:rPr lang="it-IT" sz="1400">
                          <a:solidFill>
                            <a:srgbClr val="000000"/>
                          </a:solidFill>
                          <a:effectLst/>
                          <a:latin typeface="Calibri"/>
                          <a:ea typeface="Times New Roman"/>
                          <a:cs typeface="Times New Roman"/>
                        </a:rPr>
                        <a:t> </a:t>
                      </a:r>
                      <a:endParaRPr lang="it-IT" sz="1400">
                        <a:effectLst/>
                        <a:latin typeface="Calibri"/>
                        <a:ea typeface="Times New Roman"/>
                        <a:cs typeface="Times New Roman"/>
                      </a:endParaRPr>
                    </a:p>
                  </a:txBody>
                  <a:tcPr marL="44450" marR="44450" marT="0" marB="0" anchor="ctr"/>
                </a:tc>
                <a:extLst>
                  <a:ext uri="{0D108BD9-81ED-4DB2-BD59-A6C34878D82A}">
                    <a16:rowId xmlns:a16="http://schemas.microsoft.com/office/drawing/2014/main" val="10005"/>
                  </a:ext>
                </a:extLst>
              </a:tr>
              <a:tr h="284374">
                <a:tc>
                  <a:txBody>
                    <a:bodyPr/>
                    <a:lstStyle/>
                    <a:p>
                      <a:pPr algn="r">
                        <a:lnSpc>
                          <a:spcPct val="115000"/>
                        </a:lnSpc>
                        <a:spcBef>
                          <a:spcPts val="1000"/>
                        </a:spcBef>
                        <a:spcAft>
                          <a:spcPts val="0"/>
                        </a:spcAft>
                      </a:pPr>
                      <a:r>
                        <a:rPr lang="it-IT" sz="1400" b="1">
                          <a:effectLst/>
                          <a:latin typeface="Calibri"/>
                          <a:ea typeface="Times New Roman"/>
                          <a:cs typeface="Times New Roman"/>
                        </a:rPr>
                        <a:t> </a:t>
                      </a:r>
                      <a:endParaRPr lang="it-IT" sz="1400">
                        <a:effectLst/>
                        <a:latin typeface="Calibri"/>
                        <a:ea typeface="Times New Roman"/>
                        <a:cs typeface="Times New Roman"/>
                      </a:endParaRPr>
                    </a:p>
                  </a:txBody>
                  <a:tcPr marL="44450" marR="44450" marT="0" marB="0" anchor="ctr"/>
                </a:tc>
                <a:tc gridSpan="2">
                  <a:txBody>
                    <a:bodyPr/>
                    <a:lstStyle/>
                    <a:p>
                      <a:pPr algn="r">
                        <a:lnSpc>
                          <a:spcPct val="115000"/>
                        </a:lnSpc>
                        <a:spcBef>
                          <a:spcPts val="1000"/>
                        </a:spcBef>
                        <a:spcAft>
                          <a:spcPts val="0"/>
                        </a:spcAft>
                      </a:pPr>
                      <a:r>
                        <a:rPr lang="it-IT" sz="1400" b="1" dirty="0">
                          <a:effectLst/>
                          <a:latin typeface="Calibri"/>
                          <a:ea typeface="Times New Roman"/>
                          <a:cs typeface="Times New Roman"/>
                        </a:rPr>
                        <a:t>Totale parte accantonata (B)</a:t>
                      </a:r>
                      <a:endParaRPr lang="it-IT" sz="1400" dirty="0">
                        <a:effectLst/>
                        <a:latin typeface="Calibri"/>
                        <a:ea typeface="Times New Roman"/>
                        <a:cs typeface="Times New Roman"/>
                      </a:endParaRPr>
                    </a:p>
                  </a:txBody>
                  <a:tcPr marL="44450" marR="44450" marT="0" marB="0" anchor="ctr"/>
                </a:tc>
                <a:tc hMerge="1">
                  <a:txBody>
                    <a:bodyPr/>
                    <a:lstStyle/>
                    <a:p>
                      <a:endParaRPr lang="it-IT"/>
                    </a:p>
                  </a:txBody>
                  <a:tcPr/>
                </a:tc>
                <a:tc>
                  <a:txBody>
                    <a:bodyPr/>
                    <a:lstStyle/>
                    <a:p>
                      <a:pPr algn="ctr">
                        <a:lnSpc>
                          <a:spcPct val="115000"/>
                        </a:lnSpc>
                        <a:spcBef>
                          <a:spcPts val="1000"/>
                        </a:spcBef>
                        <a:spcAft>
                          <a:spcPts val="0"/>
                        </a:spcAft>
                      </a:pPr>
                      <a:r>
                        <a:rPr lang="it-IT" sz="1400" b="1">
                          <a:solidFill>
                            <a:srgbClr val="000000"/>
                          </a:solidFill>
                          <a:effectLst/>
                          <a:latin typeface="Calibri"/>
                          <a:ea typeface="Times New Roman"/>
                          <a:cs typeface="Times New Roman"/>
                        </a:rPr>
                        <a:t>0,00</a:t>
                      </a:r>
                      <a:endParaRPr lang="it-IT" sz="1400">
                        <a:effectLst/>
                        <a:latin typeface="Calibri"/>
                        <a:ea typeface="Times New Roman"/>
                        <a:cs typeface="Times New Roman"/>
                      </a:endParaRPr>
                    </a:p>
                  </a:txBody>
                  <a:tcPr marL="44450" marR="44450" marT="0" marB="0" anchor="ctr"/>
                </a:tc>
                <a:extLst>
                  <a:ext uri="{0D108BD9-81ED-4DB2-BD59-A6C34878D82A}">
                    <a16:rowId xmlns:a16="http://schemas.microsoft.com/office/drawing/2014/main" val="10006"/>
                  </a:ext>
                </a:extLst>
              </a:tr>
              <a:tr h="359967">
                <a:tc>
                  <a:txBody>
                    <a:bodyPr/>
                    <a:lstStyle/>
                    <a:p>
                      <a:pPr>
                        <a:lnSpc>
                          <a:spcPct val="115000"/>
                        </a:lnSpc>
                        <a:spcBef>
                          <a:spcPts val="1000"/>
                        </a:spcBef>
                        <a:spcAft>
                          <a:spcPts val="0"/>
                        </a:spcAft>
                      </a:pPr>
                      <a:r>
                        <a:rPr lang="it-IT" sz="1400" b="1">
                          <a:solidFill>
                            <a:srgbClr val="000000"/>
                          </a:solidFill>
                          <a:effectLst/>
                          <a:latin typeface="Calibri"/>
                          <a:ea typeface="Times New Roman"/>
                          <a:cs typeface="Times New Roman"/>
                        </a:rPr>
                        <a:t>Parte vincolata </a:t>
                      </a:r>
                      <a:endParaRPr lang="it-IT" sz="1400">
                        <a:effectLst/>
                        <a:latin typeface="Calibri"/>
                        <a:ea typeface="Times New Roman"/>
                        <a:cs typeface="Times New Roman"/>
                      </a:endParaRPr>
                    </a:p>
                  </a:txBody>
                  <a:tcPr marL="44450" marR="44450" marT="0" marB="0" anchor="ctr"/>
                </a:tc>
                <a:tc gridSpan="2">
                  <a:txBody>
                    <a:bodyPr/>
                    <a:lstStyle/>
                    <a:p>
                      <a:endParaRPr lang="it-IT" sz="1400" dirty="0"/>
                    </a:p>
                  </a:txBody>
                  <a:tcPr marL="44450" marR="44450" marT="0" marB="0" anchor="ctr"/>
                </a:tc>
                <a:tc hMerge="1">
                  <a:txBody>
                    <a:bodyPr/>
                    <a:lstStyle/>
                    <a:p>
                      <a:endParaRPr lang="it-IT"/>
                    </a:p>
                  </a:txBody>
                  <a:tcPr/>
                </a:tc>
                <a:tc>
                  <a:txBody>
                    <a:bodyPr/>
                    <a:lstStyle/>
                    <a:p>
                      <a:pPr>
                        <a:lnSpc>
                          <a:spcPct val="115000"/>
                        </a:lnSpc>
                        <a:spcBef>
                          <a:spcPts val="1000"/>
                        </a:spcBef>
                        <a:spcAft>
                          <a:spcPts val="0"/>
                        </a:spcAft>
                      </a:pPr>
                      <a:r>
                        <a:rPr lang="it-IT" sz="1400">
                          <a:solidFill>
                            <a:srgbClr val="000000"/>
                          </a:solidFill>
                          <a:effectLst/>
                          <a:latin typeface="Calibri"/>
                          <a:ea typeface="Times New Roman"/>
                          <a:cs typeface="Times New Roman"/>
                        </a:rPr>
                        <a:t> </a:t>
                      </a:r>
                      <a:endParaRPr lang="it-IT" sz="1400">
                        <a:effectLst/>
                        <a:latin typeface="Calibri"/>
                        <a:ea typeface="Times New Roman"/>
                        <a:cs typeface="Times New Roman"/>
                      </a:endParaRPr>
                    </a:p>
                  </a:txBody>
                  <a:tcPr marL="44450" marR="44450" marT="0" marB="0" anchor="ctr"/>
                </a:tc>
                <a:extLst>
                  <a:ext uri="{0D108BD9-81ED-4DB2-BD59-A6C34878D82A}">
                    <a16:rowId xmlns:a16="http://schemas.microsoft.com/office/drawing/2014/main" val="10007"/>
                  </a:ext>
                </a:extLst>
              </a:tr>
              <a:tr h="341968">
                <a:tc>
                  <a:txBody>
                    <a:bodyPr/>
                    <a:lstStyle/>
                    <a:p>
                      <a:pPr>
                        <a:lnSpc>
                          <a:spcPct val="115000"/>
                        </a:lnSpc>
                        <a:spcBef>
                          <a:spcPts val="1000"/>
                        </a:spcBef>
                        <a:spcAft>
                          <a:spcPts val="0"/>
                        </a:spcAft>
                      </a:pPr>
                      <a:r>
                        <a:rPr lang="it-IT" sz="1400">
                          <a:solidFill>
                            <a:srgbClr val="000000"/>
                          </a:solidFill>
                          <a:effectLst/>
                          <a:latin typeface="Calibri"/>
                          <a:ea typeface="Times New Roman"/>
                          <a:cs typeface="Times New Roman"/>
                        </a:rPr>
                        <a:t>Vincoli derivanti da leggi e dai principi contabili</a:t>
                      </a:r>
                      <a:endParaRPr lang="it-IT" sz="1400">
                        <a:effectLst/>
                        <a:latin typeface="Calibri"/>
                        <a:ea typeface="Times New Roman"/>
                        <a:cs typeface="Times New Roman"/>
                      </a:endParaRPr>
                    </a:p>
                  </a:txBody>
                  <a:tcPr marL="44450" marR="44450" marT="0" marB="0" anchor="ctr"/>
                </a:tc>
                <a:tc gridSpan="2">
                  <a:txBody>
                    <a:bodyPr/>
                    <a:lstStyle/>
                    <a:p>
                      <a:endParaRPr lang="it-IT" sz="1400" dirty="0"/>
                    </a:p>
                  </a:txBody>
                  <a:tcPr marL="44450" marR="44450" marT="0" marB="0" anchor="ctr"/>
                </a:tc>
                <a:tc hMerge="1">
                  <a:txBody>
                    <a:bodyPr/>
                    <a:lstStyle/>
                    <a:p>
                      <a:endParaRPr lang="it-IT"/>
                    </a:p>
                  </a:txBody>
                  <a:tcPr/>
                </a:tc>
                <a:tc>
                  <a:txBody>
                    <a:bodyPr/>
                    <a:lstStyle/>
                    <a:p>
                      <a:pPr>
                        <a:lnSpc>
                          <a:spcPct val="115000"/>
                        </a:lnSpc>
                        <a:spcBef>
                          <a:spcPts val="1000"/>
                        </a:spcBef>
                        <a:spcAft>
                          <a:spcPts val="0"/>
                        </a:spcAft>
                      </a:pPr>
                      <a:r>
                        <a:rPr lang="it-IT" sz="1400" dirty="0">
                          <a:solidFill>
                            <a:srgbClr val="000000"/>
                          </a:solidFill>
                          <a:effectLst/>
                          <a:latin typeface="Calibri"/>
                          <a:ea typeface="Times New Roman"/>
                          <a:cs typeface="Times New Roman"/>
                        </a:rPr>
                        <a:t> </a:t>
                      </a:r>
                      <a:endParaRPr lang="it-IT" sz="1400" dirty="0">
                        <a:effectLst/>
                        <a:latin typeface="Calibri"/>
                        <a:ea typeface="Times New Roman"/>
                        <a:cs typeface="Times New Roman"/>
                      </a:endParaRPr>
                    </a:p>
                  </a:txBody>
                  <a:tcPr marL="44450" marR="44450" marT="0" marB="0" anchor="ctr"/>
                </a:tc>
                <a:extLst>
                  <a:ext uri="{0D108BD9-81ED-4DB2-BD59-A6C34878D82A}">
                    <a16:rowId xmlns:a16="http://schemas.microsoft.com/office/drawing/2014/main" val="10008"/>
                  </a:ext>
                </a:extLst>
              </a:tr>
              <a:tr h="341968">
                <a:tc>
                  <a:txBody>
                    <a:bodyPr/>
                    <a:lstStyle/>
                    <a:p>
                      <a:pPr>
                        <a:lnSpc>
                          <a:spcPct val="115000"/>
                        </a:lnSpc>
                        <a:spcBef>
                          <a:spcPts val="1000"/>
                        </a:spcBef>
                        <a:spcAft>
                          <a:spcPts val="0"/>
                        </a:spcAft>
                      </a:pPr>
                      <a:r>
                        <a:rPr lang="it-IT" sz="1400">
                          <a:solidFill>
                            <a:srgbClr val="000000"/>
                          </a:solidFill>
                          <a:effectLst/>
                          <a:latin typeface="Calibri"/>
                          <a:ea typeface="Times New Roman"/>
                          <a:cs typeface="Times New Roman"/>
                        </a:rPr>
                        <a:t>Vincoli derivanti da trasferimenti</a:t>
                      </a:r>
                      <a:endParaRPr lang="it-IT" sz="1400">
                        <a:effectLst/>
                        <a:latin typeface="Calibri"/>
                        <a:ea typeface="Times New Roman"/>
                        <a:cs typeface="Times New Roman"/>
                      </a:endParaRPr>
                    </a:p>
                  </a:txBody>
                  <a:tcPr marL="44450" marR="44450" marT="0" marB="0" anchor="ctr"/>
                </a:tc>
                <a:tc gridSpan="2">
                  <a:txBody>
                    <a:bodyPr/>
                    <a:lstStyle/>
                    <a:p>
                      <a:endParaRPr lang="it-IT" sz="1400" dirty="0"/>
                    </a:p>
                  </a:txBody>
                  <a:tcPr marL="44450" marR="44450" marT="0" marB="0" anchor="ctr"/>
                </a:tc>
                <a:tc hMerge="1">
                  <a:txBody>
                    <a:bodyPr/>
                    <a:lstStyle/>
                    <a:p>
                      <a:endParaRPr lang="it-IT"/>
                    </a:p>
                  </a:txBody>
                  <a:tcPr/>
                </a:tc>
                <a:tc>
                  <a:txBody>
                    <a:bodyPr/>
                    <a:lstStyle/>
                    <a:p>
                      <a:pPr>
                        <a:lnSpc>
                          <a:spcPct val="115000"/>
                        </a:lnSpc>
                        <a:spcBef>
                          <a:spcPts val="1000"/>
                        </a:spcBef>
                        <a:spcAft>
                          <a:spcPts val="0"/>
                        </a:spcAft>
                      </a:pPr>
                      <a:r>
                        <a:rPr lang="it-IT" sz="1400">
                          <a:solidFill>
                            <a:srgbClr val="000000"/>
                          </a:solidFill>
                          <a:effectLst/>
                          <a:latin typeface="Calibri"/>
                          <a:ea typeface="Times New Roman"/>
                          <a:cs typeface="Times New Roman"/>
                        </a:rPr>
                        <a:t> </a:t>
                      </a:r>
                      <a:endParaRPr lang="it-IT" sz="1400">
                        <a:effectLst/>
                        <a:latin typeface="Calibri"/>
                        <a:ea typeface="Times New Roman"/>
                        <a:cs typeface="Times New Roman"/>
                      </a:endParaRPr>
                    </a:p>
                  </a:txBody>
                  <a:tcPr marL="44450" marR="44450" marT="0" marB="0" anchor="ctr"/>
                </a:tc>
                <a:extLst>
                  <a:ext uri="{0D108BD9-81ED-4DB2-BD59-A6C34878D82A}">
                    <a16:rowId xmlns:a16="http://schemas.microsoft.com/office/drawing/2014/main" val="10009"/>
                  </a:ext>
                </a:extLst>
              </a:tr>
              <a:tr h="359967">
                <a:tc>
                  <a:txBody>
                    <a:bodyPr/>
                    <a:lstStyle/>
                    <a:p>
                      <a:pPr>
                        <a:lnSpc>
                          <a:spcPct val="115000"/>
                        </a:lnSpc>
                        <a:spcBef>
                          <a:spcPts val="1000"/>
                        </a:spcBef>
                        <a:spcAft>
                          <a:spcPts val="0"/>
                        </a:spcAft>
                      </a:pPr>
                      <a:r>
                        <a:rPr lang="it-IT" sz="1400">
                          <a:solidFill>
                            <a:srgbClr val="000000"/>
                          </a:solidFill>
                          <a:effectLst/>
                          <a:latin typeface="Calibri"/>
                          <a:ea typeface="Times New Roman"/>
                          <a:cs typeface="Times New Roman"/>
                        </a:rPr>
                        <a:t>Vincoli derivanti dalla contrazione di mutui </a:t>
                      </a:r>
                      <a:endParaRPr lang="it-IT" sz="1400">
                        <a:effectLst/>
                        <a:latin typeface="Calibri"/>
                        <a:ea typeface="Times New Roman"/>
                        <a:cs typeface="Times New Roman"/>
                      </a:endParaRPr>
                    </a:p>
                  </a:txBody>
                  <a:tcPr marL="44450" marR="44450" marT="0" marB="0" anchor="ctr"/>
                </a:tc>
                <a:tc gridSpan="2">
                  <a:txBody>
                    <a:bodyPr/>
                    <a:lstStyle/>
                    <a:p>
                      <a:endParaRPr lang="it-IT" sz="1400" dirty="0"/>
                    </a:p>
                  </a:txBody>
                  <a:tcPr marL="44450" marR="44450" marT="0" marB="0" anchor="ctr"/>
                </a:tc>
                <a:tc hMerge="1">
                  <a:txBody>
                    <a:bodyPr/>
                    <a:lstStyle/>
                    <a:p>
                      <a:endParaRPr lang="it-IT"/>
                    </a:p>
                  </a:txBody>
                  <a:tcPr/>
                </a:tc>
                <a:tc>
                  <a:txBody>
                    <a:bodyPr/>
                    <a:lstStyle/>
                    <a:p>
                      <a:pPr>
                        <a:lnSpc>
                          <a:spcPct val="115000"/>
                        </a:lnSpc>
                        <a:spcBef>
                          <a:spcPts val="1000"/>
                        </a:spcBef>
                        <a:spcAft>
                          <a:spcPts val="0"/>
                        </a:spcAft>
                      </a:pPr>
                      <a:r>
                        <a:rPr lang="it-IT" sz="1400">
                          <a:solidFill>
                            <a:srgbClr val="000000"/>
                          </a:solidFill>
                          <a:effectLst/>
                          <a:latin typeface="Calibri"/>
                          <a:ea typeface="Times New Roman"/>
                          <a:cs typeface="Times New Roman"/>
                        </a:rPr>
                        <a:t> </a:t>
                      </a:r>
                      <a:endParaRPr lang="it-IT" sz="1400">
                        <a:effectLst/>
                        <a:latin typeface="Calibri"/>
                        <a:ea typeface="Times New Roman"/>
                        <a:cs typeface="Times New Roman"/>
                      </a:endParaRPr>
                    </a:p>
                  </a:txBody>
                  <a:tcPr marL="44450" marR="44450" marT="0" marB="0" anchor="ctr"/>
                </a:tc>
                <a:extLst>
                  <a:ext uri="{0D108BD9-81ED-4DB2-BD59-A6C34878D82A}">
                    <a16:rowId xmlns:a16="http://schemas.microsoft.com/office/drawing/2014/main" val="10010"/>
                  </a:ext>
                </a:extLst>
              </a:tr>
              <a:tr h="359967">
                <a:tc>
                  <a:txBody>
                    <a:bodyPr/>
                    <a:lstStyle/>
                    <a:p>
                      <a:pPr>
                        <a:lnSpc>
                          <a:spcPct val="115000"/>
                        </a:lnSpc>
                        <a:spcBef>
                          <a:spcPts val="1000"/>
                        </a:spcBef>
                        <a:spcAft>
                          <a:spcPts val="0"/>
                        </a:spcAft>
                      </a:pPr>
                      <a:r>
                        <a:rPr lang="it-IT" sz="1400" dirty="0">
                          <a:solidFill>
                            <a:srgbClr val="000000"/>
                          </a:solidFill>
                          <a:effectLst/>
                          <a:latin typeface="Calibri"/>
                          <a:ea typeface="Times New Roman"/>
                          <a:cs typeface="Times New Roman"/>
                        </a:rPr>
                        <a:t>Vincoli formalmente attribuiti dall'ente </a:t>
                      </a:r>
                      <a:endParaRPr lang="it-IT" sz="1400" dirty="0">
                        <a:effectLst/>
                        <a:latin typeface="Calibri"/>
                        <a:ea typeface="Times New Roman"/>
                        <a:cs typeface="Times New Roman"/>
                      </a:endParaRPr>
                    </a:p>
                  </a:txBody>
                  <a:tcPr marL="44450" marR="44450" marT="0" marB="0" anchor="ctr"/>
                </a:tc>
                <a:tc gridSpan="2">
                  <a:txBody>
                    <a:bodyPr/>
                    <a:lstStyle/>
                    <a:p>
                      <a:endParaRPr lang="it-IT" sz="1400" dirty="0"/>
                    </a:p>
                  </a:txBody>
                  <a:tcPr marL="44450" marR="44450" marT="0" marB="0" anchor="ctr"/>
                </a:tc>
                <a:tc hMerge="1">
                  <a:txBody>
                    <a:bodyPr/>
                    <a:lstStyle/>
                    <a:p>
                      <a:endParaRPr lang="it-IT"/>
                    </a:p>
                  </a:txBody>
                  <a:tcPr/>
                </a:tc>
                <a:tc>
                  <a:txBody>
                    <a:bodyPr/>
                    <a:lstStyle/>
                    <a:p>
                      <a:pPr>
                        <a:lnSpc>
                          <a:spcPct val="115000"/>
                        </a:lnSpc>
                        <a:spcBef>
                          <a:spcPts val="1000"/>
                        </a:spcBef>
                        <a:spcAft>
                          <a:spcPts val="0"/>
                        </a:spcAft>
                      </a:pPr>
                      <a:r>
                        <a:rPr lang="it-IT" sz="1400">
                          <a:solidFill>
                            <a:srgbClr val="000000"/>
                          </a:solidFill>
                          <a:effectLst/>
                          <a:latin typeface="Calibri"/>
                          <a:ea typeface="Times New Roman"/>
                          <a:cs typeface="Times New Roman"/>
                        </a:rPr>
                        <a:t> </a:t>
                      </a:r>
                      <a:endParaRPr lang="it-IT" sz="1400">
                        <a:effectLst/>
                        <a:latin typeface="Calibri"/>
                        <a:ea typeface="Times New Roman"/>
                        <a:cs typeface="Times New Roman"/>
                      </a:endParaRPr>
                    </a:p>
                  </a:txBody>
                  <a:tcPr marL="44450" marR="44450" marT="0" marB="0" anchor="ctr"/>
                </a:tc>
                <a:extLst>
                  <a:ext uri="{0D108BD9-81ED-4DB2-BD59-A6C34878D82A}">
                    <a16:rowId xmlns:a16="http://schemas.microsoft.com/office/drawing/2014/main" val="10011"/>
                  </a:ext>
                </a:extLst>
              </a:tr>
              <a:tr h="305972">
                <a:tc>
                  <a:txBody>
                    <a:bodyPr/>
                    <a:lstStyle/>
                    <a:p>
                      <a:pPr>
                        <a:lnSpc>
                          <a:spcPct val="115000"/>
                        </a:lnSpc>
                        <a:spcBef>
                          <a:spcPts val="1000"/>
                        </a:spcBef>
                        <a:spcAft>
                          <a:spcPts val="0"/>
                        </a:spcAft>
                      </a:pPr>
                      <a:r>
                        <a:rPr lang="it-IT" sz="1400">
                          <a:solidFill>
                            <a:srgbClr val="000000"/>
                          </a:solidFill>
                          <a:effectLst/>
                          <a:latin typeface="Calibri"/>
                          <a:ea typeface="Times New Roman"/>
                          <a:cs typeface="Times New Roman"/>
                        </a:rPr>
                        <a:t>Altri vincoli </a:t>
                      </a:r>
                      <a:endParaRPr lang="it-IT" sz="1400">
                        <a:effectLst/>
                        <a:latin typeface="Calibri"/>
                        <a:ea typeface="Times New Roman"/>
                        <a:cs typeface="Times New Roman"/>
                      </a:endParaRPr>
                    </a:p>
                  </a:txBody>
                  <a:tcPr marL="44450" marR="44450" marT="0" marB="0" anchor="ctr"/>
                </a:tc>
                <a:tc gridSpan="2">
                  <a:txBody>
                    <a:bodyPr/>
                    <a:lstStyle/>
                    <a:p>
                      <a:endParaRPr lang="it-IT" sz="1400" dirty="0"/>
                    </a:p>
                  </a:txBody>
                  <a:tcPr marL="44450" marR="44450" marT="0" marB="0" anchor="ctr"/>
                </a:tc>
                <a:tc hMerge="1">
                  <a:txBody>
                    <a:bodyPr/>
                    <a:lstStyle/>
                    <a:p>
                      <a:endParaRPr lang="it-IT"/>
                    </a:p>
                  </a:txBody>
                  <a:tcPr/>
                </a:tc>
                <a:tc>
                  <a:txBody>
                    <a:bodyPr/>
                    <a:lstStyle/>
                    <a:p>
                      <a:pPr>
                        <a:lnSpc>
                          <a:spcPct val="115000"/>
                        </a:lnSpc>
                        <a:spcBef>
                          <a:spcPts val="1000"/>
                        </a:spcBef>
                        <a:spcAft>
                          <a:spcPts val="0"/>
                        </a:spcAft>
                      </a:pPr>
                      <a:r>
                        <a:rPr lang="it-IT" sz="1400">
                          <a:solidFill>
                            <a:srgbClr val="000000"/>
                          </a:solidFill>
                          <a:effectLst/>
                          <a:latin typeface="Calibri"/>
                          <a:ea typeface="Times New Roman"/>
                          <a:cs typeface="Times New Roman"/>
                        </a:rPr>
                        <a:t> </a:t>
                      </a:r>
                      <a:endParaRPr lang="it-IT" sz="1400">
                        <a:effectLst/>
                        <a:latin typeface="Calibri"/>
                        <a:ea typeface="Times New Roman"/>
                        <a:cs typeface="Times New Roman"/>
                      </a:endParaRPr>
                    </a:p>
                  </a:txBody>
                  <a:tcPr marL="44450" marR="44450" marT="0" marB="0" anchor="ctr"/>
                </a:tc>
                <a:extLst>
                  <a:ext uri="{0D108BD9-81ED-4DB2-BD59-A6C34878D82A}">
                    <a16:rowId xmlns:a16="http://schemas.microsoft.com/office/drawing/2014/main" val="10012"/>
                  </a:ext>
                </a:extLst>
              </a:tr>
              <a:tr h="305369">
                <a:tc>
                  <a:txBody>
                    <a:bodyPr/>
                    <a:lstStyle/>
                    <a:p>
                      <a:pPr algn="r">
                        <a:lnSpc>
                          <a:spcPct val="115000"/>
                        </a:lnSpc>
                        <a:spcBef>
                          <a:spcPts val="1000"/>
                        </a:spcBef>
                        <a:spcAft>
                          <a:spcPts val="0"/>
                        </a:spcAft>
                      </a:pPr>
                      <a:r>
                        <a:rPr lang="it-IT" sz="1400" b="1">
                          <a:effectLst/>
                          <a:latin typeface="Calibri"/>
                          <a:ea typeface="Times New Roman"/>
                          <a:cs typeface="Times New Roman"/>
                        </a:rPr>
                        <a:t> </a:t>
                      </a:r>
                      <a:endParaRPr lang="it-IT" sz="1400">
                        <a:effectLst/>
                        <a:latin typeface="Calibri"/>
                        <a:ea typeface="Times New Roman"/>
                        <a:cs typeface="Times New Roman"/>
                      </a:endParaRPr>
                    </a:p>
                  </a:txBody>
                  <a:tcPr marL="44450" marR="44450" marT="0" marB="0" anchor="ctr"/>
                </a:tc>
                <a:tc gridSpan="2">
                  <a:txBody>
                    <a:bodyPr/>
                    <a:lstStyle/>
                    <a:p>
                      <a:pPr algn="r">
                        <a:lnSpc>
                          <a:spcPct val="115000"/>
                        </a:lnSpc>
                        <a:spcBef>
                          <a:spcPts val="1000"/>
                        </a:spcBef>
                        <a:spcAft>
                          <a:spcPts val="0"/>
                        </a:spcAft>
                      </a:pPr>
                      <a:r>
                        <a:rPr lang="it-IT" sz="1400" b="1" dirty="0">
                          <a:effectLst/>
                          <a:latin typeface="Calibri"/>
                          <a:ea typeface="Times New Roman"/>
                          <a:cs typeface="Times New Roman"/>
                        </a:rPr>
                        <a:t>Totale parte vincolata ( C)</a:t>
                      </a:r>
                      <a:endParaRPr lang="it-IT" sz="1400" dirty="0">
                        <a:effectLst/>
                        <a:latin typeface="Calibri"/>
                        <a:ea typeface="Times New Roman"/>
                        <a:cs typeface="Times New Roman"/>
                      </a:endParaRPr>
                    </a:p>
                  </a:txBody>
                  <a:tcPr marL="44450" marR="44450" marT="0" marB="0" anchor="ctr"/>
                </a:tc>
                <a:tc hMerge="1">
                  <a:txBody>
                    <a:bodyPr/>
                    <a:lstStyle/>
                    <a:p>
                      <a:endParaRPr lang="it-IT"/>
                    </a:p>
                  </a:txBody>
                  <a:tcPr/>
                </a:tc>
                <a:tc>
                  <a:txBody>
                    <a:bodyPr/>
                    <a:lstStyle/>
                    <a:p>
                      <a:pPr algn="ctr">
                        <a:lnSpc>
                          <a:spcPct val="115000"/>
                        </a:lnSpc>
                        <a:spcBef>
                          <a:spcPts val="1000"/>
                        </a:spcBef>
                        <a:spcAft>
                          <a:spcPts val="0"/>
                        </a:spcAft>
                      </a:pPr>
                      <a:r>
                        <a:rPr lang="it-IT" sz="1400" b="1">
                          <a:solidFill>
                            <a:srgbClr val="000000"/>
                          </a:solidFill>
                          <a:effectLst/>
                          <a:latin typeface="Calibri"/>
                          <a:ea typeface="Times New Roman"/>
                          <a:cs typeface="Times New Roman"/>
                        </a:rPr>
                        <a:t>0,00</a:t>
                      </a:r>
                      <a:endParaRPr lang="it-IT" sz="1400">
                        <a:effectLst/>
                        <a:latin typeface="Calibri"/>
                        <a:ea typeface="Times New Roman"/>
                        <a:cs typeface="Times New Roman"/>
                      </a:endParaRPr>
                    </a:p>
                  </a:txBody>
                  <a:tcPr marL="44450" marR="44450" marT="0" marB="0" anchor="ctr"/>
                </a:tc>
                <a:extLst>
                  <a:ext uri="{0D108BD9-81ED-4DB2-BD59-A6C34878D82A}">
                    <a16:rowId xmlns:a16="http://schemas.microsoft.com/office/drawing/2014/main" val="10013"/>
                  </a:ext>
                </a:extLst>
              </a:tr>
              <a:tr h="272750">
                <a:tc>
                  <a:txBody>
                    <a:bodyPr/>
                    <a:lstStyle/>
                    <a:p>
                      <a:pPr>
                        <a:lnSpc>
                          <a:spcPct val="115000"/>
                        </a:lnSpc>
                        <a:spcBef>
                          <a:spcPts val="1000"/>
                        </a:spcBef>
                        <a:spcAft>
                          <a:spcPts val="0"/>
                        </a:spcAft>
                      </a:pPr>
                      <a:r>
                        <a:rPr lang="it-IT" sz="1400" b="1">
                          <a:solidFill>
                            <a:srgbClr val="000000"/>
                          </a:solidFill>
                          <a:effectLst/>
                          <a:latin typeface="Calibri"/>
                          <a:ea typeface="Times New Roman"/>
                          <a:cs typeface="Times New Roman"/>
                        </a:rPr>
                        <a:t>Parte destinata agli investimenti</a:t>
                      </a:r>
                      <a:endParaRPr lang="it-IT" sz="1400">
                        <a:effectLst/>
                        <a:latin typeface="Calibri"/>
                        <a:ea typeface="Times New Roman"/>
                        <a:cs typeface="Times New Roman"/>
                      </a:endParaRPr>
                    </a:p>
                  </a:txBody>
                  <a:tcPr marL="44450" marR="44450" marT="0" marB="0" anchor="ctr"/>
                </a:tc>
                <a:tc>
                  <a:txBody>
                    <a:bodyPr/>
                    <a:lstStyle/>
                    <a:p>
                      <a:endParaRPr lang="it-IT" sz="1400" dirty="0"/>
                    </a:p>
                  </a:txBody>
                  <a:tcPr marL="44450" marR="44450" marT="0" marB="0" anchor="ctr"/>
                </a:tc>
                <a:tc>
                  <a:txBody>
                    <a:bodyPr/>
                    <a:lstStyle/>
                    <a:p>
                      <a:pPr>
                        <a:lnSpc>
                          <a:spcPct val="115000"/>
                        </a:lnSpc>
                      </a:pPr>
                      <a:endParaRPr lang="it-IT" sz="1400">
                        <a:effectLst/>
                        <a:latin typeface="Calibri"/>
                      </a:endParaRPr>
                    </a:p>
                  </a:txBody>
                  <a:tcPr marL="44450" marR="44450" marT="0" marB="0" anchor="ctr"/>
                </a:tc>
                <a:tc>
                  <a:txBody>
                    <a:bodyPr/>
                    <a:lstStyle/>
                    <a:p>
                      <a:pPr algn="ctr">
                        <a:lnSpc>
                          <a:spcPct val="115000"/>
                        </a:lnSpc>
                        <a:spcBef>
                          <a:spcPts val="1000"/>
                        </a:spcBef>
                        <a:spcAft>
                          <a:spcPts val="0"/>
                        </a:spcAft>
                      </a:pPr>
                      <a:r>
                        <a:rPr lang="it-IT" sz="1400" b="1">
                          <a:solidFill>
                            <a:srgbClr val="000000"/>
                          </a:solidFill>
                          <a:effectLst/>
                          <a:latin typeface="Calibri"/>
                          <a:ea typeface="Times New Roman"/>
                          <a:cs typeface="Times New Roman"/>
                        </a:rPr>
                        <a:t> </a:t>
                      </a:r>
                      <a:endParaRPr lang="it-IT" sz="1400">
                        <a:effectLst/>
                        <a:latin typeface="Calibri"/>
                        <a:ea typeface="Times New Roman"/>
                        <a:cs typeface="Times New Roman"/>
                      </a:endParaRPr>
                    </a:p>
                  </a:txBody>
                  <a:tcPr marL="44450" marR="44450" marT="0" marB="0" anchor="ctr"/>
                </a:tc>
                <a:extLst>
                  <a:ext uri="{0D108BD9-81ED-4DB2-BD59-A6C34878D82A}">
                    <a16:rowId xmlns:a16="http://schemas.microsoft.com/office/drawing/2014/main" val="10014"/>
                  </a:ext>
                </a:extLst>
              </a:tr>
              <a:tr h="272750">
                <a:tc>
                  <a:txBody>
                    <a:bodyPr/>
                    <a:lstStyle/>
                    <a:p>
                      <a:pPr algn="r">
                        <a:lnSpc>
                          <a:spcPct val="115000"/>
                        </a:lnSpc>
                        <a:spcBef>
                          <a:spcPts val="1000"/>
                        </a:spcBef>
                        <a:spcAft>
                          <a:spcPts val="0"/>
                        </a:spcAft>
                      </a:pPr>
                      <a:r>
                        <a:rPr lang="it-IT" sz="1400" b="1">
                          <a:effectLst/>
                          <a:latin typeface="Calibri"/>
                          <a:ea typeface="Times New Roman"/>
                          <a:cs typeface="Times New Roman"/>
                        </a:rPr>
                        <a:t> </a:t>
                      </a:r>
                      <a:endParaRPr lang="it-IT" sz="1400">
                        <a:effectLst/>
                        <a:latin typeface="Calibri"/>
                        <a:ea typeface="Times New Roman"/>
                        <a:cs typeface="Times New Roman"/>
                      </a:endParaRPr>
                    </a:p>
                  </a:txBody>
                  <a:tcPr marL="44450" marR="44450" marT="0" marB="0" anchor="ctr"/>
                </a:tc>
                <a:tc gridSpan="2">
                  <a:txBody>
                    <a:bodyPr/>
                    <a:lstStyle/>
                    <a:p>
                      <a:pPr algn="r">
                        <a:lnSpc>
                          <a:spcPct val="115000"/>
                        </a:lnSpc>
                        <a:spcBef>
                          <a:spcPts val="1000"/>
                        </a:spcBef>
                        <a:spcAft>
                          <a:spcPts val="0"/>
                        </a:spcAft>
                      </a:pPr>
                      <a:r>
                        <a:rPr lang="it-IT" sz="1400" b="1" dirty="0">
                          <a:effectLst/>
                          <a:latin typeface="Calibri"/>
                          <a:ea typeface="Times New Roman"/>
                          <a:cs typeface="Times New Roman"/>
                        </a:rPr>
                        <a:t>Totale parte destinata agli investimenti ( D)</a:t>
                      </a:r>
                      <a:endParaRPr lang="it-IT" sz="1400" dirty="0">
                        <a:effectLst/>
                        <a:latin typeface="Calibri"/>
                        <a:ea typeface="Times New Roman"/>
                        <a:cs typeface="Times New Roman"/>
                      </a:endParaRPr>
                    </a:p>
                  </a:txBody>
                  <a:tcPr marL="44450" marR="44450" marT="0" marB="0" anchor="ctr"/>
                </a:tc>
                <a:tc hMerge="1">
                  <a:txBody>
                    <a:bodyPr/>
                    <a:lstStyle/>
                    <a:p>
                      <a:endParaRPr lang="it-IT"/>
                    </a:p>
                  </a:txBody>
                  <a:tcPr/>
                </a:tc>
                <a:tc>
                  <a:txBody>
                    <a:bodyPr/>
                    <a:lstStyle/>
                    <a:p>
                      <a:pPr algn="ctr">
                        <a:lnSpc>
                          <a:spcPct val="115000"/>
                        </a:lnSpc>
                        <a:spcBef>
                          <a:spcPts val="1000"/>
                        </a:spcBef>
                        <a:spcAft>
                          <a:spcPts val="0"/>
                        </a:spcAft>
                      </a:pPr>
                      <a:r>
                        <a:rPr lang="it-IT" sz="1400" b="1">
                          <a:solidFill>
                            <a:srgbClr val="000000"/>
                          </a:solidFill>
                          <a:effectLst/>
                          <a:latin typeface="Calibri"/>
                          <a:ea typeface="Times New Roman"/>
                          <a:cs typeface="Times New Roman"/>
                        </a:rPr>
                        <a:t>0,00</a:t>
                      </a:r>
                      <a:endParaRPr lang="it-IT" sz="1400">
                        <a:effectLst/>
                        <a:latin typeface="Calibri"/>
                        <a:ea typeface="Times New Roman"/>
                        <a:cs typeface="Times New Roman"/>
                      </a:endParaRPr>
                    </a:p>
                  </a:txBody>
                  <a:tcPr marL="44450" marR="44450" marT="0" marB="0" anchor="ctr"/>
                </a:tc>
                <a:extLst>
                  <a:ext uri="{0D108BD9-81ED-4DB2-BD59-A6C34878D82A}">
                    <a16:rowId xmlns:a16="http://schemas.microsoft.com/office/drawing/2014/main" val="10015"/>
                  </a:ext>
                </a:extLst>
              </a:tr>
              <a:tr h="347273">
                <a:tc>
                  <a:txBody>
                    <a:bodyPr/>
                    <a:lstStyle/>
                    <a:p>
                      <a:pPr algn="r">
                        <a:lnSpc>
                          <a:spcPct val="115000"/>
                        </a:lnSpc>
                        <a:spcBef>
                          <a:spcPts val="1000"/>
                        </a:spcBef>
                        <a:spcAft>
                          <a:spcPts val="0"/>
                        </a:spcAft>
                      </a:pPr>
                      <a:r>
                        <a:rPr lang="it-IT" sz="1400" b="1" dirty="0">
                          <a:effectLst/>
                          <a:latin typeface="Calibri"/>
                          <a:ea typeface="Times New Roman"/>
                          <a:cs typeface="Times New Roman"/>
                        </a:rPr>
                        <a:t> </a:t>
                      </a:r>
                      <a:endParaRPr lang="it-IT" sz="1400" dirty="0">
                        <a:effectLst/>
                        <a:latin typeface="Calibri"/>
                        <a:ea typeface="Times New Roman"/>
                        <a:cs typeface="Times New Roman"/>
                      </a:endParaRPr>
                    </a:p>
                  </a:txBody>
                  <a:tcPr marL="44450" marR="44450" marT="0" marB="0" anchor="ctr"/>
                </a:tc>
                <a:tc gridSpan="2">
                  <a:txBody>
                    <a:bodyPr/>
                    <a:lstStyle/>
                    <a:p>
                      <a:pPr algn="r">
                        <a:lnSpc>
                          <a:spcPct val="115000"/>
                        </a:lnSpc>
                        <a:spcBef>
                          <a:spcPts val="1000"/>
                        </a:spcBef>
                        <a:spcAft>
                          <a:spcPts val="0"/>
                        </a:spcAft>
                      </a:pPr>
                      <a:r>
                        <a:rPr lang="it-IT" sz="1400" b="1" dirty="0">
                          <a:effectLst/>
                          <a:latin typeface="Calibri"/>
                          <a:ea typeface="Times New Roman"/>
                          <a:cs typeface="Times New Roman"/>
                        </a:rPr>
                        <a:t>Totale parte disponibile (E=A-B-C-D)</a:t>
                      </a:r>
                      <a:endParaRPr lang="it-IT" sz="1400" dirty="0">
                        <a:effectLst/>
                        <a:latin typeface="Calibri"/>
                        <a:ea typeface="Times New Roman"/>
                        <a:cs typeface="Times New Roman"/>
                      </a:endParaRPr>
                    </a:p>
                  </a:txBody>
                  <a:tcPr marL="44450" marR="44450" marT="0" marB="0" anchor="ctr"/>
                </a:tc>
                <a:tc hMerge="1">
                  <a:txBody>
                    <a:bodyPr/>
                    <a:lstStyle/>
                    <a:p>
                      <a:endParaRPr lang="it-IT"/>
                    </a:p>
                  </a:txBody>
                  <a:tcPr/>
                </a:tc>
                <a:tc>
                  <a:txBody>
                    <a:bodyPr/>
                    <a:lstStyle/>
                    <a:p>
                      <a:pPr algn="ctr">
                        <a:lnSpc>
                          <a:spcPct val="115000"/>
                        </a:lnSpc>
                        <a:spcBef>
                          <a:spcPts val="1000"/>
                        </a:spcBef>
                        <a:spcAft>
                          <a:spcPts val="0"/>
                        </a:spcAft>
                      </a:pPr>
                      <a:r>
                        <a:rPr lang="it-IT" sz="1400" b="1" dirty="0">
                          <a:solidFill>
                            <a:srgbClr val="000000"/>
                          </a:solidFill>
                          <a:effectLst/>
                          <a:latin typeface="Calibri"/>
                          <a:ea typeface="Times New Roman"/>
                          <a:cs typeface="Times New Roman"/>
                        </a:rPr>
                        <a:t>0,00</a:t>
                      </a:r>
                      <a:endParaRPr lang="it-IT" sz="1400" dirty="0">
                        <a:effectLst/>
                        <a:latin typeface="Calibri"/>
                        <a:ea typeface="Times New Roman"/>
                        <a:cs typeface="Times New Roman"/>
                      </a:endParaRPr>
                    </a:p>
                  </a:txBody>
                  <a:tcPr marL="44450" marR="44450" marT="0" marB="0" anchor="ctr"/>
                </a:tc>
                <a:extLst>
                  <a:ext uri="{0D108BD9-81ED-4DB2-BD59-A6C34878D82A}">
                    <a16:rowId xmlns:a16="http://schemas.microsoft.com/office/drawing/2014/main" val="10016"/>
                  </a:ext>
                </a:extLst>
              </a:tr>
              <a:tr h="562524">
                <a:tc gridSpan="3">
                  <a:txBody>
                    <a:bodyPr/>
                    <a:lstStyle/>
                    <a:p>
                      <a:pPr algn="r">
                        <a:lnSpc>
                          <a:spcPct val="115000"/>
                        </a:lnSpc>
                        <a:spcBef>
                          <a:spcPts val="1000"/>
                        </a:spcBef>
                        <a:spcAft>
                          <a:spcPts val="0"/>
                        </a:spcAft>
                      </a:pPr>
                      <a:r>
                        <a:rPr lang="it-IT" sz="1400" b="1" dirty="0">
                          <a:effectLst/>
                          <a:latin typeface="Calibri"/>
                          <a:ea typeface="Times New Roman"/>
                          <a:cs typeface="Times New Roman"/>
                        </a:rPr>
                        <a:t>Se E è negativo, tale importo è iscritto tra le spese del bilancio di previsione  come disavanzo da ripianare</a:t>
                      </a:r>
                      <a:endParaRPr lang="it-IT" sz="1400" dirty="0">
                        <a:effectLst/>
                        <a:latin typeface="Calibri"/>
                        <a:ea typeface="Times New Roman"/>
                        <a:cs typeface="Times New Roman"/>
                      </a:endParaRPr>
                    </a:p>
                  </a:txBody>
                  <a:tcPr marL="44450" marR="44450" marT="0" marB="0" anchor="ctr"/>
                </a:tc>
                <a:tc hMerge="1">
                  <a:txBody>
                    <a:bodyPr/>
                    <a:lstStyle/>
                    <a:p>
                      <a:endParaRPr lang="it-IT"/>
                    </a:p>
                  </a:txBody>
                  <a:tcPr/>
                </a:tc>
                <a:tc hMerge="1">
                  <a:txBody>
                    <a:bodyPr/>
                    <a:lstStyle/>
                    <a:p>
                      <a:endParaRPr lang="it-IT"/>
                    </a:p>
                  </a:txBody>
                  <a:tcPr/>
                </a:tc>
                <a:tc>
                  <a:txBody>
                    <a:bodyPr/>
                    <a:lstStyle/>
                    <a:p>
                      <a:pPr>
                        <a:lnSpc>
                          <a:spcPct val="115000"/>
                        </a:lnSpc>
                        <a:spcBef>
                          <a:spcPts val="1000"/>
                        </a:spcBef>
                        <a:spcAft>
                          <a:spcPts val="0"/>
                        </a:spcAft>
                      </a:pPr>
                      <a:r>
                        <a:rPr lang="it-IT" sz="1400" dirty="0">
                          <a:solidFill>
                            <a:srgbClr val="000000"/>
                          </a:solidFill>
                          <a:effectLst/>
                          <a:latin typeface="Calibri"/>
                          <a:ea typeface="Times New Roman"/>
                          <a:cs typeface="Times New Roman"/>
                        </a:rPr>
                        <a:t> </a:t>
                      </a:r>
                      <a:endParaRPr lang="it-IT" sz="1400" dirty="0">
                        <a:effectLst/>
                        <a:latin typeface="Calibri"/>
                        <a:ea typeface="Times New Roman"/>
                        <a:cs typeface="Times New Roman"/>
                      </a:endParaRPr>
                    </a:p>
                  </a:txBody>
                  <a:tcPr marL="44450" marR="44450" marT="0" marB="0" anchor="ct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593975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Presentazione_STRUTTURA-0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208" cy="6858000"/>
          </a:xfrm>
          <a:prstGeom prst="rect">
            <a:avLst/>
          </a:prstGeom>
        </p:spPr>
      </p:pic>
      <p:sp>
        <p:nvSpPr>
          <p:cNvPr id="3" name="Titolo 2"/>
          <p:cNvSpPr>
            <a:spLocks noGrp="1"/>
          </p:cNvSpPr>
          <p:nvPr>
            <p:ph type="title"/>
          </p:nvPr>
        </p:nvSpPr>
        <p:spPr>
          <a:xfrm>
            <a:off x="556054" y="1799883"/>
            <a:ext cx="6548353" cy="2268585"/>
          </a:xfrm>
        </p:spPr>
        <p:txBody>
          <a:bodyPr>
            <a:normAutofit/>
          </a:bodyPr>
          <a:lstStyle/>
          <a:p>
            <a:r>
              <a:rPr lang="it-IT" sz="3200" b="1" dirty="0">
                <a:cs typeface="Arial"/>
              </a:rPr>
              <a:t>La rilevazione degli squilibri nella gestione corrente e nei residui</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18</a:t>
            </a:fld>
            <a:endParaRPr lang="it-IT" dirty="0"/>
          </a:p>
        </p:txBody>
      </p:sp>
      <p:sp>
        <p:nvSpPr>
          <p:cNvPr id="5" name="Segnaposto piè di pagina 4"/>
          <p:cNvSpPr>
            <a:spLocks noGrp="1"/>
          </p:cNvSpPr>
          <p:nvPr>
            <p:ph type="ftr" sz="quarter" idx="11"/>
          </p:nvPr>
        </p:nvSpPr>
        <p:spPr/>
        <p:txBody>
          <a:bodyPr/>
          <a:lstStyle/>
          <a:p>
            <a:r>
              <a:rPr lang="it-IT"/>
              <a:t>Ivana Rasi </a:t>
            </a:r>
            <a:endParaRPr lang="it-IT" dirty="0"/>
          </a:p>
        </p:txBody>
      </p:sp>
    </p:spTree>
    <p:extLst>
      <p:ext uri="{BB962C8B-B14F-4D97-AF65-F5344CB8AC3E}">
        <p14:creationId xmlns:p14="http://schemas.microsoft.com/office/powerpoint/2010/main" val="2044531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fontScale="90000"/>
          </a:bodyPr>
          <a:lstStyle/>
          <a:p>
            <a:r>
              <a:rPr lang="it-IT" dirty="0"/>
              <a:t>La salvaguardia degli equilibri di bilancio</a:t>
            </a:r>
            <a:br>
              <a:rPr lang="it-IT" dirty="0"/>
            </a:br>
            <a:r>
              <a:rPr lang="it-IT" dirty="0"/>
              <a:t>art. 193 del TUEL</a:t>
            </a:r>
          </a:p>
        </p:txBody>
      </p:sp>
      <p:sp>
        <p:nvSpPr>
          <p:cNvPr id="19" name="Segnaposto contenuto 6"/>
          <p:cNvSpPr>
            <a:spLocks noGrp="1"/>
          </p:cNvSpPr>
          <p:nvPr>
            <p:ph idx="1"/>
          </p:nvPr>
        </p:nvSpPr>
        <p:spPr>
          <a:xfrm>
            <a:off x="753762" y="1600200"/>
            <a:ext cx="7812388" cy="4590535"/>
          </a:xfrm>
        </p:spPr>
        <p:txBody>
          <a:bodyPr>
            <a:noAutofit/>
          </a:bodyPr>
          <a:lstStyle/>
          <a:p>
            <a:pPr algn="just">
              <a:lnSpc>
                <a:spcPct val="100000"/>
              </a:lnSpc>
            </a:pPr>
            <a:r>
              <a:rPr lang="it-IT" sz="2000" b="0" i="1" dirty="0">
                <a:solidFill>
                  <a:schemeClr val="tx1"/>
                </a:solidFill>
              </a:rPr>
              <a:t>Con periodicità stabilita dal regolamento di contabilità dell'ente locale, e comunque almeno una volta entro il 31 luglio di ciascun anno, l'organo consiliare provvede con delibera a dare atto del permanere degli equilibri generali di bilancio o, in caso di accertamento negativo, ad adottare, contestualmente</a:t>
            </a:r>
          </a:p>
          <a:p>
            <a:pPr algn="just">
              <a:lnSpc>
                <a:spcPct val="100000"/>
              </a:lnSpc>
              <a:buFont typeface="Wingdings" pitchFamily="2" charset="2"/>
              <a:buChar char="Ø"/>
            </a:pPr>
            <a:r>
              <a:rPr lang="it-IT" sz="2000" b="0" i="1" dirty="0">
                <a:solidFill>
                  <a:schemeClr val="tx1"/>
                </a:solidFill>
              </a:rPr>
              <a:t>le misure necessarie a ripristinare il pareggio qualora i dati della gestione finanziaria facciano prevedere un disavanzo, di gestione o di amministrazione, per squilibrio della gestione di competenza, di cassa ovvero della gestione dei residui;</a:t>
            </a:r>
          </a:p>
          <a:p>
            <a:pPr algn="just">
              <a:lnSpc>
                <a:spcPct val="100000"/>
              </a:lnSpc>
              <a:buFont typeface="Wingdings" pitchFamily="2" charset="2"/>
              <a:buChar char="Ø"/>
            </a:pPr>
            <a:r>
              <a:rPr lang="it-IT" sz="2000" b="0" i="1" dirty="0">
                <a:solidFill>
                  <a:schemeClr val="tx1"/>
                </a:solidFill>
              </a:rPr>
              <a:t>i provvedimenti per il ripiano degli eventuali debiti di cui all'art.194;</a:t>
            </a:r>
          </a:p>
          <a:p>
            <a:pPr algn="just">
              <a:lnSpc>
                <a:spcPct val="100000"/>
              </a:lnSpc>
              <a:buFont typeface="Wingdings" pitchFamily="2" charset="2"/>
              <a:buChar char="Ø"/>
            </a:pPr>
            <a:r>
              <a:rPr lang="it-IT" sz="2000" b="0" i="1" dirty="0">
                <a:solidFill>
                  <a:schemeClr val="tx1"/>
                </a:solidFill>
              </a:rPr>
              <a:t>le iniziative necessarie ad adeguare il fondo crediti di dubbia esigibilità accantonato nel risultato di amministrazione in caso di gravi squilibri riguardanti la gestione dei residui .</a:t>
            </a:r>
          </a:p>
        </p:txBody>
      </p:sp>
      <p:sp>
        <p:nvSpPr>
          <p:cNvPr id="6" name="Segnaposto piè di pagina 5"/>
          <p:cNvSpPr>
            <a:spLocks noGrp="1"/>
          </p:cNvSpPr>
          <p:nvPr>
            <p:ph type="ftr" sz="quarter" idx="11"/>
          </p:nvPr>
        </p:nvSpPr>
        <p:spPr/>
        <p:txBody>
          <a:bodyPr/>
          <a:lstStyle/>
          <a:p>
            <a:r>
              <a:rPr lang="it-IT"/>
              <a:t>Ivana Rasi</a:t>
            </a:r>
          </a:p>
        </p:txBody>
      </p:sp>
    </p:spTree>
    <p:extLst>
      <p:ext uri="{BB962C8B-B14F-4D97-AF65-F5344CB8AC3E}">
        <p14:creationId xmlns:p14="http://schemas.microsoft.com/office/powerpoint/2010/main" val="3009774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1533830" y="389200"/>
            <a:ext cx="7279558" cy="877155"/>
          </a:xfrm>
        </p:spPr>
        <p:txBody>
          <a:bodyPr>
            <a:noAutofit/>
          </a:bodyPr>
          <a:lstStyle/>
          <a:p>
            <a:pPr lvl="0"/>
            <a:r>
              <a:rPr lang="it-IT" sz="2400" dirty="0"/>
              <a:t>LA GESTIONE DELLA CRISI FINANZIARIA DEGLI ENTI LOCALI - IL PREDISSESTO</a:t>
            </a:r>
            <a:br>
              <a:rPr lang="it-IT" sz="2400" dirty="0"/>
            </a:br>
            <a:br>
              <a:rPr lang="it-IT" sz="2400" dirty="0"/>
            </a:br>
            <a:endParaRPr lang="it-IT" sz="2400" dirty="0"/>
          </a:p>
        </p:txBody>
      </p:sp>
      <p:sp>
        <p:nvSpPr>
          <p:cNvPr id="19" name="Segnaposto contenuto 6"/>
          <p:cNvSpPr>
            <a:spLocks noGrp="1"/>
          </p:cNvSpPr>
          <p:nvPr>
            <p:ph idx="1"/>
          </p:nvPr>
        </p:nvSpPr>
        <p:spPr>
          <a:xfrm>
            <a:off x="669817" y="1440622"/>
            <a:ext cx="8305800" cy="5035690"/>
          </a:xfrm>
        </p:spPr>
        <p:txBody>
          <a:bodyPr>
            <a:noAutofit/>
          </a:bodyPr>
          <a:lstStyle/>
          <a:p>
            <a:pPr marL="285750" indent="-285750" algn="just">
              <a:lnSpc>
                <a:spcPct val="100000"/>
              </a:lnSpc>
              <a:buFont typeface="Wingdings" panose="05000000000000000000" pitchFamily="2" charset="2"/>
              <a:buChar char="Ø"/>
            </a:pPr>
            <a:r>
              <a:rPr lang="it-IT" sz="1800" b="0" dirty="0"/>
              <a:t>Le criticità finanziarie degli enti locali</a:t>
            </a:r>
          </a:p>
          <a:p>
            <a:pPr marL="285750" indent="-285750" algn="just">
              <a:lnSpc>
                <a:spcPct val="100000"/>
              </a:lnSpc>
              <a:buFont typeface="Wingdings" panose="05000000000000000000" pitchFamily="2" charset="2"/>
              <a:buChar char="Ø"/>
            </a:pPr>
            <a:r>
              <a:rPr lang="it-IT" sz="1800" b="0" dirty="0"/>
              <a:t>L’accertamento dei risultati della gestione di competenza: il rendiconto di gestione;</a:t>
            </a:r>
          </a:p>
          <a:p>
            <a:pPr marL="285750" indent="-285750" algn="just">
              <a:lnSpc>
                <a:spcPct val="100000"/>
              </a:lnSpc>
              <a:buFont typeface="Wingdings" panose="05000000000000000000" pitchFamily="2" charset="2"/>
              <a:buChar char="Ø"/>
            </a:pPr>
            <a:r>
              <a:rPr lang="it-IT" sz="1800" b="0" dirty="0"/>
              <a:t>La rilevazione degli squilibri nella gestione corrente e nei residui;</a:t>
            </a:r>
          </a:p>
          <a:p>
            <a:pPr marL="285750" indent="-285750" algn="just">
              <a:lnSpc>
                <a:spcPct val="100000"/>
              </a:lnSpc>
              <a:buFont typeface="Wingdings" panose="05000000000000000000" pitchFamily="2" charset="2"/>
              <a:buChar char="Ø"/>
            </a:pPr>
            <a:r>
              <a:rPr lang="it-IT" sz="1800" b="0" dirty="0"/>
              <a:t>Il riequilibrio finanziario: il predissesto;</a:t>
            </a:r>
          </a:p>
          <a:p>
            <a:pPr marL="285750" indent="-285750" algn="just">
              <a:lnSpc>
                <a:spcPct val="100000"/>
              </a:lnSpc>
              <a:buFont typeface="Wingdings" panose="05000000000000000000" pitchFamily="2" charset="2"/>
              <a:buChar char="Ø"/>
            </a:pPr>
            <a:r>
              <a:rPr lang="it-IT" sz="1800" b="0" dirty="0"/>
              <a:t>I presupposti per la predisposizione del piano di riequilibrio;</a:t>
            </a:r>
          </a:p>
          <a:p>
            <a:pPr marL="285750" indent="-285750" algn="just">
              <a:lnSpc>
                <a:spcPct val="100000"/>
              </a:lnSpc>
              <a:buFont typeface="Wingdings" panose="05000000000000000000" pitchFamily="2" charset="2"/>
              <a:buChar char="Ø"/>
            </a:pPr>
            <a:r>
              <a:rPr lang="it-IT" sz="1800" b="0" dirty="0"/>
              <a:t>La rilevazione delle criticità;</a:t>
            </a:r>
          </a:p>
          <a:p>
            <a:pPr marL="285750" indent="-285750" algn="just">
              <a:lnSpc>
                <a:spcPct val="100000"/>
              </a:lnSpc>
              <a:buFont typeface="Wingdings" panose="05000000000000000000" pitchFamily="2" charset="2"/>
              <a:buChar char="Ø"/>
            </a:pPr>
            <a:r>
              <a:rPr lang="it-IT" sz="1800" b="0" dirty="0"/>
              <a:t>Le azioni richieste ai fini del risanamento della gestione;</a:t>
            </a:r>
          </a:p>
          <a:p>
            <a:pPr marL="285750" indent="-285750" algn="just">
              <a:lnSpc>
                <a:spcPct val="100000"/>
              </a:lnSpc>
              <a:buFont typeface="Wingdings" panose="05000000000000000000" pitchFamily="2" charset="2"/>
              <a:buChar char="Ø"/>
            </a:pPr>
            <a:r>
              <a:rPr lang="it-IT" sz="1800" b="0" dirty="0"/>
              <a:t>La presentazione e la rimodulazione del piano;</a:t>
            </a:r>
          </a:p>
          <a:p>
            <a:pPr marL="285750" indent="-285750" algn="just">
              <a:lnSpc>
                <a:spcPct val="100000"/>
              </a:lnSpc>
              <a:buFont typeface="Wingdings" panose="05000000000000000000" pitchFamily="2" charset="2"/>
              <a:buChar char="Ø"/>
            </a:pPr>
            <a:r>
              <a:rPr lang="it-IT" sz="1800" b="0" dirty="0"/>
              <a:t>Il ruolo del Ministero dell’Interno;</a:t>
            </a:r>
          </a:p>
          <a:p>
            <a:pPr marL="285750" indent="-285750" algn="just">
              <a:lnSpc>
                <a:spcPct val="100000"/>
              </a:lnSpc>
              <a:buFont typeface="Wingdings" panose="05000000000000000000" pitchFamily="2" charset="2"/>
              <a:buChar char="Ø"/>
            </a:pPr>
            <a:r>
              <a:rPr lang="it-IT" sz="1800" b="0" dirty="0"/>
              <a:t>L’approvazione delle sezioni regionali della Corte dei conti;</a:t>
            </a:r>
          </a:p>
          <a:p>
            <a:pPr marL="285750" indent="-285750" algn="just">
              <a:lnSpc>
                <a:spcPct val="100000"/>
              </a:lnSpc>
              <a:buFont typeface="Wingdings" panose="05000000000000000000" pitchFamily="2" charset="2"/>
              <a:buChar char="Ø"/>
            </a:pPr>
            <a:r>
              <a:rPr lang="it-IT" sz="1800" b="0" dirty="0"/>
              <a:t>La vigilanza della Corte dei conti;</a:t>
            </a:r>
          </a:p>
          <a:p>
            <a:pPr marL="285750" indent="-285750" algn="just">
              <a:lnSpc>
                <a:spcPct val="100000"/>
              </a:lnSpc>
              <a:buFont typeface="Wingdings" panose="05000000000000000000" pitchFamily="2" charset="2"/>
              <a:buChar char="Ø"/>
            </a:pPr>
            <a:r>
              <a:rPr lang="it-IT" sz="1800" b="0" dirty="0"/>
              <a:t>Le verifiche semestrali;</a:t>
            </a:r>
          </a:p>
          <a:p>
            <a:pPr marL="285750" indent="-285750" algn="just">
              <a:lnSpc>
                <a:spcPct val="100000"/>
              </a:lnSpc>
              <a:buFont typeface="Wingdings" panose="05000000000000000000" pitchFamily="2" charset="2"/>
              <a:buChar char="Ø"/>
            </a:pPr>
            <a:r>
              <a:rPr lang="it-IT" sz="1800" b="0" dirty="0"/>
              <a:t>Il diniego all’approvazione e l’impugnazione dinanzi alle Sezioni Riunite della Corte dei conti in speciale composizione.</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2</a:t>
            </a:fld>
            <a:endParaRPr lang="it-IT"/>
          </a:p>
        </p:txBody>
      </p:sp>
      <p:sp>
        <p:nvSpPr>
          <p:cNvPr id="6" name="Segnaposto piè di pagina 5"/>
          <p:cNvSpPr>
            <a:spLocks noGrp="1"/>
          </p:cNvSpPr>
          <p:nvPr>
            <p:ph type="ftr" sz="quarter" idx="11"/>
          </p:nvPr>
        </p:nvSpPr>
        <p:spPr/>
        <p:txBody>
          <a:bodyPr/>
          <a:lstStyle/>
          <a:p>
            <a:r>
              <a:rPr lang="it-IT"/>
              <a:t>Ivana Rasi </a:t>
            </a:r>
          </a:p>
        </p:txBody>
      </p:sp>
    </p:spTree>
    <p:extLst>
      <p:ext uri="{BB962C8B-B14F-4D97-AF65-F5344CB8AC3E}">
        <p14:creationId xmlns:p14="http://schemas.microsoft.com/office/powerpoint/2010/main" val="3525411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fontScale="90000"/>
          </a:bodyPr>
          <a:lstStyle/>
          <a:p>
            <a:r>
              <a:rPr lang="it-IT" dirty="0"/>
              <a:t>La salvaguardia degli equilibri di bilancio</a:t>
            </a:r>
            <a:br>
              <a:rPr lang="it-IT" dirty="0"/>
            </a:br>
            <a:r>
              <a:rPr lang="it-IT" dirty="0"/>
              <a:t>art. 193 del TUEL</a:t>
            </a:r>
          </a:p>
        </p:txBody>
      </p:sp>
      <p:sp>
        <p:nvSpPr>
          <p:cNvPr id="19" name="Segnaposto contenuto 6"/>
          <p:cNvSpPr>
            <a:spLocks noGrp="1"/>
          </p:cNvSpPr>
          <p:nvPr>
            <p:ph idx="1"/>
          </p:nvPr>
        </p:nvSpPr>
        <p:spPr>
          <a:xfrm>
            <a:off x="753762" y="1526058"/>
            <a:ext cx="7812388" cy="5121275"/>
          </a:xfrm>
        </p:spPr>
        <p:txBody>
          <a:bodyPr>
            <a:noAutofit/>
          </a:bodyPr>
          <a:lstStyle/>
          <a:p>
            <a:pPr algn="just">
              <a:lnSpc>
                <a:spcPct val="100000"/>
              </a:lnSpc>
            </a:pPr>
            <a:r>
              <a:rPr lang="it-IT" sz="2000" b="0" dirty="0">
                <a:solidFill>
                  <a:schemeClr val="tx1"/>
                </a:solidFill>
              </a:rPr>
              <a:t>Attività da porre in essere:</a:t>
            </a:r>
          </a:p>
          <a:p>
            <a:pPr algn="just">
              <a:lnSpc>
                <a:spcPct val="100000"/>
              </a:lnSpc>
              <a:buFont typeface="Wingdings" pitchFamily="2" charset="2"/>
              <a:buChar char="Ø"/>
            </a:pPr>
            <a:r>
              <a:rPr lang="it-IT" sz="2000" b="0" u="sng" dirty="0"/>
              <a:t>La verifica dell’equilibrio di cassa</a:t>
            </a:r>
          </a:p>
          <a:p>
            <a:pPr algn="just">
              <a:lnSpc>
                <a:spcPct val="100000"/>
              </a:lnSpc>
              <a:buFont typeface="Wingdings" pitchFamily="2" charset="2"/>
              <a:buChar char="Ø"/>
            </a:pPr>
            <a:endParaRPr lang="it-IT" sz="2000" b="0" dirty="0"/>
          </a:p>
          <a:p>
            <a:pPr algn="just">
              <a:lnSpc>
                <a:spcPct val="100000"/>
              </a:lnSpc>
              <a:buFont typeface="Wingdings" pitchFamily="2" charset="2"/>
              <a:buChar char="Ø"/>
            </a:pPr>
            <a:endParaRPr lang="it-IT" sz="2000" b="0" dirty="0"/>
          </a:p>
          <a:p>
            <a:pPr algn="just">
              <a:lnSpc>
                <a:spcPct val="100000"/>
              </a:lnSpc>
              <a:buFont typeface="Wingdings" pitchFamily="2" charset="2"/>
              <a:buChar char="Ø"/>
            </a:pPr>
            <a:endParaRPr lang="it-IT" sz="2000" b="0" dirty="0"/>
          </a:p>
          <a:p>
            <a:pPr algn="just">
              <a:lnSpc>
                <a:spcPct val="100000"/>
              </a:lnSpc>
              <a:buFont typeface="Wingdings" pitchFamily="2" charset="2"/>
              <a:buChar char="Ø"/>
            </a:pPr>
            <a:endParaRPr lang="it-IT" sz="2000" b="0" dirty="0"/>
          </a:p>
          <a:p>
            <a:pPr algn="just">
              <a:lnSpc>
                <a:spcPct val="100000"/>
              </a:lnSpc>
              <a:buFont typeface="Wingdings" pitchFamily="2" charset="2"/>
              <a:buChar char="Ø"/>
            </a:pPr>
            <a:endParaRPr lang="it-IT" sz="2000" b="0" dirty="0"/>
          </a:p>
          <a:p>
            <a:pPr algn="just">
              <a:lnSpc>
                <a:spcPct val="100000"/>
              </a:lnSpc>
              <a:buFont typeface="Wingdings" pitchFamily="2" charset="2"/>
              <a:buChar char="Ø"/>
            </a:pPr>
            <a:endParaRPr lang="it-IT" sz="2000" b="0" dirty="0"/>
          </a:p>
          <a:p>
            <a:pPr algn="just">
              <a:lnSpc>
                <a:spcPct val="100000"/>
              </a:lnSpc>
              <a:buFont typeface="Wingdings" pitchFamily="2" charset="2"/>
              <a:buChar char="Ø"/>
            </a:pPr>
            <a:endParaRPr lang="it-IT" sz="2000" b="0" dirty="0"/>
          </a:p>
          <a:p>
            <a:pPr algn="just">
              <a:lnSpc>
                <a:spcPct val="100000"/>
              </a:lnSpc>
            </a:pPr>
            <a:endParaRPr lang="it-IT" sz="1800" b="0" dirty="0"/>
          </a:p>
          <a:p>
            <a:pPr algn="just">
              <a:lnSpc>
                <a:spcPct val="100000"/>
              </a:lnSpc>
            </a:pPr>
            <a:r>
              <a:rPr lang="it-IT" sz="1800" b="0" dirty="0"/>
              <a:t>Art. 183, VIII comma, “Qualora lo stanziamento di cassa, per ragioni sopravvenute, non consenta di far fronte all'obbligo contrattuale, l'amministrazione adotta le opportune iniziative, anche di tipo contabile, amministrativo o contrattuale, per </a:t>
            </a:r>
            <a:r>
              <a:rPr lang="it-IT" sz="1800" i="1" dirty="0"/>
              <a:t>evitare la formazione di debiti pregressi “</a:t>
            </a:r>
            <a:r>
              <a:rPr lang="it-IT" sz="1800" b="0" dirty="0"/>
              <a:t> </a:t>
            </a:r>
          </a:p>
        </p:txBody>
      </p:sp>
      <p:graphicFrame>
        <p:nvGraphicFramePr>
          <p:cNvPr id="6" name="Tabella 5"/>
          <p:cNvGraphicFramePr>
            <a:graphicFrameLocks noGrp="1"/>
          </p:cNvGraphicFramePr>
          <p:nvPr/>
        </p:nvGraphicFramePr>
        <p:xfrm>
          <a:off x="1210961" y="2372497"/>
          <a:ext cx="6808574" cy="2481898"/>
        </p:xfrm>
        <a:graphic>
          <a:graphicData uri="http://schemas.openxmlformats.org/drawingml/2006/table">
            <a:tbl>
              <a:tblPr firstRow="1" bandRow="1">
                <a:tableStyleId>{5C22544A-7EE6-4342-B048-85BDC9FD1C3A}</a:tableStyleId>
              </a:tblPr>
              <a:tblGrid>
                <a:gridCol w="2269525">
                  <a:extLst>
                    <a:ext uri="{9D8B030D-6E8A-4147-A177-3AD203B41FA5}">
                      <a16:colId xmlns:a16="http://schemas.microsoft.com/office/drawing/2014/main" val="20000"/>
                    </a:ext>
                  </a:extLst>
                </a:gridCol>
                <a:gridCol w="2269524">
                  <a:extLst>
                    <a:ext uri="{9D8B030D-6E8A-4147-A177-3AD203B41FA5}">
                      <a16:colId xmlns:a16="http://schemas.microsoft.com/office/drawing/2014/main" val="20001"/>
                    </a:ext>
                  </a:extLst>
                </a:gridCol>
                <a:gridCol w="2269525">
                  <a:extLst>
                    <a:ext uri="{9D8B030D-6E8A-4147-A177-3AD203B41FA5}">
                      <a16:colId xmlns:a16="http://schemas.microsoft.com/office/drawing/2014/main" val="20002"/>
                    </a:ext>
                  </a:extLst>
                </a:gridCol>
              </a:tblGrid>
              <a:tr h="509913">
                <a:tc>
                  <a:txBody>
                    <a:bodyPr/>
                    <a:lstStyle/>
                    <a:p>
                      <a:pPr algn="ctr">
                        <a:lnSpc>
                          <a:spcPct val="115000"/>
                        </a:lnSpc>
                        <a:spcAft>
                          <a:spcPts val="0"/>
                        </a:spcAft>
                      </a:pPr>
                      <a:r>
                        <a:rPr lang="it-IT" sz="1400" b="1" dirty="0">
                          <a:solidFill>
                            <a:schemeClr val="bg1"/>
                          </a:solidFill>
                          <a:latin typeface="Arial"/>
                          <a:ea typeface="PMingLiU"/>
                          <a:cs typeface="Times New Roman"/>
                        </a:rPr>
                        <a:t>FONDO</a:t>
                      </a:r>
                      <a:r>
                        <a:rPr lang="it-IT" sz="1400" b="1" baseline="0" dirty="0">
                          <a:solidFill>
                            <a:schemeClr val="bg1"/>
                          </a:solidFill>
                          <a:latin typeface="Arial"/>
                          <a:ea typeface="PMingLiU"/>
                          <a:cs typeface="Times New Roman"/>
                        </a:rPr>
                        <a:t> </a:t>
                      </a:r>
                      <a:r>
                        <a:rPr lang="it-IT" sz="1400" b="1" baseline="0" dirty="0" err="1">
                          <a:solidFill>
                            <a:schemeClr val="bg1"/>
                          </a:solidFill>
                          <a:latin typeface="Arial"/>
                          <a:ea typeface="PMingLiU"/>
                          <a:cs typeface="Times New Roman"/>
                        </a:rPr>
                        <a:t>DI</a:t>
                      </a:r>
                      <a:r>
                        <a:rPr lang="it-IT" sz="1400" b="1" baseline="0" dirty="0">
                          <a:solidFill>
                            <a:schemeClr val="bg1"/>
                          </a:solidFill>
                          <a:latin typeface="Arial"/>
                          <a:ea typeface="PMingLiU"/>
                          <a:cs typeface="Times New Roman"/>
                        </a:rPr>
                        <a:t> CASSA</a:t>
                      </a:r>
                      <a:endParaRPr lang="it-IT" sz="1400" dirty="0">
                        <a:solidFill>
                          <a:schemeClr val="bg1"/>
                        </a:solidFill>
                        <a:latin typeface="Calibri"/>
                        <a:ea typeface="PMingLiU"/>
                        <a:cs typeface="Times New Roman"/>
                      </a:endParaRPr>
                    </a:p>
                  </a:txBody>
                  <a:tcPr marL="25400" marR="19050" marT="38100" marB="38100" anchor="ctr"/>
                </a:tc>
                <a:tc>
                  <a:txBody>
                    <a:bodyPr/>
                    <a:lstStyle/>
                    <a:p>
                      <a:pPr algn="ctr">
                        <a:lnSpc>
                          <a:spcPct val="115000"/>
                        </a:lnSpc>
                        <a:spcAft>
                          <a:spcPts val="0"/>
                        </a:spcAft>
                      </a:pPr>
                      <a:r>
                        <a:rPr lang="it-IT" sz="1400" dirty="0">
                          <a:solidFill>
                            <a:schemeClr val="bg1"/>
                          </a:solidFill>
                          <a:latin typeface="Calibri"/>
                          <a:ea typeface="PMingLiU"/>
                          <a:cs typeface="Times New Roman"/>
                        </a:rPr>
                        <a:t>ALLA DATA DELLA SALVAGUARDIA</a:t>
                      </a:r>
                    </a:p>
                  </a:txBody>
                  <a:tcPr marL="25400" marR="19050" marT="38100" marB="38100" anchor="ctr"/>
                </a:tc>
                <a:tc>
                  <a:txBody>
                    <a:bodyPr/>
                    <a:lstStyle/>
                    <a:p>
                      <a:pPr algn="ctr">
                        <a:lnSpc>
                          <a:spcPct val="115000"/>
                        </a:lnSpc>
                        <a:spcAft>
                          <a:spcPts val="0"/>
                        </a:spcAft>
                      </a:pPr>
                      <a:r>
                        <a:rPr lang="it-IT" sz="1400" dirty="0">
                          <a:solidFill>
                            <a:schemeClr val="bg1"/>
                          </a:solidFill>
                          <a:latin typeface="Calibri"/>
                          <a:ea typeface="PMingLiU"/>
                          <a:cs typeface="Times New Roman"/>
                        </a:rPr>
                        <a:t>STIMA AL</a:t>
                      </a:r>
                      <a:r>
                        <a:rPr lang="it-IT" sz="1400" baseline="0" dirty="0">
                          <a:solidFill>
                            <a:schemeClr val="bg1"/>
                          </a:solidFill>
                          <a:latin typeface="Calibri"/>
                          <a:ea typeface="PMingLiU"/>
                          <a:cs typeface="Times New Roman"/>
                        </a:rPr>
                        <a:t> 31.12</a:t>
                      </a:r>
                      <a:endParaRPr lang="it-IT" sz="1400" dirty="0">
                        <a:solidFill>
                          <a:schemeClr val="bg1"/>
                        </a:solidFill>
                        <a:latin typeface="Calibri"/>
                        <a:ea typeface="PMingLiU"/>
                        <a:cs typeface="Times New Roman"/>
                      </a:endParaRPr>
                    </a:p>
                  </a:txBody>
                  <a:tcPr marL="25400" marR="19050" marT="38100" marB="38100" anchor="ctr"/>
                </a:tc>
                <a:extLst>
                  <a:ext uri="{0D108BD9-81ED-4DB2-BD59-A6C34878D82A}">
                    <a16:rowId xmlns:a16="http://schemas.microsoft.com/office/drawing/2014/main" val="10000"/>
                  </a:ext>
                </a:extLst>
              </a:tr>
              <a:tr h="464143">
                <a:tc>
                  <a:txBody>
                    <a:bodyPr/>
                    <a:lstStyle/>
                    <a:p>
                      <a:pPr marL="0" algn="ctr" defTabSz="457200" rtl="0" eaLnBrk="1" latinLnBrk="0" hangingPunct="1">
                        <a:lnSpc>
                          <a:spcPct val="115000"/>
                        </a:lnSpc>
                        <a:spcAft>
                          <a:spcPts val="0"/>
                        </a:spcAft>
                      </a:pPr>
                      <a:r>
                        <a:rPr lang="it-IT" sz="1600" b="1" i="1" kern="1200" dirty="0">
                          <a:solidFill>
                            <a:srgbClr val="000080"/>
                          </a:solidFill>
                          <a:latin typeface="Arial"/>
                          <a:ea typeface="PMingLiU"/>
                          <a:cs typeface="Times New Roman"/>
                        </a:rPr>
                        <a:t>Fondo di cassa iniziale                       </a:t>
                      </a:r>
                    </a:p>
                  </a:txBody>
                  <a:tcPr marL="25400" marR="25400" marT="76200" marB="76200" anchor="ctr"/>
                </a:tc>
                <a:tc>
                  <a:txBody>
                    <a:bodyPr/>
                    <a:lstStyle/>
                    <a:p>
                      <a:pPr>
                        <a:lnSpc>
                          <a:spcPct val="115000"/>
                        </a:lnSpc>
                        <a:spcAft>
                          <a:spcPts val="0"/>
                        </a:spcAft>
                      </a:pPr>
                      <a:endParaRPr lang="it-IT" sz="2000" dirty="0">
                        <a:latin typeface="Calibri"/>
                        <a:ea typeface="PMingLiU"/>
                        <a:cs typeface="Times New Roman"/>
                      </a:endParaRPr>
                    </a:p>
                  </a:txBody>
                  <a:tcPr marL="25400" marR="25400" marT="76200" marB="76200" anchor="ctr"/>
                </a:tc>
                <a:tc>
                  <a:txBody>
                    <a:bodyPr/>
                    <a:lstStyle/>
                    <a:p>
                      <a:pPr>
                        <a:lnSpc>
                          <a:spcPct val="115000"/>
                        </a:lnSpc>
                        <a:spcAft>
                          <a:spcPts val="0"/>
                        </a:spcAft>
                      </a:pPr>
                      <a:endParaRPr lang="it-IT" sz="2000" dirty="0">
                        <a:latin typeface="Calibri"/>
                        <a:ea typeface="PMingLiU"/>
                        <a:cs typeface="Times New Roman"/>
                      </a:endParaRPr>
                    </a:p>
                  </a:txBody>
                  <a:tcPr marL="25400" marR="25400" marT="76200" marB="76200" anchor="ctr"/>
                </a:tc>
                <a:extLst>
                  <a:ext uri="{0D108BD9-81ED-4DB2-BD59-A6C34878D82A}">
                    <a16:rowId xmlns:a16="http://schemas.microsoft.com/office/drawing/2014/main" val="10001"/>
                  </a:ext>
                </a:extLst>
              </a:tr>
              <a:tr h="464143">
                <a:tc>
                  <a:txBody>
                    <a:bodyPr/>
                    <a:lstStyle/>
                    <a:p>
                      <a:pPr marL="0" algn="ctr" defTabSz="457200" rtl="0" eaLnBrk="1" latinLnBrk="0" hangingPunct="1">
                        <a:lnSpc>
                          <a:spcPct val="115000"/>
                        </a:lnSpc>
                        <a:spcAft>
                          <a:spcPts val="0"/>
                        </a:spcAft>
                      </a:pPr>
                      <a:r>
                        <a:rPr lang="it-IT" sz="1600" b="1" i="1" kern="1200" dirty="0">
                          <a:solidFill>
                            <a:srgbClr val="000080"/>
                          </a:solidFill>
                          <a:latin typeface="Arial"/>
                          <a:ea typeface="PMingLiU"/>
                          <a:cs typeface="Times New Roman"/>
                        </a:rPr>
                        <a:t> Riscossioni</a:t>
                      </a:r>
                    </a:p>
                  </a:txBody>
                  <a:tcPr marL="25400" marR="25400" marT="76200" marB="76200" anchor="ctr"/>
                </a:tc>
                <a:tc>
                  <a:txBody>
                    <a:bodyPr/>
                    <a:lstStyle/>
                    <a:p>
                      <a:pPr>
                        <a:lnSpc>
                          <a:spcPct val="115000"/>
                        </a:lnSpc>
                        <a:spcAft>
                          <a:spcPts val="0"/>
                        </a:spcAft>
                      </a:pPr>
                      <a:endParaRPr lang="it-IT" sz="2000" dirty="0">
                        <a:latin typeface="Calibri"/>
                        <a:ea typeface="PMingLiU"/>
                        <a:cs typeface="Times New Roman"/>
                      </a:endParaRPr>
                    </a:p>
                  </a:txBody>
                  <a:tcPr marL="25400" marR="25400" marT="76200" marB="76200" anchor="ctr"/>
                </a:tc>
                <a:tc>
                  <a:txBody>
                    <a:bodyPr/>
                    <a:lstStyle/>
                    <a:p>
                      <a:pPr>
                        <a:lnSpc>
                          <a:spcPct val="115000"/>
                        </a:lnSpc>
                        <a:spcAft>
                          <a:spcPts val="0"/>
                        </a:spcAft>
                      </a:pPr>
                      <a:endParaRPr lang="it-IT" sz="2000" dirty="0">
                        <a:latin typeface="Calibri"/>
                        <a:ea typeface="PMingLiU"/>
                        <a:cs typeface="Times New Roman"/>
                      </a:endParaRPr>
                    </a:p>
                  </a:txBody>
                  <a:tcPr marL="25400" marR="25400" marT="76200" marB="76200" anchor="ctr"/>
                </a:tc>
                <a:extLst>
                  <a:ext uri="{0D108BD9-81ED-4DB2-BD59-A6C34878D82A}">
                    <a16:rowId xmlns:a16="http://schemas.microsoft.com/office/drawing/2014/main" val="10002"/>
                  </a:ext>
                </a:extLst>
              </a:tr>
              <a:tr h="464143">
                <a:tc>
                  <a:txBody>
                    <a:bodyPr/>
                    <a:lstStyle/>
                    <a:p>
                      <a:pPr marL="0" algn="ctr" defTabSz="457200" rtl="0" eaLnBrk="1" latinLnBrk="0" hangingPunct="1">
                        <a:lnSpc>
                          <a:spcPct val="115000"/>
                        </a:lnSpc>
                        <a:spcAft>
                          <a:spcPts val="0"/>
                        </a:spcAft>
                      </a:pPr>
                      <a:r>
                        <a:rPr lang="it-IT" sz="1600" b="1" i="1" kern="1200" dirty="0">
                          <a:solidFill>
                            <a:srgbClr val="000080"/>
                          </a:solidFill>
                          <a:latin typeface="Arial"/>
                          <a:ea typeface="PMingLiU"/>
                          <a:cs typeface="Times New Roman"/>
                        </a:rPr>
                        <a:t> Pagamenti</a:t>
                      </a:r>
                    </a:p>
                  </a:txBody>
                  <a:tcPr marL="25400" marR="25400" marT="76200" marB="76200" anchor="ctr"/>
                </a:tc>
                <a:tc>
                  <a:txBody>
                    <a:bodyPr/>
                    <a:lstStyle/>
                    <a:p>
                      <a:pPr>
                        <a:lnSpc>
                          <a:spcPct val="115000"/>
                        </a:lnSpc>
                        <a:spcAft>
                          <a:spcPts val="0"/>
                        </a:spcAft>
                      </a:pPr>
                      <a:endParaRPr lang="it-IT" sz="2000" dirty="0">
                        <a:latin typeface="Calibri"/>
                        <a:ea typeface="PMingLiU"/>
                        <a:cs typeface="Times New Roman"/>
                      </a:endParaRPr>
                    </a:p>
                  </a:txBody>
                  <a:tcPr marL="25400" marR="25400" marT="76200" marB="76200" anchor="ctr"/>
                </a:tc>
                <a:tc>
                  <a:txBody>
                    <a:bodyPr/>
                    <a:lstStyle/>
                    <a:p>
                      <a:pPr>
                        <a:lnSpc>
                          <a:spcPct val="115000"/>
                        </a:lnSpc>
                        <a:spcAft>
                          <a:spcPts val="0"/>
                        </a:spcAft>
                      </a:pPr>
                      <a:endParaRPr lang="it-IT" sz="2000" dirty="0">
                        <a:latin typeface="Calibri"/>
                        <a:ea typeface="PMingLiU"/>
                        <a:cs typeface="Times New Roman"/>
                      </a:endParaRPr>
                    </a:p>
                  </a:txBody>
                  <a:tcPr marL="25400" marR="25400" marT="76200" marB="76200" anchor="ctr"/>
                </a:tc>
                <a:extLst>
                  <a:ext uri="{0D108BD9-81ED-4DB2-BD59-A6C34878D82A}">
                    <a16:rowId xmlns:a16="http://schemas.microsoft.com/office/drawing/2014/main" val="10003"/>
                  </a:ext>
                </a:extLst>
              </a:tr>
              <a:tr h="464143">
                <a:tc>
                  <a:txBody>
                    <a:bodyPr/>
                    <a:lstStyle/>
                    <a:p>
                      <a:pPr marL="0" algn="ctr" defTabSz="457200" rtl="0" eaLnBrk="1" latinLnBrk="0" hangingPunct="1">
                        <a:lnSpc>
                          <a:spcPct val="115000"/>
                        </a:lnSpc>
                        <a:spcAft>
                          <a:spcPts val="0"/>
                        </a:spcAft>
                      </a:pPr>
                      <a:r>
                        <a:rPr lang="it-IT" sz="1600" b="1" i="1" kern="1200" dirty="0">
                          <a:solidFill>
                            <a:srgbClr val="000080"/>
                          </a:solidFill>
                          <a:latin typeface="Arial"/>
                          <a:ea typeface="PMingLiU"/>
                          <a:cs typeface="Times New Roman"/>
                        </a:rPr>
                        <a:t>Fondo</a:t>
                      </a:r>
                      <a:r>
                        <a:rPr lang="it-IT" sz="1600" b="1" i="1" kern="1200" baseline="0" dirty="0">
                          <a:solidFill>
                            <a:srgbClr val="000080"/>
                          </a:solidFill>
                          <a:latin typeface="Arial"/>
                          <a:ea typeface="PMingLiU"/>
                          <a:cs typeface="Times New Roman"/>
                        </a:rPr>
                        <a:t> di cassa finale</a:t>
                      </a:r>
                      <a:endParaRPr lang="it-IT" sz="1600" b="1" i="1" kern="1200" dirty="0">
                        <a:solidFill>
                          <a:srgbClr val="000080"/>
                        </a:solidFill>
                        <a:latin typeface="Arial"/>
                        <a:ea typeface="PMingLiU"/>
                        <a:cs typeface="Times New Roman"/>
                      </a:endParaRPr>
                    </a:p>
                  </a:txBody>
                  <a:tcPr marL="25400" marR="25400" marT="76200" marB="76200" anchor="ctr"/>
                </a:tc>
                <a:tc>
                  <a:txBody>
                    <a:bodyPr/>
                    <a:lstStyle/>
                    <a:p>
                      <a:pPr>
                        <a:lnSpc>
                          <a:spcPct val="115000"/>
                        </a:lnSpc>
                        <a:spcAft>
                          <a:spcPts val="0"/>
                        </a:spcAft>
                      </a:pPr>
                      <a:endParaRPr lang="it-IT" sz="2000" dirty="0">
                        <a:latin typeface="Calibri"/>
                        <a:ea typeface="PMingLiU"/>
                        <a:cs typeface="Times New Roman"/>
                      </a:endParaRPr>
                    </a:p>
                  </a:txBody>
                  <a:tcPr marL="25400" marR="25400" marT="76200" marB="76200" anchor="ctr"/>
                </a:tc>
                <a:tc>
                  <a:txBody>
                    <a:bodyPr/>
                    <a:lstStyle/>
                    <a:p>
                      <a:pPr>
                        <a:lnSpc>
                          <a:spcPct val="115000"/>
                        </a:lnSpc>
                        <a:spcAft>
                          <a:spcPts val="0"/>
                        </a:spcAft>
                      </a:pPr>
                      <a:endParaRPr lang="it-IT" sz="2000" dirty="0">
                        <a:latin typeface="Calibri"/>
                        <a:ea typeface="PMingLiU"/>
                        <a:cs typeface="Times New Roman"/>
                      </a:endParaRPr>
                    </a:p>
                  </a:txBody>
                  <a:tcPr marL="25400" marR="25400" marT="76200" marB="76200" anchor="ctr"/>
                </a:tc>
                <a:extLst>
                  <a:ext uri="{0D108BD9-81ED-4DB2-BD59-A6C34878D82A}">
                    <a16:rowId xmlns:a16="http://schemas.microsoft.com/office/drawing/2014/main" val="10004"/>
                  </a:ext>
                </a:extLst>
              </a:tr>
            </a:tbl>
          </a:graphicData>
        </a:graphic>
      </p:graphicFrame>
      <p:sp>
        <p:nvSpPr>
          <p:cNvPr id="7" name="Segnaposto piè di pagina 6"/>
          <p:cNvSpPr>
            <a:spLocks noGrp="1"/>
          </p:cNvSpPr>
          <p:nvPr>
            <p:ph type="ftr" sz="quarter" idx="11"/>
          </p:nvPr>
        </p:nvSpPr>
        <p:spPr/>
        <p:txBody>
          <a:bodyPr/>
          <a:lstStyle/>
          <a:p>
            <a:r>
              <a:rPr lang="it-IT"/>
              <a:t>Ivana Rasi</a:t>
            </a:r>
          </a:p>
        </p:txBody>
      </p:sp>
    </p:spTree>
    <p:extLst>
      <p:ext uri="{BB962C8B-B14F-4D97-AF65-F5344CB8AC3E}">
        <p14:creationId xmlns:p14="http://schemas.microsoft.com/office/powerpoint/2010/main" val="290126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fontScale="90000"/>
          </a:bodyPr>
          <a:lstStyle/>
          <a:p>
            <a:r>
              <a:rPr lang="it-IT" dirty="0"/>
              <a:t>La salvaguardia degli equilibri di bilancio</a:t>
            </a:r>
            <a:br>
              <a:rPr lang="it-IT" dirty="0"/>
            </a:br>
            <a:r>
              <a:rPr lang="it-IT" dirty="0"/>
              <a:t>art. 193 del TUEL</a:t>
            </a:r>
          </a:p>
        </p:txBody>
      </p:sp>
      <p:sp>
        <p:nvSpPr>
          <p:cNvPr id="19" name="Segnaposto contenuto 6"/>
          <p:cNvSpPr>
            <a:spLocks noGrp="1"/>
          </p:cNvSpPr>
          <p:nvPr>
            <p:ph idx="1"/>
          </p:nvPr>
        </p:nvSpPr>
        <p:spPr>
          <a:xfrm>
            <a:off x="753762" y="1600200"/>
            <a:ext cx="7812388" cy="4590535"/>
          </a:xfrm>
        </p:spPr>
        <p:txBody>
          <a:bodyPr>
            <a:noAutofit/>
          </a:bodyPr>
          <a:lstStyle/>
          <a:p>
            <a:pPr algn="just">
              <a:lnSpc>
                <a:spcPct val="100000"/>
              </a:lnSpc>
            </a:pPr>
            <a:r>
              <a:rPr lang="it-IT" sz="2000" b="0" dirty="0">
                <a:solidFill>
                  <a:schemeClr val="tx1"/>
                </a:solidFill>
              </a:rPr>
              <a:t>Attività da porre in essere:</a:t>
            </a:r>
          </a:p>
          <a:p>
            <a:pPr algn="just">
              <a:lnSpc>
                <a:spcPct val="100000"/>
              </a:lnSpc>
            </a:pPr>
            <a:endParaRPr lang="it-IT" sz="2000" b="0" dirty="0">
              <a:solidFill>
                <a:schemeClr val="tx1"/>
              </a:solidFill>
            </a:endParaRPr>
          </a:p>
          <a:p>
            <a:pPr algn="just">
              <a:lnSpc>
                <a:spcPct val="150000"/>
              </a:lnSpc>
              <a:buFont typeface="Wingdings" pitchFamily="2" charset="2"/>
              <a:buChar char="Ø"/>
            </a:pPr>
            <a:r>
              <a:rPr lang="it-IT" sz="2000" b="0" dirty="0">
                <a:solidFill>
                  <a:schemeClr val="tx1"/>
                </a:solidFill>
              </a:rPr>
              <a:t>  </a:t>
            </a:r>
            <a:r>
              <a:rPr lang="it-IT" sz="2000" b="0" dirty="0"/>
              <a:t>la verifica del rispetto del principio del pareggio finanziario della gestione di competenza, così come sancito dall'articolo 162, comma 6, del </a:t>
            </a:r>
            <a:r>
              <a:rPr lang="it-IT" sz="2000" b="0" dirty="0" err="1"/>
              <a:t>D.Lgs.</a:t>
            </a:r>
            <a:r>
              <a:rPr lang="it-IT" sz="2000" b="0" dirty="0"/>
              <a:t> n. 267/2000 con il quale si riafferma che il totale complessivo delle entrate deve essere uguale al totale delle spese, attraverso un confronto con le previsioni assestate di entrata e di spesa, gli accertamenti e gli impegni registrati alla data della salvaguardia e il presumibile importo degli stessi alla data del 31.12.</a:t>
            </a:r>
          </a:p>
          <a:p>
            <a:pPr algn="just">
              <a:lnSpc>
                <a:spcPct val="150000"/>
              </a:lnSpc>
            </a:pPr>
            <a:r>
              <a:rPr lang="it-IT" sz="2000" b="0" dirty="0"/>
              <a:t>.</a:t>
            </a:r>
          </a:p>
        </p:txBody>
      </p:sp>
      <p:sp>
        <p:nvSpPr>
          <p:cNvPr id="6" name="Segnaposto piè di pagina 5"/>
          <p:cNvSpPr>
            <a:spLocks noGrp="1"/>
          </p:cNvSpPr>
          <p:nvPr>
            <p:ph type="ftr" sz="quarter" idx="11"/>
          </p:nvPr>
        </p:nvSpPr>
        <p:spPr/>
        <p:txBody>
          <a:bodyPr/>
          <a:lstStyle/>
          <a:p>
            <a:r>
              <a:rPr lang="it-IT"/>
              <a:t>Ivana Rasi</a:t>
            </a:r>
          </a:p>
        </p:txBody>
      </p:sp>
    </p:spTree>
    <p:extLst>
      <p:ext uri="{BB962C8B-B14F-4D97-AF65-F5344CB8AC3E}">
        <p14:creationId xmlns:p14="http://schemas.microsoft.com/office/powerpoint/2010/main" val="3203139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fontScale="90000"/>
          </a:bodyPr>
          <a:lstStyle/>
          <a:p>
            <a:r>
              <a:rPr lang="it-IT" dirty="0"/>
              <a:t>La salvaguardia degli equilibri di bilancio</a:t>
            </a:r>
            <a:br>
              <a:rPr lang="it-IT" dirty="0"/>
            </a:br>
            <a:r>
              <a:rPr lang="it-IT" dirty="0"/>
              <a:t>art. 193 del TUEL</a:t>
            </a:r>
          </a:p>
        </p:txBody>
      </p:sp>
      <p:sp>
        <p:nvSpPr>
          <p:cNvPr id="19" name="Segnaposto contenuto 6"/>
          <p:cNvSpPr>
            <a:spLocks noGrp="1"/>
          </p:cNvSpPr>
          <p:nvPr>
            <p:ph idx="1"/>
          </p:nvPr>
        </p:nvSpPr>
        <p:spPr>
          <a:xfrm>
            <a:off x="753762" y="1600200"/>
            <a:ext cx="7812388" cy="4590535"/>
          </a:xfrm>
        </p:spPr>
        <p:txBody>
          <a:bodyPr>
            <a:noAutofit/>
          </a:bodyPr>
          <a:lstStyle/>
          <a:p>
            <a:pPr algn="just">
              <a:lnSpc>
                <a:spcPct val="100000"/>
              </a:lnSpc>
            </a:pPr>
            <a:endParaRPr lang="it-IT" sz="2000" b="0" dirty="0"/>
          </a:p>
          <a:p>
            <a:pPr algn="just">
              <a:lnSpc>
                <a:spcPct val="100000"/>
              </a:lnSpc>
            </a:pPr>
            <a:endParaRPr lang="it-IT" sz="2000" b="0" dirty="0"/>
          </a:p>
        </p:txBody>
      </p:sp>
      <p:graphicFrame>
        <p:nvGraphicFramePr>
          <p:cNvPr id="6" name="Tabella 5"/>
          <p:cNvGraphicFramePr>
            <a:graphicFrameLocks noGrp="1"/>
          </p:cNvGraphicFramePr>
          <p:nvPr/>
        </p:nvGraphicFramePr>
        <p:xfrm>
          <a:off x="518987" y="210405"/>
          <a:ext cx="8464381" cy="5861200"/>
        </p:xfrm>
        <a:graphic>
          <a:graphicData uri="http://schemas.openxmlformats.org/drawingml/2006/table">
            <a:tbl>
              <a:tblPr firstRow="1" bandRow="1">
                <a:tableStyleId>{5C22544A-7EE6-4342-B048-85BDC9FD1C3A}</a:tableStyleId>
              </a:tblPr>
              <a:tblGrid>
                <a:gridCol w="1464039">
                  <a:extLst>
                    <a:ext uri="{9D8B030D-6E8A-4147-A177-3AD203B41FA5}">
                      <a16:colId xmlns:a16="http://schemas.microsoft.com/office/drawing/2014/main" val="20000"/>
                    </a:ext>
                  </a:extLst>
                </a:gridCol>
                <a:gridCol w="768098">
                  <a:extLst>
                    <a:ext uri="{9D8B030D-6E8A-4147-A177-3AD203B41FA5}">
                      <a16:colId xmlns:a16="http://schemas.microsoft.com/office/drawing/2014/main" val="20001"/>
                    </a:ext>
                  </a:extLst>
                </a:gridCol>
                <a:gridCol w="1027094">
                  <a:extLst>
                    <a:ext uri="{9D8B030D-6E8A-4147-A177-3AD203B41FA5}">
                      <a16:colId xmlns:a16="http://schemas.microsoft.com/office/drawing/2014/main" val="20002"/>
                    </a:ext>
                  </a:extLst>
                </a:gridCol>
                <a:gridCol w="610017">
                  <a:extLst>
                    <a:ext uri="{9D8B030D-6E8A-4147-A177-3AD203B41FA5}">
                      <a16:colId xmlns:a16="http://schemas.microsoft.com/office/drawing/2014/main" val="20003"/>
                    </a:ext>
                  </a:extLst>
                </a:gridCol>
                <a:gridCol w="1543012">
                  <a:extLst>
                    <a:ext uri="{9D8B030D-6E8A-4147-A177-3AD203B41FA5}">
                      <a16:colId xmlns:a16="http://schemas.microsoft.com/office/drawing/2014/main" val="20004"/>
                    </a:ext>
                  </a:extLst>
                </a:gridCol>
                <a:gridCol w="1037967">
                  <a:extLst>
                    <a:ext uri="{9D8B030D-6E8A-4147-A177-3AD203B41FA5}">
                      <a16:colId xmlns:a16="http://schemas.microsoft.com/office/drawing/2014/main" val="20005"/>
                    </a:ext>
                  </a:extLst>
                </a:gridCol>
                <a:gridCol w="1081862">
                  <a:extLst>
                    <a:ext uri="{9D8B030D-6E8A-4147-A177-3AD203B41FA5}">
                      <a16:colId xmlns:a16="http://schemas.microsoft.com/office/drawing/2014/main" val="20006"/>
                    </a:ext>
                  </a:extLst>
                </a:gridCol>
                <a:gridCol w="932292">
                  <a:extLst>
                    <a:ext uri="{9D8B030D-6E8A-4147-A177-3AD203B41FA5}">
                      <a16:colId xmlns:a16="http://schemas.microsoft.com/office/drawing/2014/main" val="20007"/>
                    </a:ext>
                  </a:extLst>
                </a:gridCol>
              </a:tblGrid>
              <a:tr h="346069">
                <a:tc gridSpan="4">
                  <a:txBody>
                    <a:bodyPr/>
                    <a:lstStyle/>
                    <a:p>
                      <a:pPr algn="ctr"/>
                      <a:r>
                        <a:rPr lang="it-IT" dirty="0"/>
                        <a:t>ENTRATE </a:t>
                      </a:r>
                    </a:p>
                  </a:txBody>
                  <a:tcPr/>
                </a:tc>
                <a:tc hMerge="1">
                  <a:txBody>
                    <a:bodyPr/>
                    <a:lstStyle/>
                    <a:p>
                      <a:endParaRPr lang="it-IT"/>
                    </a:p>
                  </a:txBody>
                  <a:tcPr/>
                </a:tc>
                <a:tc hMerge="1">
                  <a:txBody>
                    <a:bodyPr/>
                    <a:lstStyle/>
                    <a:p>
                      <a:endParaRPr lang="it-IT"/>
                    </a:p>
                  </a:txBody>
                  <a:tcPr/>
                </a:tc>
                <a:tc hMerge="1">
                  <a:txBody>
                    <a:bodyPr/>
                    <a:lstStyle/>
                    <a:p>
                      <a:endParaRPr lang="it-IT"/>
                    </a:p>
                  </a:txBody>
                  <a:tcPr/>
                </a:tc>
                <a:tc gridSpan="3">
                  <a:txBody>
                    <a:bodyPr/>
                    <a:lstStyle/>
                    <a:p>
                      <a:pPr algn="ctr"/>
                      <a:r>
                        <a:rPr lang="it-IT" dirty="0"/>
                        <a:t>SPESE </a:t>
                      </a:r>
                    </a:p>
                  </a:txBody>
                  <a:tcPr/>
                </a:tc>
                <a:tc hMerge="1">
                  <a:txBody>
                    <a:bodyPr/>
                    <a:lstStyle/>
                    <a:p>
                      <a:endParaRPr lang="it-IT"/>
                    </a:p>
                  </a:txBody>
                  <a:tcPr/>
                </a:tc>
                <a:tc hMerge="1">
                  <a:txBody>
                    <a:bodyPr/>
                    <a:lstStyle/>
                    <a:p>
                      <a:endParaRPr lang="it-IT"/>
                    </a:p>
                  </a:txBody>
                  <a:tcPr/>
                </a:tc>
                <a:tc>
                  <a:txBody>
                    <a:bodyPr/>
                    <a:lstStyle/>
                    <a:p>
                      <a:pPr algn="ctr"/>
                      <a:endParaRPr lang="it-IT" dirty="0"/>
                    </a:p>
                  </a:txBody>
                  <a:tcPr/>
                </a:tc>
                <a:extLst>
                  <a:ext uri="{0D108BD9-81ED-4DB2-BD59-A6C34878D82A}">
                    <a16:rowId xmlns:a16="http://schemas.microsoft.com/office/drawing/2014/main" val="10000"/>
                  </a:ext>
                </a:extLst>
              </a:tr>
              <a:tr h="354301">
                <a:tc rowSpan="2">
                  <a:txBody>
                    <a:bodyPr/>
                    <a:lstStyle/>
                    <a:p>
                      <a:pPr algn="ctr">
                        <a:lnSpc>
                          <a:spcPct val="115000"/>
                        </a:lnSpc>
                        <a:spcAft>
                          <a:spcPts val="0"/>
                        </a:spcAft>
                      </a:pPr>
                      <a:endParaRPr lang="it-IT" sz="1800" dirty="0">
                        <a:latin typeface="Calibri"/>
                        <a:ea typeface="PMingLiU"/>
                        <a:cs typeface="Times New Roman"/>
                      </a:endParaRPr>
                    </a:p>
                  </a:txBody>
                  <a:tcPr marL="25400" marR="25400" marT="71755" marB="71755" anchor="ctr"/>
                </a:tc>
                <a:tc rowSpan="2">
                  <a:txBody>
                    <a:bodyPr/>
                    <a:lstStyle/>
                    <a:p>
                      <a:pPr algn="ctr">
                        <a:lnSpc>
                          <a:spcPct val="115000"/>
                        </a:lnSpc>
                        <a:spcAft>
                          <a:spcPts val="0"/>
                        </a:spcAft>
                      </a:pPr>
                      <a:r>
                        <a:rPr lang="it-IT" sz="1400" dirty="0">
                          <a:latin typeface="Calibri"/>
                          <a:ea typeface="PMingLiU"/>
                          <a:cs typeface="Times New Roman"/>
                        </a:rPr>
                        <a:t>Previsioni</a:t>
                      </a:r>
                      <a:r>
                        <a:rPr lang="it-IT" sz="1400" baseline="0" dirty="0">
                          <a:latin typeface="Calibri"/>
                          <a:ea typeface="PMingLiU"/>
                          <a:cs typeface="Times New Roman"/>
                        </a:rPr>
                        <a:t> assestate</a:t>
                      </a:r>
                      <a:endParaRPr lang="it-IT" sz="1400" dirty="0">
                        <a:latin typeface="Calibri"/>
                        <a:ea typeface="PMingLiU"/>
                        <a:cs typeface="Times New Roman"/>
                      </a:endParaRPr>
                    </a:p>
                  </a:txBody>
                  <a:tcPr marL="25400" marR="25400" marT="71755" marB="71755" anchor="ctr"/>
                </a:tc>
                <a:tc gridSpan="2">
                  <a:txBody>
                    <a:bodyPr/>
                    <a:lstStyle/>
                    <a:p>
                      <a:pPr algn="ctr">
                        <a:lnSpc>
                          <a:spcPct val="115000"/>
                        </a:lnSpc>
                        <a:spcAft>
                          <a:spcPts val="0"/>
                        </a:spcAft>
                      </a:pPr>
                      <a:r>
                        <a:rPr lang="it-IT" sz="1400" dirty="0">
                          <a:latin typeface="Calibri"/>
                          <a:ea typeface="PMingLiU"/>
                          <a:cs typeface="Times New Roman"/>
                        </a:rPr>
                        <a:t>Accertamenti </a:t>
                      </a:r>
                    </a:p>
                  </a:txBody>
                  <a:tcPr marL="25400" marR="25400" marT="71755" marB="71755" anchor="ctr"/>
                </a:tc>
                <a:tc hMerge="1">
                  <a:txBody>
                    <a:bodyPr/>
                    <a:lstStyle/>
                    <a:p>
                      <a:pPr algn="ctr">
                        <a:lnSpc>
                          <a:spcPct val="115000"/>
                        </a:lnSpc>
                        <a:spcAft>
                          <a:spcPts val="0"/>
                        </a:spcAft>
                      </a:pPr>
                      <a:endParaRPr lang="it-IT" sz="1800" dirty="0">
                        <a:latin typeface="Calibri"/>
                        <a:ea typeface="PMingLiU"/>
                        <a:cs typeface="Times New Roman"/>
                      </a:endParaRPr>
                    </a:p>
                  </a:txBody>
                  <a:tcPr marL="25400" marR="25400" marT="71755" marB="71755" anchor="ctr"/>
                </a:tc>
                <a:tc rowSpan="2">
                  <a:txBody>
                    <a:bodyPr/>
                    <a:lstStyle/>
                    <a:p>
                      <a:pPr algn="ctr"/>
                      <a:endParaRPr lang="it-IT" sz="1400" dirty="0"/>
                    </a:p>
                  </a:txBody>
                  <a:tcPr anchor="ctr"/>
                </a:tc>
                <a:tc rowSpan="2">
                  <a:txBody>
                    <a:bodyPr/>
                    <a:lstStyle/>
                    <a:p>
                      <a:pPr algn="ctr"/>
                      <a:r>
                        <a:rPr lang="it-IT" sz="1400" dirty="0"/>
                        <a:t>Previsioni Assestate</a:t>
                      </a:r>
                    </a:p>
                  </a:txBody>
                  <a:tcPr anchor="ctr"/>
                </a:tc>
                <a:tc gridSpan="2">
                  <a:txBody>
                    <a:bodyPr/>
                    <a:lstStyle/>
                    <a:p>
                      <a:pPr algn="ctr">
                        <a:lnSpc>
                          <a:spcPct val="115000"/>
                        </a:lnSpc>
                        <a:spcAft>
                          <a:spcPts val="0"/>
                        </a:spcAft>
                      </a:pPr>
                      <a:r>
                        <a:rPr lang="it-IT" sz="1400" dirty="0">
                          <a:latin typeface="Calibri"/>
                          <a:ea typeface="PMingLiU"/>
                          <a:cs typeface="Times New Roman"/>
                        </a:rPr>
                        <a:t>Impegni</a:t>
                      </a:r>
                    </a:p>
                  </a:txBody>
                  <a:tcPr marL="25400" marR="25400" marT="71755" marB="71755" anchor="ctr"/>
                </a:tc>
                <a:tc hMerge="1">
                  <a:txBody>
                    <a:bodyPr/>
                    <a:lstStyle/>
                    <a:p>
                      <a:pPr algn="ctr">
                        <a:lnSpc>
                          <a:spcPct val="115000"/>
                        </a:lnSpc>
                        <a:spcAft>
                          <a:spcPts val="0"/>
                        </a:spcAft>
                      </a:pPr>
                      <a:endParaRPr lang="it-IT" sz="1800" dirty="0">
                        <a:latin typeface="Calibri"/>
                        <a:ea typeface="PMingLiU"/>
                        <a:cs typeface="Times New Roman"/>
                      </a:endParaRPr>
                    </a:p>
                  </a:txBody>
                  <a:tcPr marL="25400" marR="25400" marT="71755" marB="71755" anchor="ctr"/>
                </a:tc>
                <a:extLst>
                  <a:ext uri="{0D108BD9-81ED-4DB2-BD59-A6C34878D82A}">
                    <a16:rowId xmlns:a16="http://schemas.microsoft.com/office/drawing/2014/main" val="10001"/>
                  </a:ext>
                </a:extLst>
              </a:tr>
              <a:tr h="818611">
                <a:tc vMerge="1">
                  <a:txBody>
                    <a:bodyPr/>
                    <a:lstStyle/>
                    <a:p>
                      <a:endParaRPr lang="it-IT"/>
                    </a:p>
                  </a:txBody>
                  <a:tcPr/>
                </a:tc>
                <a:tc vMerge="1">
                  <a:txBody>
                    <a:bodyPr/>
                    <a:lstStyle/>
                    <a:p>
                      <a:endParaRPr lang="it-IT"/>
                    </a:p>
                  </a:txBody>
                  <a:tcPr/>
                </a:tc>
                <a:tc>
                  <a:txBody>
                    <a:bodyPr/>
                    <a:lstStyle/>
                    <a:p>
                      <a:pPr algn="ctr">
                        <a:lnSpc>
                          <a:spcPct val="115000"/>
                        </a:lnSpc>
                        <a:spcAft>
                          <a:spcPts val="0"/>
                        </a:spcAft>
                      </a:pPr>
                      <a:r>
                        <a:rPr lang="it-IT" sz="1400" dirty="0">
                          <a:latin typeface="Calibri"/>
                          <a:ea typeface="PMingLiU"/>
                          <a:cs typeface="Times New Roman"/>
                        </a:rPr>
                        <a:t>Alla data della</a:t>
                      </a:r>
                      <a:r>
                        <a:rPr lang="it-IT" sz="1400" baseline="0" dirty="0">
                          <a:latin typeface="Calibri"/>
                          <a:ea typeface="PMingLiU"/>
                          <a:cs typeface="Times New Roman"/>
                        </a:rPr>
                        <a:t> salvaguardia</a:t>
                      </a:r>
                      <a:endParaRPr lang="it-IT" sz="1400" dirty="0">
                        <a:latin typeface="Calibri"/>
                        <a:ea typeface="PMingLiU"/>
                        <a:cs typeface="Times New Roman"/>
                      </a:endParaRPr>
                    </a:p>
                  </a:txBody>
                  <a:tcPr marL="25400" marR="25400" marT="71755" marB="71755" anchor="ctr"/>
                </a:tc>
                <a:tc>
                  <a:txBody>
                    <a:bodyPr/>
                    <a:lstStyle/>
                    <a:p>
                      <a:pPr algn="ctr">
                        <a:lnSpc>
                          <a:spcPct val="115000"/>
                        </a:lnSpc>
                        <a:spcAft>
                          <a:spcPts val="0"/>
                        </a:spcAft>
                      </a:pPr>
                      <a:r>
                        <a:rPr lang="it-IT" sz="1400" dirty="0">
                          <a:latin typeface="Calibri"/>
                          <a:ea typeface="PMingLiU"/>
                          <a:cs typeface="Times New Roman"/>
                        </a:rPr>
                        <a:t>Al 31.12</a:t>
                      </a:r>
                    </a:p>
                  </a:txBody>
                  <a:tcPr marL="25400" marR="25400" marT="71755" marB="71755" anchor="ctr"/>
                </a:tc>
                <a:tc vMerge="1">
                  <a:txBody>
                    <a:bodyPr/>
                    <a:lstStyle/>
                    <a:p>
                      <a:endParaRPr lang="it-IT"/>
                    </a:p>
                  </a:txBody>
                  <a:tcPr/>
                </a:tc>
                <a:tc vMerge="1">
                  <a:txBody>
                    <a:bodyPr/>
                    <a:lstStyle/>
                    <a:p>
                      <a:endParaRPr lang="it-IT"/>
                    </a:p>
                  </a:txBody>
                  <a:tcPr/>
                </a:tc>
                <a:tc>
                  <a:txBody>
                    <a:bodyPr/>
                    <a:lstStyle/>
                    <a:p>
                      <a:pPr algn="ctr">
                        <a:lnSpc>
                          <a:spcPct val="115000"/>
                        </a:lnSpc>
                        <a:spcAft>
                          <a:spcPts val="0"/>
                        </a:spcAft>
                      </a:pPr>
                      <a:r>
                        <a:rPr lang="it-IT" sz="1400" dirty="0">
                          <a:latin typeface="Calibri"/>
                          <a:ea typeface="PMingLiU"/>
                          <a:cs typeface="Times New Roman"/>
                        </a:rPr>
                        <a:t>Alla data della</a:t>
                      </a:r>
                      <a:r>
                        <a:rPr lang="it-IT" sz="1400" baseline="0" dirty="0">
                          <a:latin typeface="Calibri"/>
                          <a:ea typeface="PMingLiU"/>
                          <a:cs typeface="Times New Roman"/>
                        </a:rPr>
                        <a:t> salvaguardia</a:t>
                      </a:r>
                      <a:endParaRPr lang="it-IT" sz="1400" dirty="0">
                        <a:latin typeface="Calibri"/>
                        <a:ea typeface="PMingLiU"/>
                        <a:cs typeface="Times New Roman"/>
                      </a:endParaRPr>
                    </a:p>
                  </a:txBody>
                  <a:tcPr marL="25400" marR="25400" marT="71755" marB="71755" anchor="ctr"/>
                </a:tc>
                <a:tc>
                  <a:txBody>
                    <a:bodyPr/>
                    <a:lstStyle/>
                    <a:p>
                      <a:pPr algn="ctr">
                        <a:lnSpc>
                          <a:spcPct val="115000"/>
                        </a:lnSpc>
                        <a:spcAft>
                          <a:spcPts val="0"/>
                        </a:spcAft>
                      </a:pPr>
                      <a:r>
                        <a:rPr lang="it-IT" sz="1400" dirty="0">
                          <a:latin typeface="Calibri"/>
                          <a:ea typeface="PMingLiU"/>
                          <a:cs typeface="Times New Roman"/>
                        </a:rPr>
                        <a:t>Al 31.12</a:t>
                      </a:r>
                    </a:p>
                  </a:txBody>
                  <a:tcPr marL="25400" marR="25400" marT="71755" marB="71755" anchor="ctr"/>
                </a:tc>
                <a:extLst>
                  <a:ext uri="{0D108BD9-81ED-4DB2-BD59-A6C34878D82A}">
                    <a16:rowId xmlns:a16="http://schemas.microsoft.com/office/drawing/2014/main" val="10002"/>
                  </a:ext>
                </a:extLst>
              </a:tr>
              <a:tr h="482546">
                <a:tc>
                  <a:txBody>
                    <a:bodyPr/>
                    <a:lstStyle/>
                    <a:p>
                      <a:pPr>
                        <a:lnSpc>
                          <a:spcPct val="115000"/>
                        </a:lnSpc>
                        <a:spcAft>
                          <a:spcPts val="0"/>
                        </a:spcAft>
                      </a:pPr>
                      <a:r>
                        <a:rPr lang="it-IT" sz="1200" b="1" dirty="0">
                          <a:solidFill>
                            <a:srgbClr val="000080"/>
                          </a:solidFill>
                          <a:latin typeface="Arial"/>
                          <a:ea typeface="PMingLiU"/>
                          <a:cs typeface="Times New Roman"/>
                        </a:rPr>
                        <a:t>Fondo Pluriennale Vincolato</a:t>
                      </a:r>
                      <a:endParaRPr lang="it-IT" sz="1200" b="1" dirty="0">
                        <a:latin typeface="Calibri"/>
                        <a:ea typeface="PMingLiU"/>
                        <a:cs typeface="Times New Roman"/>
                      </a:endParaRPr>
                    </a:p>
                  </a:txBody>
                  <a:tcPr marL="25400" marR="25400" marT="71755" marB="71755"/>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tc>
                <a:tc>
                  <a:txBody>
                    <a:bodyPr/>
                    <a:lstStyle/>
                    <a:p>
                      <a:endParaRPr lang="it-IT" sz="1200" b="1" dirty="0"/>
                    </a:p>
                  </a:txBody>
                  <a:tcPr marL="25400" marR="25400" marT="71755" marB="71755"/>
                </a:tc>
                <a:tc>
                  <a:txBody>
                    <a:bodyPr/>
                    <a:lstStyle/>
                    <a:p>
                      <a:endParaRPr lang="it-IT" sz="1200" b="1" dirty="0"/>
                    </a:p>
                  </a:txBody>
                  <a:tcPr/>
                </a:tc>
                <a:tc>
                  <a:txBody>
                    <a:bodyPr/>
                    <a:lstStyle/>
                    <a:p>
                      <a:endParaRPr lang="it-IT" sz="1200" b="1" dirty="0"/>
                    </a:p>
                  </a:txBody>
                  <a:tcPr/>
                </a:tc>
                <a:tc>
                  <a:txBody>
                    <a:bodyPr/>
                    <a:lstStyle/>
                    <a:p>
                      <a:endParaRPr lang="it-IT" sz="1200" b="1" dirty="0"/>
                    </a:p>
                  </a:txBody>
                  <a:tcPr/>
                </a:tc>
                <a:tc>
                  <a:txBody>
                    <a:bodyPr/>
                    <a:lstStyle/>
                    <a:p>
                      <a:endParaRPr lang="it-IT" sz="1200" b="1" dirty="0"/>
                    </a:p>
                  </a:txBody>
                  <a:tcPr/>
                </a:tc>
                <a:extLst>
                  <a:ext uri="{0D108BD9-81ED-4DB2-BD59-A6C34878D82A}">
                    <a16:rowId xmlns:a16="http://schemas.microsoft.com/office/drawing/2014/main" val="10003"/>
                  </a:ext>
                </a:extLst>
              </a:tr>
              <a:tr h="307808">
                <a:tc>
                  <a:txBody>
                    <a:bodyPr/>
                    <a:lstStyle/>
                    <a:p>
                      <a:pPr>
                        <a:lnSpc>
                          <a:spcPct val="115000"/>
                        </a:lnSpc>
                        <a:spcAft>
                          <a:spcPts val="0"/>
                        </a:spcAft>
                      </a:pPr>
                      <a:r>
                        <a:rPr lang="it-IT" sz="1200" b="1" dirty="0">
                          <a:solidFill>
                            <a:srgbClr val="000080"/>
                          </a:solidFill>
                          <a:latin typeface="Arial"/>
                          <a:ea typeface="PMingLiU"/>
                          <a:cs typeface="Times New Roman"/>
                        </a:rPr>
                        <a:t>Avanzo applicato</a:t>
                      </a:r>
                      <a:endParaRPr lang="it-IT" sz="1200" b="1" dirty="0">
                        <a:latin typeface="Calibri"/>
                        <a:ea typeface="PMingLiU"/>
                        <a:cs typeface="Times New Roman"/>
                      </a:endParaRPr>
                    </a:p>
                  </a:txBody>
                  <a:tcPr marL="25400" marR="25400" marT="71755" marB="71755"/>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tc>
                <a:tc>
                  <a:txBody>
                    <a:bodyPr/>
                    <a:lstStyle/>
                    <a:p>
                      <a:endParaRPr lang="it-IT" sz="1200" b="1"/>
                    </a:p>
                  </a:txBody>
                  <a:tcPr marL="25400" marR="25400" marT="71755" marB="71755"/>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it-IT" sz="1200" b="1" dirty="0">
                          <a:solidFill>
                            <a:srgbClr val="000080"/>
                          </a:solidFill>
                          <a:latin typeface="Arial"/>
                          <a:ea typeface="PMingLiU"/>
                          <a:cs typeface="Times New Roman"/>
                        </a:rPr>
                        <a:t>Disavanzo applicato</a:t>
                      </a:r>
                      <a:endParaRPr lang="it-IT" sz="1200" b="1" dirty="0">
                        <a:latin typeface="+mn-lt"/>
                        <a:ea typeface="PMingLiU"/>
                        <a:cs typeface="Times New Roman"/>
                      </a:endParaRPr>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it-IT" sz="1200" b="1" dirty="0">
                        <a:latin typeface="+mn-lt"/>
                        <a:ea typeface="PMingLiU"/>
                        <a:cs typeface="Times New Roman"/>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it-IT" sz="1200" b="1" dirty="0">
                        <a:latin typeface="+mn-lt"/>
                        <a:ea typeface="PMingLiU"/>
                        <a:cs typeface="Times New Roman"/>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it-IT" sz="1200" b="1" dirty="0">
                        <a:latin typeface="+mn-lt"/>
                        <a:ea typeface="PMingLiU"/>
                        <a:cs typeface="Times New Roman"/>
                      </a:endParaRPr>
                    </a:p>
                  </a:txBody>
                  <a:tcPr/>
                </a:tc>
                <a:extLst>
                  <a:ext uri="{0D108BD9-81ED-4DB2-BD59-A6C34878D82A}">
                    <a16:rowId xmlns:a16="http://schemas.microsoft.com/office/drawing/2014/main" val="10004"/>
                  </a:ext>
                </a:extLst>
              </a:tr>
              <a:tr h="360000">
                <a:tc>
                  <a:txBody>
                    <a:bodyPr/>
                    <a:lstStyle/>
                    <a:p>
                      <a:pPr>
                        <a:lnSpc>
                          <a:spcPct val="115000"/>
                        </a:lnSpc>
                        <a:spcAft>
                          <a:spcPts val="0"/>
                        </a:spcAft>
                      </a:pPr>
                      <a:r>
                        <a:rPr lang="it-IT" sz="1200" b="1" dirty="0">
                          <a:solidFill>
                            <a:srgbClr val="000080"/>
                          </a:solidFill>
                          <a:latin typeface="Arial"/>
                          <a:ea typeface="PMingLiU"/>
                          <a:cs typeface="Times New Roman"/>
                        </a:rPr>
                        <a:t>Titolo 1</a:t>
                      </a: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endParaRPr lang="it-IT" sz="1200" b="1" dirty="0"/>
                    </a:p>
                  </a:txBody>
                  <a:tcPr marL="25400" marR="25400" marT="71755" marB="71755" anchor="ctr"/>
                </a:tc>
                <a:tc>
                  <a:txBody>
                    <a:bodyPr/>
                    <a:lstStyle/>
                    <a:p>
                      <a:pPr>
                        <a:lnSpc>
                          <a:spcPct val="115000"/>
                        </a:lnSpc>
                        <a:spcAft>
                          <a:spcPts val="0"/>
                        </a:spcAft>
                      </a:pPr>
                      <a:r>
                        <a:rPr lang="it-IT" sz="1200" b="1" dirty="0">
                          <a:solidFill>
                            <a:srgbClr val="000080"/>
                          </a:solidFill>
                          <a:latin typeface="Arial"/>
                          <a:ea typeface="PMingLiU"/>
                          <a:cs typeface="Times New Roman"/>
                        </a:rPr>
                        <a:t>Titolo 1</a:t>
                      </a: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extLst>
                  <a:ext uri="{0D108BD9-81ED-4DB2-BD59-A6C34878D82A}">
                    <a16:rowId xmlns:a16="http://schemas.microsoft.com/office/drawing/2014/main" val="10005"/>
                  </a:ext>
                </a:extLst>
              </a:tr>
              <a:tr h="360000">
                <a:tc>
                  <a:txBody>
                    <a:bodyPr/>
                    <a:lstStyle/>
                    <a:p>
                      <a:pPr>
                        <a:lnSpc>
                          <a:spcPct val="115000"/>
                        </a:lnSpc>
                        <a:spcAft>
                          <a:spcPts val="0"/>
                        </a:spcAft>
                      </a:pPr>
                      <a:r>
                        <a:rPr lang="it-IT" sz="1200" b="1" dirty="0">
                          <a:solidFill>
                            <a:srgbClr val="000080"/>
                          </a:solidFill>
                          <a:latin typeface="Arial"/>
                          <a:ea typeface="PMingLiU"/>
                          <a:cs typeface="Times New Roman"/>
                        </a:rPr>
                        <a:t>Titolo 2</a:t>
                      </a: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endParaRPr lang="it-IT" sz="1200" b="1" dirty="0"/>
                    </a:p>
                  </a:txBody>
                  <a:tcPr marL="25400" marR="25400" marT="71755" marB="71755" anchor="ctr"/>
                </a:tc>
                <a:tc>
                  <a:txBody>
                    <a:bodyPr/>
                    <a:lstStyle/>
                    <a:p>
                      <a:pPr>
                        <a:lnSpc>
                          <a:spcPct val="115000"/>
                        </a:lnSpc>
                        <a:spcAft>
                          <a:spcPts val="0"/>
                        </a:spcAft>
                      </a:pPr>
                      <a:r>
                        <a:rPr lang="it-IT" sz="1200" b="1" dirty="0">
                          <a:solidFill>
                            <a:srgbClr val="000080"/>
                          </a:solidFill>
                          <a:latin typeface="Arial"/>
                          <a:ea typeface="PMingLiU"/>
                          <a:cs typeface="Times New Roman"/>
                        </a:rPr>
                        <a:t>Titolo 2</a:t>
                      </a: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extLst>
                  <a:ext uri="{0D108BD9-81ED-4DB2-BD59-A6C34878D82A}">
                    <a16:rowId xmlns:a16="http://schemas.microsoft.com/office/drawing/2014/main" val="10006"/>
                  </a:ext>
                </a:extLst>
              </a:tr>
              <a:tr h="360000">
                <a:tc>
                  <a:txBody>
                    <a:bodyPr/>
                    <a:lstStyle/>
                    <a:p>
                      <a:pPr>
                        <a:lnSpc>
                          <a:spcPct val="115000"/>
                        </a:lnSpc>
                        <a:spcAft>
                          <a:spcPts val="0"/>
                        </a:spcAft>
                      </a:pPr>
                      <a:r>
                        <a:rPr lang="it-IT" sz="1200" b="1" dirty="0">
                          <a:solidFill>
                            <a:srgbClr val="000080"/>
                          </a:solidFill>
                          <a:latin typeface="Arial"/>
                          <a:ea typeface="PMingLiU"/>
                          <a:cs typeface="Times New Roman"/>
                        </a:rPr>
                        <a:t>Titolo 3</a:t>
                      </a: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endParaRPr lang="it-IT" sz="1200" b="1"/>
                    </a:p>
                  </a:txBody>
                  <a:tcPr marL="25400" marR="25400" marT="71755" marB="71755" anchor="ctr"/>
                </a:tc>
                <a:tc>
                  <a:txBody>
                    <a:bodyPr/>
                    <a:lstStyle/>
                    <a:p>
                      <a:pPr>
                        <a:lnSpc>
                          <a:spcPct val="115000"/>
                        </a:lnSpc>
                        <a:spcAft>
                          <a:spcPts val="0"/>
                        </a:spcAft>
                      </a:pPr>
                      <a:r>
                        <a:rPr lang="it-IT" sz="1200" b="1" dirty="0">
                          <a:solidFill>
                            <a:srgbClr val="000080"/>
                          </a:solidFill>
                          <a:latin typeface="Arial"/>
                          <a:ea typeface="PMingLiU"/>
                          <a:cs typeface="Times New Roman"/>
                        </a:rPr>
                        <a:t>Titolo 3</a:t>
                      </a: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extLst>
                  <a:ext uri="{0D108BD9-81ED-4DB2-BD59-A6C34878D82A}">
                    <a16:rowId xmlns:a16="http://schemas.microsoft.com/office/drawing/2014/main" val="10007"/>
                  </a:ext>
                </a:extLst>
              </a:tr>
              <a:tr h="360000">
                <a:tc>
                  <a:txBody>
                    <a:bodyPr/>
                    <a:lstStyle/>
                    <a:p>
                      <a:pPr>
                        <a:lnSpc>
                          <a:spcPct val="115000"/>
                        </a:lnSpc>
                        <a:spcAft>
                          <a:spcPts val="0"/>
                        </a:spcAft>
                      </a:pPr>
                      <a:r>
                        <a:rPr lang="it-IT" sz="1200" b="1" dirty="0">
                          <a:solidFill>
                            <a:srgbClr val="000080"/>
                          </a:solidFill>
                          <a:latin typeface="Arial"/>
                          <a:ea typeface="PMingLiU"/>
                          <a:cs typeface="Times New Roman"/>
                        </a:rPr>
                        <a:t>Titolo 4</a:t>
                      </a: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endParaRPr lang="it-IT" sz="1200" b="1"/>
                    </a:p>
                  </a:txBody>
                  <a:tcPr marL="25400" marR="25400" marT="71755" marB="71755" anchor="ctr"/>
                </a:tc>
                <a:tc>
                  <a:txBody>
                    <a:bodyPr/>
                    <a:lstStyle/>
                    <a:p>
                      <a:pPr>
                        <a:lnSpc>
                          <a:spcPct val="115000"/>
                        </a:lnSpc>
                        <a:spcAft>
                          <a:spcPts val="0"/>
                        </a:spcAft>
                      </a:pPr>
                      <a:r>
                        <a:rPr lang="it-IT" sz="1200" b="1" dirty="0">
                          <a:solidFill>
                            <a:srgbClr val="000080"/>
                          </a:solidFill>
                          <a:latin typeface="Arial"/>
                          <a:ea typeface="PMingLiU"/>
                          <a:cs typeface="Times New Roman"/>
                        </a:rPr>
                        <a:t>Titolo 4</a:t>
                      </a: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extLst>
                  <a:ext uri="{0D108BD9-81ED-4DB2-BD59-A6C34878D82A}">
                    <a16:rowId xmlns:a16="http://schemas.microsoft.com/office/drawing/2014/main" val="10008"/>
                  </a:ext>
                </a:extLst>
              </a:tr>
              <a:tr h="360000">
                <a:tc>
                  <a:txBody>
                    <a:bodyPr/>
                    <a:lstStyle/>
                    <a:p>
                      <a:pPr>
                        <a:lnSpc>
                          <a:spcPct val="115000"/>
                        </a:lnSpc>
                        <a:spcAft>
                          <a:spcPts val="0"/>
                        </a:spcAft>
                      </a:pPr>
                      <a:r>
                        <a:rPr lang="it-IT" sz="1200" b="1" dirty="0">
                          <a:solidFill>
                            <a:srgbClr val="000080"/>
                          </a:solidFill>
                          <a:latin typeface="Arial"/>
                          <a:ea typeface="PMingLiU"/>
                          <a:cs typeface="Times New Roman"/>
                        </a:rPr>
                        <a:t>Titolo 5</a:t>
                      </a: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endParaRPr lang="it-IT" sz="1200" b="1"/>
                    </a:p>
                  </a:txBody>
                  <a:tcPr marL="25400" marR="25400" marT="71755" marB="71755" anchor="ctr"/>
                </a:tc>
                <a:tc>
                  <a:txBody>
                    <a:bodyPr/>
                    <a:lstStyle/>
                    <a:p>
                      <a:pPr>
                        <a:lnSpc>
                          <a:spcPct val="115000"/>
                        </a:lnSpc>
                        <a:spcAft>
                          <a:spcPts val="0"/>
                        </a:spcAft>
                      </a:pPr>
                      <a:r>
                        <a:rPr lang="it-IT" sz="1200" b="1" dirty="0">
                          <a:solidFill>
                            <a:srgbClr val="000080"/>
                          </a:solidFill>
                          <a:latin typeface="Arial"/>
                          <a:ea typeface="PMingLiU"/>
                          <a:cs typeface="Times New Roman"/>
                        </a:rPr>
                        <a:t>Titolo 5</a:t>
                      </a: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extLst>
                  <a:ext uri="{0D108BD9-81ED-4DB2-BD59-A6C34878D82A}">
                    <a16:rowId xmlns:a16="http://schemas.microsoft.com/office/drawing/2014/main" val="10009"/>
                  </a:ext>
                </a:extLst>
              </a:tr>
              <a:tr h="360000">
                <a:tc>
                  <a:txBody>
                    <a:bodyPr/>
                    <a:lstStyle/>
                    <a:p>
                      <a:pPr>
                        <a:lnSpc>
                          <a:spcPct val="115000"/>
                        </a:lnSpc>
                        <a:spcAft>
                          <a:spcPts val="0"/>
                        </a:spcAft>
                      </a:pPr>
                      <a:r>
                        <a:rPr lang="it-IT" sz="1200" b="1" dirty="0">
                          <a:solidFill>
                            <a:srgbClr val="000080"/>
                          </a:solidFill>
                          <a:latin typeface="Arial"/>
                          <a:ea typeface="PMingLiU"/>
                          <a:cs typeface="Times New Roman"/>
                        </a:rPr>
                        <a:t>Titolo 6</a:t>
                      </a: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endParaRPr lang="it-IT" sz="1200" b="1" dirty="0"/>
                    </a:p>
                  </a:txBody>
                  <a:tcPr marL="25400" marR="25400" marT="71755" marB="71755" anchor="ctr"/>
                </a:tc>
                <a:tc>
                  <a:txBody>
                    <a:bodyPr/>
                    <a:lstStyle/>
                    <a:p>
                      <a:pPr>
                        <a:lnSpc>
                          <a:spcPct val="115000"/>
                        </a:lnSpc>
                        <a:spcAft>
                          <a:spcPts val="0"/>
                        </a:spcAft>
                      </a:pPr>
                      <a:r>
                        <a:rPr lang="it-IT" sz="1200" b="1" dirty="0">
                          <a:solidFill>
                            <a:srgbClr val="000080"/>
                          </a:solidFill>
                          <a:latin typeface="Arial"/>
                          <a:ea typeface="PMingLiU"/>
                          <a:cs typeface="Times New Roman"/>
                        </a:rPr>
                        <a:t>Titolo 7</a:t>
                      </a: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extLst>
                  <a:ext uri="{0D108BD9-81ED-4DB2-BD59-A6C34878D82A}">
                    <a16:rowId xmlns:a16="http://schemas.microsoft.com/office/drawing/2014/main" val="10010"/>
                  </a:ext>
                </a:extLst>
              </a:tr>
              <a:tr h="360000">
                <a:tc>
                  <a:txBody>
                    <a:bodyPr/>
                    <a:lstStyle/>
                    <a:p>
                      <a:pPr>
                        <a:lnSpc>
                          <a:spcPct val="115000"/>
                        </a:lnSpc>
                        <a:spcAft>
                          <a:spcPts val="0"/>
                        </a:spcAft>
                      </a:pPr>
                      <a:r>
                        <a:rPr lang="it-IT" sz="1200" b="1" dirty="0">
                          <a:solidFill>
                            <a:srgbClr val="000080"/>
                          </a:solidFill>
                          <a:latin typeface="Arial"/>
                          <a:ea typeface="PMingLiU"/>
                          <a:cs typeface="Times New Roman"/>
                        </a:rPr>
                        <a:t>Titolo 7</a:t>
                      </a: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endParaRPr lang="it-IT" sz="1200" b="1" dirty="0"/>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extLst>
                  <a:ext uri="{0D108BD9-81ED-4DB2-BD59-A6C34878D82A}">
                    <a16:rowId xmlns:a16="http://schemas.microsoft.com/office/drawing/2014/main" val="10011"/>
                  </a:ext>
                </a:extLst>
              </a:tr>
              <a:tr h="360000">
                <a:tc>
                  <a:txBody>
                    <a:bodyPr/>
                    <a:lstStyle/>
                    <a:p>
                      <a:pPr>
                        <a:lnSpc>
                          <a:spcPct val="115000"/>
                        </a:lnSpc>
                        <a:spcAft>
                          <a:spcPts val="0"/>
                        </a:spcAft>
                      </a:pPr>
                      <a:r>
                        <a:rPr lang="it-IT" sz="1200" b="1" dirty="0">
                          <a:solidFill>
                            <a:srgbClr val="000080"/>
                          </a:solidFill>
                          <a:latin typeface="Arial"/>
                          <a:ea typeface="PMingLiU"/>
                          <a:cs typeface="Times New Roman"/>
                        </a:rPr>
                        <a:t>Titolo 9</a:t>
                      </a: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pPr>
                        <a:lnSpc>
                          <a:spcPct val="115000"/>
                        </a:lnSpc>
                        <a:spcAft>
                          <a:spcPts val="0"/>
                        </a:spcAft>
                      </a:pPr>
                      <a:endParaRPr lang="it-IT" sz="1200" b="1" dirty="0">
                        <a:latin typeface="Calibri"/>
                        <a:ea typeface="PMingLiU"/>
                        <a:cs typeface="Times New Roman"/>
                      </a:endParaRPr>
                    </a:p>
                  </a:txBody>
                  <a:tcPr marL="25400" marR="25400" marT="71755" marB="71755" anchor="ctr"/>
                </a:tc>
                <a:tc>
                  <a:txBody>
                    <a:bodyPr/>
                    <a:lstStyle/>
                    <a:p>
                      <a:endParaRPr lang="it-IT" sz="1200" b="1" dirty="0"/>
                    </a:p>
                  </a:txBody>
                  <a:tcPr marL="25400" marR="25400" marT="71755" marB="71755" anchor="ctr"/>
                </a:tc>
                <a:tc>
                  <a:txBody>
                    <a:bodyPr/>
                    <a:lstStyle/>
                    <a:p>
                      <a:endParaRPr lang="it-IT" sz="1200" b="1" dirty="0"/>
                    </a:p>
                  </a:txBody>
                  <a:tcPr anchor="ctr"/>
                </a:tc>
                <a:tc>
                  <a:txBody>
                    <a:bodyPr/>
                    <a:lstStyle/>
                    <a:p>
                      <a:endParaRPr lang="it-IT" sz="1200" b="1" dirty="0"/>
                    </a:p>
                  </a:txBody>
                  <a:tcPr anchor="ctr"/>
                </a:tc>
                <a:tc>
                  <a:txBody>
                    <a:bodyPr/>
                    <a:lstStyle/>
                    <a:p>
                      <a:endParaRPr lang="it-IT" sz="1200" b="1" dirty="0"/>
                    </a:p>
                  </a:txBody>
                  <a:tcPr anchor="ctr"/>
                </a:tc>
                <a:tc>
                  <a:txBody>
                    <a:bodyPr/>
                    <a:lstStyle/>
                    <a:p>
                      <a:endParaRPr lang="it-IT" sz="1200" b="1" dirty="0"/>
                    </a:p>
                  </a:txBody>
                  <a:tcPr anchor="ctr"/>
                </a:tc>
                <a:extLst>
                  <a:ext uri="{0D108BD9-81ED-4DB2-BD59-A6C34878D82A}">
                    <a16:rowId xmlns:a16="http://schemas.microsoft.com/office/drawing/2014/main" val="10012"/>
                  </a:ext>
                </a:extLst>
              </a:tr>
              <a:tr h="348173">
                <a:tc gridSpan="4">
                  <a:txBody>
                    <a:bodyPr/>
                    <a:lstStyle/>
                    <a:p>
                      <a:pPr marL="0" algn="l" defTabSz="457200" rtl="0" eaLnBrk="1" latinLnBrk="0" hangingPunct="1">
                        <a:lnSpc>
                          <a:spcPct val="115000"/>
                        </a:lnSpc>
                        <a:spcAft>
                          <a:spcPts val="0"/>
                        </a:spcAft>
                      </a:pPr>
                      <a:r>
                        <a:rPr lang="it-IT" sz="1400" b="1" kern="1200" dirty="0">
                          <a:solidFill>
                            <a:srgbClr val="000080"/>
                          </a:solidFill>
                          <a:latin typeface="Arial"/>
                          <a:ea typeface="PMingLiU"/>
                          <a:cs typeface="Times New Roman"/>
                        </a:rPr>
                        <a:t>TOTALE GENERALE DELLE ENTRATE</a:t>
                      </a:r>
                    </a:p>
                  </a:txBody>
                  <a:tcPr marL="25400" marR="25400" marT="71755" marB="71755"/>
                </a:tc>
                <a:tc hMerge="1">
                  <a:txBody>
                    <a:bodyPr/>
                    <a:lstStyle/>
                    <a:p>
                      <a:pPr marL="0" algn="l" defTabSz="457200" rtl="0" eaLnBrk="1" latinLnBrk="0" hangingPunct="1">
                        <a:lnSpc>
                          <a:spcPct val="115000"/>
                        </a:lnSpc>
                        <a:spcAft>
                          <a:spcPts val="0"/>
                        </a:spcAft>
                      </a:pPr>
                      <a:endParaRPr lang="it-IT" sz="1400" b="1" kern="1200" dirty="0">
                        <a:solidFill>
                          <a:srgbClr val="000080"/>
                        </a:solidFill>
                        <a:latin typeface="Arial"/>
                        <a:ea typeface="PMingLiU"/>
                        <a:cs typeface="Times New Roman"/>
                      </a:endParaRPr>
                    </a:p>
                  </a:txBody>
                  <a:tcPr marL="25400" marR="25400" marT="71755" marB="71755"/>
                </a:tc>
                <a:tc hMerge="1">
                  <a:txBody>
                    <a:bodyPr/>
                    <a:lstStyle/>
                    <a:p>
                      <a:pPr marL="0" algn="l" defTabSz="457200" rtl="0" eaLnBrk="1" latinLnBrk="0" hangingPunct="1">
                        <a:lnSpc>
                          <a:spcPct val="115000"/>
                        </a:lnSpc>
                        <a:spcAft>
                          <a:spcPts val="0"/>
                        </a:spcAft>
                      </a:pPr>
                      <a:endParaRPr lang="it-IT" sz="1400" b="1" kern="1200" dirty="0">
                        <a:solidFill>
                          <a:srgbClr val="000080"/>
                        </a:solidFill>
                        <a:latin typeface="Arial"/>
                        <a:ea typeface="PMingLiU"/>
                        <a:cs typeface="Times New Roman"/>
                      </a:endParaRPr>
                    </a:p>
                  </a:txBody>
                  <a:tcPr marL="25400" marR="25400" marT="71755" marB="71755"/>
                </a:tc>
                <a:tc hMerge="1">
                  <a:txBody>
                    <a:bodyPr/>
                    <a:lstStyle/>
                    <a:p>
                      <a:endParaRPr lang="it-IT" dirty="0"/>
                    </a:p>
                  </a:txBody>
                  <a:tcPr marL="25400" marR="25400" marT="71755" marB="71755"/>
                </a:tc>
                <a:tc gridSpan="4">
                  <a:txBody>
                    <a:bodyPr/>
                    <a:lstStyle/>
                    <a:p>
                      <a:pPr marL="0" algn="l" defTabSz="457200" rtl="0" eaLnBrk="1" latinLnBrk="0" hangingPunct="1">
                        <a:lnSpc>
                          <a:spcPct val="115000"/>
                        </a:lnSpc>
                        <a:spcAft>
                          <a:spcPts val="0"/>
                        </a:spcAft>
                      </a:pPr>
                      <a:r>
                        <a:rPr lang="it-IT" sz="1400" b="1" kern="1200" dirty="0">
                          <a:solidFill>
                            <a:srgbClr val="000080"/>
                          </a:solidFill>
                          <a:latin typeface="Arial"/>
                          <a:ea typeface="PMingLiU"/>
                          <a:cs typeface="Times New Roman"/>
                        </a:rPr>
                        <a:t>TOTALE GENERALE DELLE SPESE</a:t>
                      </a:r>
                    </a:p>
                  </a:txBody>
                  <a:tcPr/>
                </a:tc>
                <a:tc hMerge="1">
                  <a:txBody>
                    <a:bodyPr/>
                    <a:lstStyle/>
                    <a:p>
                      <a:pPr marL="0" algn="l" defTabSz="457200" rtl="0" eaLnBrk="1" latinLnBrk="0" hangingPunct="1">
                        <a:lnSpc>
                          <a:spcPct val="115000"/>
                        </a:lnSpc>
                        <a:spcAft>
                          <a:spcPts val="0"/>
                        </a:spcAft>
                      </a:pPr>
                      <a:endParaRPr lang="it-IT" sz="1400" b="1" kern="1200" dirty="0">
                        <a:solidFill>
                          <a:srgbClr val="000080"/>
                        </a:solidFill>
                        <a:latin typeface="Arial"/>
                        <a:ea typeface="PMingLiU"/>
                        <a:cs typeface="Times New Roman"/>
                      </a:endParaRPr>
                    </a:p>
                  </a:txBody>
                  <a:tcPr/>
                </a:tc>
                <a:tc hMerge="1">
                  <a:txBody>
                    <a:bodyPr/>
                    <a:lstStyle/>
                    <a:p>
                      <a:pPr marL="0" algn="l" defTabSz="457200" rtl="0" eaLnBrk="1" latinLnBrk="0" hangingPunct="1">
                        <a:lnSpc>
                          <a:spcPct val="115000"/>
                        </a:lnSpc>
                        <a:spcAft>
                          <a:spcPts val="0"/>
                        </a:spcAft>
                      </a:pPr>
                      <a:endParaRPr lang="it-IT" sz="1600" b="1" kern="1200" dirty="0">
                        <a:solidFill>
                          <a:srgbClr val="000080"/>
                        </a:solidFill>
                        <a:latin typeface="Arial"/>
                        <a:ea typeface="PMingLiU"/>
                        <a:cs typeface="Times New Roman"/>
                      </a:endParaRPr>
                    </a:p>
                  </a:txBody>
                  <a:tcPr/>
                </a:tc>
                <a:tc hMerge="1">
                  <a:txBody>
                    <a:bodyPr/>
                    <a:lstStyle/>
                    <a:p>
                      <a:pPr marL="0" algn="l" defTabSz="457200" rtl="0" eaLnBrk="1" latinLnBrk="0" hangingPunct="1">
                        <a:lnSpc>
                          <a:spcPct val="115000"/>
                        </a:lnSpc>
                        <a:spcAft>
                          <a:spcPts val="0"/>
                        </a:spcAft>
                      </a:pPr>
                      <a:endParaRPr lang="it-IT" sz="1600" b="1" kern="1200" dirty="0">
                        <a:solidFill>
                          <a:srgbClr val="000080"/>
                        </a:solidFill>
                        <a:latin typeface="Arial"/>
                        <a:ea typeface="PMingLiU"/>
                        <a:cs typeface="Times New Roman"/>
                      </a:endParaRPr>
                    </a:p>
                  </a:txBody>
                  <a:tcPr/>
                </a:tc>
                <a:extLst>
                  <a:ext uri="{0D108BD9-81ED-4DB2-BD59-A6C34878D82A}">
                    <a16:rowId xmlns:a16="http://schemas.microsoft.com/office/drawing/2014/main" val="10013"/>
                  </a:ext>
                </a:extLst>
              </a:tr>
            </a:tbl>
          </a:graphicData>
        </a:graphic>
      </p:graphicFrame>
      <p:sp>
        <p:nvSpPr>
          <p:cNvPr id="7" name="Segnaposto piè di pagina 6"/>
          <p:cNvSpPr>
            <a:spLocks noGrp="1"/>
          </p:cNvSpPr>
          <p:nvPr>
            <p:ph type="ftr" sz="quarter" idx="11"/>
          </p:nvPr>
        </p:nvSpPr>
        <p:spPr/>
        <p:txBody>
          <a:bodyPr/>
          <a:lstStyle/>
          <a:p>
            <a:r>
              <a:rPr lang="it-IT"/>
              <a:t>Ivana Rasi</a:t>
            </a:r>
          </a:p>
        </p:txBody>
      </p:sp>
    </p:spTree>
    <p:extLst>
      <p:ext uri="{BB962C8B-B14F-4D97-AF65-F5344CB8AC3E}">
        <p14:creationId xmlns:p14="http://schemas.microsoft.com/office/powerpoint/2010/main" val="14206006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fontScale="90000"/>
          </a:bodyPr>
          <a:lstStyle/>
          <a:p>
            <a:r>
              <a:rPr lang="it-IT" dirty="0"/>
              <a:t>La salvaguardia degli equilibri di bilancio</a:t>
            </a:r>
            <a:br>
              <a:rPr lang="it-IT" dirty="0"/>
            </a:br>
            <a:r>
              <a:rPr lang="it-IT" dirty="0"/>
              <a:t>art. 193 del TUEL</a:t>
            </a:r>
          </a:p>
        </p:txBody>
      </p:sp>
      <p:sp>
        <p:nvSpPr>
          <p:cNvPr id="19" name="Segnaposto contenuto 6"/>
          <p:cNvSpPr>
            <a:spLocks noGrp="1"/>
          </p:cNvSpPr>
          <p:nvPr>
            <p:ph idx="1"/>
          </p:nvPr>
        </p:nvSpPr>
        <p:spPr>
          <a:xfrm>
            <a:off x="753762" y="1600200"/>
            <a:ext cx="7812388" cy="5121275"/>
          </a:xfrm>
        </p:spPr>
        <p:txBody>
          <a:bodyPr>
            <a:noAutofit/>
          </a:bodyPr>
          <a:lstStyle/>
          <a:p>
            <a:pPr algn="just">
              <a:lnSpc>
                <a:spcPct val="100000"/>
              </a:lnSpc>
            </a:pPr>
            <a:r>
              <a:rPr lang="it-IT" sz="2000" b="0" dirty="0">
                <a:solidFill>
                  <a:schemeClr val="tx1"/>
                </a:solidFill>
              </a:rPr>
              <a:t>Attività da porre in essere:</a:t>
            </a:r>
          </a:p>
          <a:p>
            <a:pPr algn="just">
              <a:lnSpc>
                <a:spcPct val="100000"/>
              </a:lnSpc>
              <a:buFont typeface="Wingdings" pitchFamily="2" charset="2"/>
              <a:buChar char="Ø"/>
            </a:pPr>
            <a:r>
              <a:rPr lang="it-IT" sz="2000" b="0" u="sng" dirty="0"/>
              <a:t>la verifica degli equilibri parziali della </a:t>
            </a:r>
            <a:r>
              <a:rPr lang="it-IT" sz="2000" b="0" u="sng" dirty="0" err="1"/>
              <a:t>gestione*</a:t>
            </a:r>
            <a:endParaRPr lang="it-IT" sz="2000" b="0" u="sng" dirty="0"/>
          </a:p>
          <a:p>
            <a:pPr algn="just">
              <a:lnSpc>
                <a:spcPct val="100000"/>
              </a:lnSpc>
              <a:buFont typeface="Wingdings" pitchFamily="2" charset="2"/>
              <a:buChar char="Ø"/>
            </a:pPr>
            <a:endParaRPr lang="it-IT" sz="2000" b="0" dirty="0"/>
          </a:p>
          <a:p>
            <a:pPr algn="just">
              <a:lnSpc>
                <a:spcPct val="100000"/>
              </a:lnSpc>
              <a:buFont typeface="Wingdings" pitchFamily="2" charset="2"/>
              <a:buChar char="Ø"/>
            </a:pPr>
            <a:endParaRPr lang="it-IT" sz="2000" b="0" dirty="0"/>
          </a:p>
          <a:p>
            <a:pPr algn="just">
              <a:lnSpc>
                <a:spcPct val="100000"/>
              </a:lnSpc>
              <a:buFont typeface="Wingdings" pitchFamily="2" charset="2"/>
              <a:buChar char="Ø"/>
            </a:pPr>
            <a:endParaRPr lang="it-IT" sz="2000" b="0" dirty="0"/>
          </a:p>
          <a:p>
            <a:pPr algn="just">
              <a:lnSpc>
                <a:spcPct val="100000"/>
              </a:lnSpc>
              <a:buFont typeface="Wingdings" pitchFamily="2" charset="2"/>
              <a:buChar char="Ø"/>
            </a:pPr>
            <a:endParaRPr lang="it-IT" sz="2000" b="0" dirty="0"/>
          </a:p>
          <a:p>
            <a:pPr algn="just">
              <a:lnSpc>
                <a:spcPct val="100000"/>
              </a:lnSpc>
              <a:buFont typeface="Wingdings" pitchFamily="2" charset="2"/>
              <a:buChar char="Ø"/>
            </a:pPr>
            <a:endParaRPr lang="it-IT" sz="2000" b="0" dirty="0"/>
          </a:p>
          <a:p>
            <a:pPr algn="just">
              <a:lnSpc>
                <a:spcPct val="100000"/>
              </a:lnSpc>
              <a:buFont typeface="Wingdings" pitchFamily="2" charset="2"/>
              <a:buChar char="Ø"/>
            </a:pPr>
            <a:endParaRPr lang="it-IT" sz="2000" b="0" dirty="0"/>
          </a:p>
          <a:p>
            <a:pPr algn="just">
              <a:lnSpc>
                <a:spcPct val="100000"/>
              </a:lnSpc>
              <a:buFont typeface="Wingdings" pitchFamily="2" charset="2"/>
              <a:buChar char="Ø"/>
            </a:pPr>
            <a:endParaRPr lang="it-IT" sz="2000" b="0" dirty="0"/>
          </a:p>
          <a:p>
            <a:pPr algn="just">
              <a:lnSpc>
                <a:spcPct val="100000"/>
              </a:lnSpc>
              <a:buFont typeface="Wingdings" pitchFamily="2" charset="2"/>
              <a:buChar char="Ø"/>
            </a:pPr>
            <a:endParaRPr lang="it-IT" sz="2000" b="0" dirty="0"/>
          </a:p>
          <a:p>
            <a:pPr algn="just">
              <a:lnSpc>
                <a:spcPct val="100000"/>
              </a:lnSpc>
              <a:buFont typeface="Wingdings" pitchFamily="2" charset="2"/>
              <a:buChar char="Ø"/>
            </a:pPr>
            <a:endParaRPr lang="it-IT" sz="2000" b="0" dirty="0"/>
          </a:p>
          <a:p>
            <a:pPr algn="just">
              <a:lnSpc>
                <a:spcPct val="100000"/>
              </a:lnSpc>
              <a:buFont typeface="Wingdings" pitchFamily="2" charset="2"/>
              <a:buChar char="Ø"/>
            </a:pPr>
            <a:endParaRPr lang="it-IT" sz="2000" b="0" dirty="0"/>
          </a:p>
          <a:p>
            <a:pPr>
              <a:lnSpc>
                <a:spcPct val="100000"/>
              </a:lnSpc>
            </a:pPr>
            <a:r>
              <a:rPr lang="it-IT" sz="2000" b="0" dirty="0"/>
              <a:t>* </a:t>
            </a:r>
            <a:r>
              <a:rPr lang="it-IT" sz="1100" b="0" dirty="0"/>
              <a:t>Per una esatta definizione dei singoli equilibri parziali di bilancio si rimanda al </a:t>
            </a:r>
            <a:r>
              <a:rPr lang="it-IT" sz="1100" b="0" dirty="0" err="1"/>
              <a:t>webinar</a:t>
            </a:r>
            <a:r>
              <a:rPr lang="it-IT" sz="1100" b="0" dirty="0"/>
              <a:t> IFEL del 26 febbraio 2016</a:t>
            </a:r>
            <a:br>
              <a:rPr lang="it-IT" sz="1100" b="0" dirty="0"/>
            </a:br>
            <a:r>
              <a:rPr lang="it-IT" sz="1100" b="0" dirty="0"/>
              <a:t>     “Gli equilibri del bilancio armonizzato e i nuovi schemi “</a:t>
            </a:r>
          </a:p>
        </p:txBody>
      </p:sp>
      <p:graphicFrame>
        <p:nvGraphicFramePr>
          <p:cNvPr id="6" name="Tabella 5"/>
          <p:cNvGraphicFramePr>
            <a:graphicFrameLocks noGrp="1"/>
          </p:cNvGraphicFramePr>
          <p:nvPr/>
        </p:nvGraphicFramePr>
        <p:xfrm>
          <a:off x="753762" y="2496068"/>
          <a:ext cx="7525265" cy="3391728"/>
        </p:xfrm>
        <a:graphic>
          <a:graphicData uri="http://schemas.openxmlformats.org/drawingml/2006/table">
            <a:tbl>
              <a:tblPr firstRow="1" bandRow="1">
                <a:tableStyleId>{5C22544A-7EE6-4342-B048-85BDC9FD1C3A}</a:tableStyleId>
              </a:tblPr>
              <a:tblGrid>
                <a:gridCol w="2895314">
                  <a:extLst>
                    <a:ext uri="{9D8B030D-6E8A-4147-A177-3AD203B41FA5}">
                      <a16:colId xmlns:a16="http://schemas.microsoft.com/office/drawing/2014/main" val="20000"/>
                    </a:ext>
                  </a:extLst>
                </a:gridCol>
                <a:gridCol w="2525428">
                  <a:extLst>
                    <a:ext uri="{9D8B030D-6E8A-4147-A177-3AD203B41FA5}">
                      <a16:colId xmlns:a16="http://schemas.microsoft.com/office/drawing/2014/main" val="20001"/>
                    </a:ext>
                  </a:extLst>
                </a:gridCol>
                <a:gridCol w="2104523">
                  <a:extLst>
                    <a:ext uri="{9D8B030D-6E8A-4147-A177-3AD203B41FA5}">
                      <a16:colId xmlns:a16="http://schemas.microsoft.com/office/drawing/2014/main" val="20002"/>
                    </a:ext>
                  </a:extLst>
                </a:gridCol>
              </a:tblGrid>
              <a:tr h="370840">
                <a:tc gridSpan="3">
                  <a:txBody>
                    <a:bodyPr/>
                    <a:lstStyle/>
                    <a:p>
                      <a:pPr algn="ctr">
                        <a:lnSpc>
                          <a:spcPct val="115000"/>
                        </a:lnSpc>
                        <a:spcAft>
                          <a:spcPts val="0"/>
                        </a:spcAft>
                      </a:pPr>
                      <a:r>
                        <a:rPr lang="it-IT" sz="1400" b="1" dirty="0">
                          <a:solidFill>
                            <a:schemeClr val="bg1"/>
                          </a:solidFill>
                          <a:latin typeface="Arial"/>
                          <a:ea typeface="PMingLiU"/>
                          <a:cs typeface="Times New Roman"/>
                        </a:rPr>
                        <a:t>EQUILIBRI</a:t>
                      </a:r>
                      <a:r>
                        <a:rPr lang="it-IT" sz="1400" b="1" baseline="0" dirty="0">
                          <a:solidFill>
                            <a:schemeClr val="bg1"/>
                          </a:solidFill>
                          <a:latin typeface="Arial"/>
                          <a:ea typeface="PMingLiU"/>
                          <a:cs typeface="Times New Roman"/>
                        </a:rPr>
                        <a:t> PARZIALI </a:t>
                      </a:r>
                      <a:r>
                        <a:rPr lang="it-IT" sz="1400" b="1" baseline="0" dirty="0" err="1">
                          <a:solidFill>
                            <a:schemeClr val="bg1"/>
                          </a:solidFill>
                          <a:latin typeface="Arial"/>
                          <a:ea typeface="PMingLiU"/>
                          <a:cs typeface="Times New Roman"/>
                        </a:rPr>
                        <a:t>DI</a:t>
                      </a:r>
                      <a:r>
                        <a:rPr lang="it-IT" sz="1400" b="1" baseline="0" dirty="0">
                          <a:solidFill>
                            <a:schemeClr val="bg1"/>
                          </a:solidFill>
                          <a:latin typeface="Arial"/>
                          <a:ea typeface="PMingLiU"/>
                          <a:cs typeface="Times New Roman"/>
                        </a:rPr>
                        <a:t> BILANCIO</a:t>
                      </a:r>
                      <a:endParaRPr lang="it-IT" sz="1400" dirty="0">
                        <a:solidFill>
                          <a:schemeClr val="bg1"/>
                        </a:solidFill>
                        <a:latin typeface="Calibri"/>
                        <a:ea typeface="PMingLiU"/>
                        <a:cs typeface="Times New Roman"/>
                      </a:endParaRPr>
                    </a:p>
                  </a:txBody>
                  <a:tcPr marL="25400" marR="19050" marT="38100" marB="38100" anchor="ct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370840">
                <a:tc>
                  <a:txBody>
                    <a:bodyPr/>
                    <a:lstStyle/>
                    <a:p>
                      <a:pPr algn="ctr">
                        <a:lnSpc>
                          <a:spcPct val="115000"/>
                        </a:lnSpc>
                        <a:spcAft>
                          <a:spcPts val="0"/>
                        </a:spcAft>
                      </a:pPr>
                      <a:endParaRPr lang="it-IT" sz="1400" dirty="0">
                        <a:solidFill>
                          <a:schemeClr val="bg1"/>
                        </a:solidFill>
                        <a:latin typeface="Calibri"/>
                        <a:ea typeface="PMingLiU"/>
                        <a:cs typeface="Times New Roman"/>
                      </a:endParaRPr>
                    </a:p>
                  </a:txBody>
                  <a:tcPr marL="25400" marR="19050" marT="38100" marB="38100" anchor="ctr"/>
                </a:tc>
                <a:tc>
                  <a:txBody>
                    <a:bodyPr/>
                    <a:lstStyle/>
                    <a:p>
                      <a:pPr algn="ctr">
                        <a:lnSpc>
                          <a:spcPct val="115000"/>
                        </a:lnSpc>
                        <a:spcAft>
                          <a:spcPts val="0"/>
                        </a:spcAft>
                      </a:pPr>
                      <a:r>
                        <a:rPr lang="it-IT" sz="1400" dirty="0">
                          <a:solidFill>
                            <a:schemeClr val="bg1"/>
                          </a:solidFill>
                          <a:latin typeface="Calibri"/>
                          <a:ea typeface="PMingLiU"/>
                          <a:cs typeface="Times New Roman"/>
                        </a:rPr>
                        <a:t>ALLA</a:t>
                      </a:r>
                      <a:r>
                        <a:rPr lang="it-IT" sz="1400" baseline="0" dirty="0">
                          <a:solidFill>
                            <a:schemeClr val="bg1"/>
                          </a:solidFill>
                          <a:latin typeface="Calibri"/>
                          <a:ea typeface="PMingLiU"/>
                          <a:cs typeface="Times New Roman"/>
                        </a:rPr>
                        <a:t> DATA DELLA SALVAGUARDIA</a:t>
                      </a:r>
                      <a:endParaRPr lang="it-IT" sz="1400" dirty="0">
                        <a:solidFill>
                          <a:schemeClr val="bg1"/>
                        </a:solidFill>
                        <a:latin typeface="Calibri"/>
                        <a:ea typeface="PMingLiU"/>
                        <a:cs typeface="Times New Roman"/>
                      </a:endParaRPr>
                    </a:p>
                  </a:txBody>
                  <a:tcPr marL="25400" marR="19050" marT="38100" marB="38100" anchor="ctr"/>
                </a:tc>
                <a:tc>
                  <a:txBody>
                    <a:bodyPr/>
                    <a:lstStyle/>
                    <a:p>
                      <a:pPr algn="ctr">
                        <a:lnSpc>
                          <a:spcPct val="115000"/>
                        </a:lnSpc>
                        <a:spcAft>
                          <a:spcPts val="0"/>
                        </a:spcAft>
                      </a:pPr>
                      <a:r>
                        <a:rPr lang="it-IT" sz="1400" dirty="0">
                          <a:solidFill>
                            <a:schemeClr val="bg1"/>
                          </a:solidFill>
                          <a:latin typeface="Calibri"/>
                          <a:ea typeface="PMingLiU"/>
                          <a:cs typeface="Times New Roman"/>
                        </a:rPr>
                        <a:t>PRESUNTO al 31.12</a:t>
                      </a:r>
                    </a:p>
                  </a:txBody>
                  <a:tcPr marL="25400" marR="19050" marT="38100" marB="38100" anchor="ctr"/>
                </a:tc>
                <a:extLst>
                  <a:ext uri="{0D108BD9-81ED-4DB2-BD59-A6C34878D82A}">
                    <a16:rowId xmlns:a16="http://schemas.microsoft.com/office/drawing/2014/main" val="10001"/>
                  </a:ext>
                </a:extLst>
              </a:tr>
              <a:tr h="370840">
                <a:tc>
                  <a:txBody>
                    <a:bodyPr/>
                    <a:lstStyle/>
                    <a:p>
                      <a:pPr algn="ctr">
                        <a:lnSpc>
                          <a:spcPct val="115000"/>
                        </a:lnSpc>
                        <a:spcAft>
                          <a:spcPts val="0"/>
                        </a:spcAft>
                      </a:pPr>
                      <a:r>
                        <a:rPr lang="it-IT" sz="1400" dirty="0">
                          <a:solidFill>
                            <a:srgbClr val="000080"/>
                          </a:solidFill>
                          <a:latin typeface="Arial"/>
                          <a:ea typeface="PMingLiU"/>
                          <a:cs typeface="Times New Roman"/>
                        </a:rPr>
                        <a:t> EQUILIBRIO</a:t>
                      </a:r>
                      <a:r>
                        <a:rPr lang="it-IT" sz="1400" baseline="0" dirty="0">
                          <a:solidFill>
                            <a:srgbClr val="000080"/>
                          </a:solidFill>
                          <a:latin typeface="Arial"/>
                          <a:ea typeface="PMingLiU"/>
                          <a:cs typeface="Times New Roman"/>
                        </a:rPr>
                        <a:t> </a:t>
                      </a:r>
                      <a:r>
                        <a:rPr lang="it-IT" sz="1400" dirty="0">
                          <a:solidFill>
                            <a:srgbClr val="000080"/>
                          </a:solidFill>
                          <a:latin typeface="Arial"/>
                          <a:ea typeface="PMingLiU"/>
                          <a:cs typeface="Times New Roman"/>
                        </a:rPr>
                        <a:t>CORRENTE</a:t>
                      </a:r>
                      <a:endParaRPr lang="it-IT" sz="1400" dirty="0">
                        <a:latin typeface="Calibri"/>
                        <a:ea typeface="PMingLiU"/>
                        <a:cs typeface="Times New Roman"/>
                      </a:endParaRPr>
                    </a:p>
                  </a:txBody>
                  <a:tcPr marL="25400" marR="25400" marT="76200" marB="76200" anchor="ctr"/>
                </a:tc>
                <a:tc>
                  <a:txBody>
                    <a:bodyPr/>
                    <a:lstStyle/>
                    <a:p>
                      <a:pPr algn="ctr">
                        <a:lnSpc>
                          <a:spcPct val="115000"/>
                        </a:lnSpc>
                        <a:spcAft>
                          <a:spcPts val="0"/>
                        </a:spcAft>
                      </a:pPr>
                      <a:endParaRPr lang="it-IT" sz="1400" dirty="0">
                        <a:latin typeface="Calibri"/>
                        <a:ea typeface="PMingLiU"/>
                        <a:cs typeface="Times New Roman"/>
                      </a:endParaRPr>
                    </a:p>
                  </a:txBody>
                  <a:tcPr marL="25400" marR="25400" marT="76200" marB="76200" anchor="ctr"/>
                </a:tc>
                <a:tc>
                  <a:txBody>
                    <a:bodyPr/>
                    <a:lstStyle/>
                    <a:p>
                      <a:pPr algn="ctr">
                        <a:lnSpc>
                          <a:spcPct val="115000"/>
                        </a:lnSpc>
                        <a:spcAft>
                          <a:spcPts val="0"/>
                        </a:spcAft>
                      </a:pPr>
                      <a:endParaRPr lang="it-IT" sz="1400" dirty="0">
                        <a:latin typeface="Calibri"/>
                        <a:ea typeface="PMingLiU"/>
                        <a:cs typeface="Times New Roman"/>
                      </a:endParaRPr>
                    </a:p>
                  </a:txBody>
                  <a:tcPr marL="25400" marR="25400" marT="76200" marB="76200" anchor="ctr"/>
                </a:tc>
                <a:extLst>
                  <a:ext uri="{0D108BD9-81ED-4DB2-BD59-A6C34878D82A}">
                    <a16:rowId xmlns:a16="http://schemas.microsoft.com/office/drawing/2014/main" val="10002"/>
                  </a:ext>
                </a:extLst>
              </a:tr>
              <a:tr h="370840">
                <a:tc>
                  <a:txBody>
                    <a:bodyPr/>
                    <a:lstStyle/>
                    <a:p>
                      <a:pPr algn="ctr">
                        <a:lnSpc>
                          <a:spcPct val="115000"/>
                        </a:lnSpc>
                        <a:spcAft>
                          <a:spcPts val="0"/>
                        </a:spcAft>
                      </a:pPr>
                      <a:r>
                        <a:rPr lang="it-IT" sz="1400" dirty="0">
                          <a:solidFill>
                            <a:srgbClr val="000080"/>
                          </a:solidFill>
                          <a:latin typeface="Arial"/>
                          <a:ea typeface="PMingLiU"/>
                          <a:cs typeface="Times New Roman"/>
                        </a:rPr>
                        <a:t> EQUILIBRIO  INVESTIMENTI</a:t>
                      </a:r>
                      <a:endParaRPr lang="it-IT" sz="1400" dirty="0">
                        <a:latin typeface="Calibri"/>
                        <a:ea typeface="PMingLiU"/>
                        <a:cs typeface="Times New Roman"/>
                      </a:endParaRPr>
                    </a:p>
                  </a:txBody>
                  <a:tcPr marL="25400" marR="25400" marT="76200" marB="76200" anchor="ctr"/>
                </a:tc>
                <a:tc>
                  <a:txBody>
                    <a:bodyPr/>
                    <a:lstStyle/>
                    <a:p>
                      <a:pPr algn="ctr">
                        <a:lnSpc>
                          <a:spcPct val="115000"/>
                        </a:lnSpc>
                        <a:spcAft>
                          <a:spcPts val="0"/>
                        </a:spcAft>
                      </a:pPr>
                      <a:endParaRPr lang="it-IT" sz="1400" dirty="0">
                        <a:latin typeface="Calibri"/>
                        <a:ea typeface="PMingLiU"/>
                        <a:cs typeface="Times New Roman"/>
                      </a:endParaRPr>
                    </a:p>
                  </a:txBody>
                  <a:tcPr marL="25400" marR="25400" marT="76200" marB="76200" anchor="ctr"/>
                </a:tc>
                <a:tc>
                  <a:txBody>
                    <a:bodyPr/>
                    <a:lstStyle/>
                    <a:p>
                      <a:pPr algn="ctr">
                        <a:lnSpc>
                          <a:spcPct val="115000"/>
                        </a:lnSpc>
                        <a:spcAft>
                          <a:spcPts val="0"/>
                        </a:spcAft>
                      </a:pPr>
                      <a:endParaRPr lang="it-IT" sz="1400" dirty="0">
                        <a:latin typeface="Calibri"/>
                        <a:ea typeface="PMingLiU"/>
                        <a:cs typeface="Times New Roman"/>
                      </a:endParaRPr>
                    </a:p>
                  </a:txBody>
                  <a:tcPr marL="25400" marR="25400" marT="76200" marB="76200" anchor="ctr"/>
                </a:tc>
                <a:extLst>
                  <a:ext uri="{0D108BD9-81ED-4DB2-BD59-A6C34878D82A}">
                    <a16:rowId xmlns:a16="http://schemas.microsoft.com/office/drawing/2014/main" val="10003"/>
                  </a:ext>
                </a:extLst>
              </a:tr>
              <a:tr h="370840">
                <a:tc>
                  <a:txBody>
                    <a:bodyPr/>
                    <a:lstStyle/>
                    <a:p>
                      <a:pPr algn="ctr">
                        <a:lnSpc>
                          <a:spcPct val="115000"/>
                        </a:lnSpc>
                        <a:spcAft>
                          <a:spcPts val="0"/>
                        </a:spcAft>
                      </a:pPr>
                      <a:r>
                        <a:rPr lang="it-IT" sz="1400" dirty="0">
                          <a:solidFill>
                            <a:srgbClr val="000080"/>
                          </a:solidFill>
                          <a:latin typeface="Arial"/>
                          <a:ea typeface="PMingLiU"/>
                          <a:cs typeface="Times New Roman"/>
                        </a:rPr>
                        <a:t> EQUILIBRIO</a:t>
                      </a:r>
                      <a:r>
                        <a:rPr lang="it-IT" sz="1400" baseline="0" dirty="0">
                          <a:solidFill>
                            <a:srgbClr val="000080"/>
                          </a:solidFill>
                          <a:latin typeface="Arial"/>
                          <a:ea typeface="PMingLiU"/>
                          <a:cs typeface="Times New Roman"/>
                        </a:rPr>
                        <a:t> </a:t>
                      </a:r>
                      <a:r>
                        <a:rPr lang="it-IT" sz="1400" dirty="0">
                          <a:solidFill>
                            <a:srgbClr val="000080"/>
                          </a:solidFill>
                          <a:latin typeface="Arial"/>
                          <a:ea typeface="PMingLiU"/>
                          <a:cs typeface="Times New Roman"/>
                        </a:rPr>
                        <a:t> PARTITE</a:t>
                      </a:r>
                      <a:r>
                        <a:rPr lang="it-IT" sz="1400" baseline="0" dirty="0">
                          <a:solidFill>
                            <a:srgbClr val="000080"/>
                          </a:solidFill>
                          <a:latin typeface="Arial"/>
                          <a:ea typeface="PMingLiU"/>
                          <a:cs typeface="Times New Roman"/>
                        </a:rPr>
                        <a:t> FINANZIARIE</a:t>
                      </a:r>
                      <a:endParaRPr lang="it-IT" sz="1400" dirty="0">
                        <a:latin typeface="Calibri"/>
                        <a:ea typeface="PMingLiU"/>
                        <a:cs typeface="Times New Roman"/>
                      </a:endParaRPr>
                    </a:p>
                  </a:txBody>
                  <a:tcPr marL="25400" marR="25400" marT="76200" marB="76200" anchor="ctr"/>
                </a:tc>
                <a:tc>
                  <a:txBody>
                    <a:bodyPr/>
                    <a:lstStyle/>
                    <a:p>
                      <a:pPr algn="ctr">
                        <a:lnSpc>
                          <a:spcPct val="115000"/>
                        </a:lnSpc>
                        <a:spcAft>
                          <a:spcPts val="0"/>
                        </a:spcAft>
                      </a:pPr>
                      <a:endParaRPr lang="it-IT" sz="1400" dirty="0">
                        <a:latin typeface="Calibri"/>
                        <a:ea typeface="PMingLiU"/>
                        <a:cs typeface="Times New Roman"/>
                      </a:endParaRPr>
                    </a:p>
                  </a:txBody>
                  <a:tcPr marL="25400" marR="25400" marT="76200" marB="76200" anchor="ctr"/>
                </a:tc>
                <a:tc>
                  <a:txBody>
                    <a:bodyPr/>
                    <a:lstStyle/>
                    <a:p>
                      <a:pPr algn="ctr">
                        <a:lnSpc>
                          <a:spcPct val="115000"/>
                        </a:lnSpc>
                        <a:spcAft>
                          <a:spcPts val="0"/>
                        </a:spcAft>
                      </a:pPr>
                      <a:endParaRPr lang="it-IT" sz="1400" dirty="0">
                        <a:latin typeface="Calibri"/>
                        <a:ea typeface="PMingLiU"/>
                        <a:cs typeface="Times New Roman"/>
                      </a:endParaRPr>
                    </a:p>
                  </a:txBody>
                  <a:tcPr marL="25400" marR="25400" marT="76200" marB="76200" anchor="ctr"/>
                </a:tc>
                <a:extLst>
                  <a:ext uri="{0D108BD9-81ED-4DB2-BD59-A6C34878D82A}">
                    <a16:rowId xmlns:a16="http://schemas.microsoft.com/office/drawing/2014/main" val="10004"/>
                  </a:ext>
                </a:extLst>
              </a:tr>
              <a:tr h="370840">
                <a:tc>
                  <a:txBody>
                    <a:bodyPr/>
                    <a:lstStyle/>
                    <a:p>
                      <a:pPr algn="ctr">
                        <a:lnSpc>
                          <a:spcPct val="115000"/>
                        </a:lnSpc>
                        <a:spcAft>
                          <a:spcPts val="0"/>
                        </a:spcAft>
                      </a:pPr>
                      <a:r>
                        <a:rPr lang="it-IT" sz="1400" dirty="0">
                          <a:solidFill>
                            <a:srgbClr val="000080"/>
                          </a:solidFill>
                          <a:latin typeface="Arial"/>
                          <a:ea typeface="PMingLiU"/>
                          <a:cs typeface="Times New Roman"/>
                        </a:rPr>
                        <a:t> EQUILIBRIO SERVIZI</a:t>
                      </a:r>
                      <a:r>
                        <a:rPr lang="it-IT" sz="1400" baseline="0" dirty="0">
                          <a:solidFill>
                            <a:srgbClr val="000080"/>
                          </a:solidFill>
                          <a:latin typeface="Arial"/>
                          <a:ea typeface="PMingLiU"/>
                          <a:cs typeface="Times New Roman"/>
                        </a:rPr>
                        <a:t> PER CONTO </a:t>
                      </a:r>
                      <a:r>
                        <a:rPr lang="it-IT" sz="1400" dirty="0">
                          <a:solidFill>
                            <a:srgbClr val="000080"/>
                          </a:solidFill>
                          <a:latin typeface="Arial"/>
                          <a:ea typeface="PMingLiU"/>
                          <a:cs typeface="Times New Roman"/>
                        </a:rPr>
                        <a:t>TERZI E PARTITE </a:t>
                      </a:r>
                      <a:r>
                        <a:rPr lang="it-IT" sz="1400" dirty="0" err="1">
                          <a:solidFill>
                            <a:srgbClr val="000080"/>
                          </a:solidFill>
                          <a:latin typeface="Arial"/>
                          <a:ea typeface="PMingLiU"/>
                          <a:cs typeface="Times New Roman"/>
                        </a:rPr>
                        <a:t>DI</a:t>
                      </a:r>
                      <a:r>
                        <a:rPr lang="it-IT" sz="1400" dirty="0">
                          <a:solidFill>
                            <a:srgbClr val="000080"/>
                          </a:solidFill>
                          <a:latin typeface="Arial"/>
                          <a:ea typeface="PMingLiU"/>
                          <a:cs typeface="Times New Roman"/>
                        </a:rPr>
                        <a:t> GIRO</a:t>
                      </a:r>
                      <a:endParaRPr lang="it-IT" sz="1400" dirty="0">
                        <a:latin typeface="Calibri"/>
                        <a:ea typeface="PMingLiU"/>
                        <a:cs typeface="Times New Roman"/>
                      </a:endParaRPr>
                    </a:p>
                  </a:txBody>
                  <a:tcPr marL="25400" marR="25400" marT="76200" marB="76200" anchor="ctr"/>
                </a:tc>
                <a:tc>
                  <a:txBody>
                    <a:bodyPr/>
                    <a:lstStyle/>
                    <a:p>
                      <a:pPr algn="ctr">
                        <a:lnSpc>
                          <a:spcPct val="115000"/>
                        </a:lnSpc>
                        <a:spcAft>
                          <a:spcPts val="0"/>
                        </a:spcAft>
                      </a:pPr>
                      <a:endParaRPr lang="it-IT" sz="1400" dirty="0">
                        <a:latin typeface="Calibri"/>
                        <a:ea typeface="PMingLiU"/>
                        <a:cs typeface="Times New Roman"/>
                      </a:endParaRPr>
                    </a:p>
                  </a:txBody>
                  <a:tcPr marL="25400" marR="25400" marT="76200" marB="76200" anchor="ctr"/>
                </a:tc>
                <a:tc>
                  <a:txBody>
                    <a:bodyPr/>
                    <a:lstStyle/>
                    <a:p>
                      <a:pPr algn="ctr">
                        <a:lnSpc>
                          <a:spcPct val="115000"/>
                        </a:lnSpc>
                        <a:spcAft>
                          <a:spcPts val="0"/>
                        </a:spcAft>
                      </a:pPr>
                      <a:endParaRPr lang="it-IT" sz="1400" dirty="0">
                        <a:latin typeface="Calibri"/>
                        <a:ea typeface="PMingLiU"/>
                        <a:cs typeface="Times New Roman"/>
                      </a:endParaRPr>
                    </a:p>
                  </a:txBody>
                  <a:tcPr marL="25400" marR="25400" marT="76200" marB="76200" anchor="ctr"/>
                </a:tc>
                <a:extLst>
                  <a:ext uri="{0D108BD9-81ED-4DB2-BD59-A6C34878D82A}">
                    <a16:rowId xmlns:a16="http://schemas.microsoft.com/office/drawing/2014/main" val="10005"/>
                  </a:ext>
                </a:extLst>
              </a:tr>
              <a:tr h="370840">
                <a:tc>
                  <a:txBody>
                    <a:bodyPr/>
                    <a:lstStyle/>
                    <a:p>
                      <a:pPr algn="ctr">
                        <a:lnSpc>
                          <a:spcPct val="115000"/>
                        </a:lnSpc>
                        <a:spcAft>
                          <a:spcPts val="0"/>
                        </a:spcAft>
                      </a:pPr>
                      <a:r>
                        <a:rPr lang="it-IT" sz="1400" b="1" i="1" dirty="0">
                          <a:solidFill>
                            <a:srgbClr val="000080"/>
                          </a:solidFill>
                          <a:latin typeface="Arial"/>
                          <a:ea typeface="PMingLiU"/>
                          <a:cs typeface="Times New Roman"/>
                        </a:rPr>
                        <a:t>TOTALE</a:t>
                      </a:r>
                      <a:endParaRPr lang="it-IT" sz="1400" dirty="0">
                        <a:latin typeface="Calibri"/>
                        <a:ea typeface="PMingLiU"/>
                        <a:cs typeface="Times New Roman"/>
                      </a:endParaRPr>
                    </a:p>
                  </a:txBody>
                  <a:tcPr marL="19050" marR="19050" marT="76200" marB="76200" anchor="ctr"/>
                </a:tc>
                <a:tc>
                  <a:txBody>
                    <a:bodyPr/>
                    <a:lstStyle/>
                    <a:p>
                      <a:pPr algn="ctr">
                        <a:lnSpc>
                          <a:spcPct val="115000"/>
                        </a:lnSpc>
                        <a:spcAft>
                          <a:spcPts val="0"/>
                        </a:spcAft>
                      </a:pPr>
                      <a:endParaRPr lang="it-IT" sz="1400" dirty="0">
                        <a:latin typeface="Calibri"/>
                        <a:ea typeface="PMingLiU"/>
                        <a:cs typeface="Times New Roman"/>
                      </a:endParaRPr>
                    </a:p>
                  </a:txBody>
                  <a:tcPr marL="19050" marR="19050" marT="76200" marB="76200" anchor="ctr"/>
                </a:tc>
                <a:tc>
                  <a:txBody>
                    <a:bodyPr/>
                    <a:lstStyle/>
                    <a:p>
                      <a:pPr algn="ctr">
                        <a:lnSpc>
                          <a:spcPct val="115000"/>
                        </a:lnSpc>
                        <a:spcAft>
                          <a:spcPts val="0"/>
                        </a:spcAft>
                      </a:pPr>
                      <a:endParaRPr lang="it-IT" sz="1400" dirty="0">
                        <a:latin typeface="Calibri"/>
                        <a:ea typeface="PMingLiU"/>
                        <a:cs typeface="Times New Roman"/>
                      </a:endParaRPr>
                    </a:p>
                  </a:txBody>
                  <a:tcPr marL="19050" marR="19050" marT="76200" marB="76200" anchor="ctr"/>
                </a:tc>
                <a:extLst>
                  <a:ext uri="{0D108BD9-81ED-4DB2-BD59-A6C34878D82A}">
                    <a16:rowId xmlns:a16="http://schemas.microsoft.com/office/drawing/2014/main" val="10006"/>
                  </a:ext>
                </a:extLst>
              </a:tr>
            </a:tbl>
          </a:graphicData>
        </a:graphic>
      </p:graphicFrame>
      <p:sp>
        <p:nvSpPr>
          <p:cNvPr id="7" name="Segnaposto piè di pagina 6"/>
          <p:cNvSpPr>
            <a:spLocks noGrp="1"/>
          </p:cNvSpPr>
          <p:nvPr>
            <p:ph type="ftr" sz="quarter" idx="11"/>
          </p:nvPr>
        </p:nvSpPr>
        <p:spPr/>
        <p:txBody>
          <a:bodyPr/>
          <a:lstStyle/>
          <a:p>
            <a:r>
              <a:rPr lang="it-IT"/>
              <a:t>Ivana Rasi</a:t>
            </a:r>
          </a:p>
        </p:txBody>
      </p:sp>
    </p:spTree>
    <p:extLst>
      <p:ext uri="{BB962C8B-B14F-4D97-AF65-F5344CB8AC3E}">
        <p14:creationId xmlns:p14="http://schemas.microsoft.com/office/powerpoint/2010/main" val="29122638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fontScale="90000"/>
          </a:bodyPr>
          <a:lstStyle/>
          <a:p>
            <a:r>
              <a:rPr lang="it-IT" dirty="0"/>
              <a:t>La salvaguardia degli equilibri di bilancio</a:t>
            </a:r>
            <a:br>
              <a:rPr lang="it-IT" dirty="0"/>
            </a:br>
            <a:r>
              <a:rPr lang="it-IT" dirty="0"/>
              <a:t>art. 193 del TUEL</a:t>
            </a:r>
          </a:p>
        </p:txBody>
      </p:sp>
      <p:sp>
        <p:nvSpPr>
          <p:cNvPr id="19" name="Segnaposto contenuto 6"/>
          <p:cNvSpPr>
            <a:spLocks noGrp="1"/>
          </p:cNvSpPr>
          <p:nvPr>
            <p:ph idx="1"/>
          </p:nvPr>
        </p:nvSpPr>
        <p:spPr>
          <a:xfrm>
            <a:off x="753762" y="1600200"/>
            <a:ext cx="7812388" cy="4590535"/>
          </a:xfrm>
        </p:spPr>
        <p:txBody>
          <a:bodyPr>
            <a:noAutofit/>
          </a:bodyPr>
          <a:lstStyle/>
          <a:p>
            <a:pPr algn="just">
              <a:lnSpc>
                <a:spcPct val="100000"/>
              </a:lnSpc>
            </a:pPr>
            <a:endParaRPr lang="it-IT" sz="2000" b="0" dirty="0">
              <a:solidFill>
                <a:schemeClr val="tx1"/>
              </a:solidFill>
            </a:endParaRPr>
          </a:p>
          <a:p>
            <a:pPr algn="just">
              <a:lnSpc>
                <a:spcPct val="100000"/>
              </a:lnSpc>
            </a:pPr>
            <a:r>
              <a:rPr lang="it-IT" sz="2000" b="0" dirty="0">
                <a:solidFill>
                  <a:schemeClr val="tx1"/>
                </a:solidFill>
              </a:rPr>
              <a:t>Attività da porre in essere:</a:t>
            </a:r>
          </a:p>
          <a:p>
            <a:pPr algn="just">
              <a:lnSpc>
                <a:spcPct val="100000"/>
              </a:lnSpc>
            </a:pPr>
            <a:endParaRPr lang="it-IT" sz="2000" b="0" dirty="0">
              <a:solidFill>
                <a:schemeClr val="tx1"/>
              </a:solidFill>
            </a:endParaRPr>
          </a:p>
          <a:p>
            <a:pPr algn="just">
              <a:lnSpc>
                <a:spcPct val="100000"/>
              </a:lnSpc>
              <a:buFont typeface="Wingdings" pitchFamily="2" charset="2"/>
              <a:buChar char="Ø"/>
            </a:pPr>
            <a:r>
              <a:rPr lang="it-IT" sz="2000" b="0" u="sng" dirty="0"/>
              <a:t>l’analisi della gestione dei residui</a:t>
            </a:r>
          </a:p>
        </p:txBody>
      </p:sp>
      <p:graphicFrame>
        <p:nvGraphicFramePr>
          <p:cNvPr id="6" name="Tabella 5"/>
          <p:cNvGraphicFramePr>
            <a:graphicFrameLocks noGrp="1"/>
          </p:cNvGraphicFramePr>
          <p:nvPr/>
        </p:nvGraphicFramePr>
        <p:xfrm>
          <a:off x="753761" y="3299254"/>
          <a:ext cx="6808574" cy="1588327"/>
        </p:xfrm>
        <a:graphic>
          <a:graphicData uri="http://schemas.openxmlformats.org/drawingml/2006/table">
            <a:tbl>
              <a:tblPr firstRow="1" bandRow="1">
                <a:tableStyleId>{5C22544A-7EE6-4342-B048-85BDC9FD1C3A}</a:tableStyleId>
              </a:tblPr>
              <a:tblGrid>
                <a:gridCol w="6808574">
                  <a:extLst>
                    <a:ext uri="{9D8B030D-6E8A-4147-A177-3AD203B41FA5}">
                      <a16:colId xmlns:a16="http://schemas.microsoft.com/office/drawing/2014/main" val="20000"/>
                    </a:ext>
                  </a:extLst>
                </a:gridCol>
              </a:tblGrid>
              <a:tr h="370840">
                <a:tc>
                  <a:txBody>
                    <a:bodyPr/>
                    <a:lstStyle/>
                    <a:p>
                      <a:pPr algn="ctr">
                        <a:lnSpc>
                          <a:spcPct val="115000"/>
                        </a:lnSpc>
                        <a:spcAft>
                          <a:spcPts val="0"/>
                        </a:spcAft>
                      </a:pPr>
                      <a:r>
                        <a:rPr lang="it-IT" sz="1400" b="1" dirty="0">
                          <a:solidFill>
                            <a:schemeClr val="bg1"/>
                          </a:solidFill>
                          <a:latin typeface="Arial"/>
                          <a:ea typeface="PMingLiU"/>
                          <a:cs typeface="Times New Roman"/>
                        </a:rPr>
                        <a:t>GESTIONE</a:t>
                      </a:r>
                      <a:r>
                        <a:rPr lang="it-IT" sz="1400" b="1" baseline="0" dirty="0">
                          <a:solidFill>
                            <a:schemeClr val="bg1"/>
                          </a:solidFill>
                          <a:latin typeface="Arial"/>
                          <a:ea typeface="PMingLiU"/>
                          <a:cs typeface="Times New Roman"/>
                        </a:rPr>
                        <a:t> DEI RESIDUI</a:t>
                      </a:r>
                      <a:endParaRPr lang="it-IT" sz="1400" dirty="0">
                        <a:solidFill>
                          <a:schemeClr val="bg1"/>
                        </a:solidFill>
                        <a:latin typeface="Calibri"/>
                        <a:ea typeface="PMingLiU"/>
                        <a:cs typeface="Times New Roman"/>
                      </a:endParaRPr>
                    </a:p>
                  </a:txBody>
                  <a:tcPr marL="25400" marR="19050" marT="38100" marB="38100" anchor="ctr"/>
                </a:tc>
                <a:extLst>
                  <a:ext uri="{0D108BD9-81ED-4DB2-BD59-A6C34878D82A}">
                    <a16:rowId xmlns:a16="http://schemas.microsoft.com/office/drawing/2014/main" val="10000"/>
                  </a:ext>
                </a:extLst>
              </a:tr>
              <a:tr h="370840">
                <a:tc>
                  <a:txBody>
                    <a:bodyPr/>
                    <a:lstStyle/>
                    <a:p>
                      <a:pPr algn="ctr">
                        <a:lnSpc>
                          <a:spcPct val="115000"/>
                        </a:lnSpc>
                        <a:spcAft>
                          <a:spcPts val="0"/>
                        </a:spcAft>
                      </a:pPr>
                      <a:r>
                        <a:rPr lang="it-IT" sz="1600" b="1" i="1" dirty="0">
                          <a:solidFill>
                            <a:srgbClr val="000080"/>
                          </a:solidFill>
                          <a:latin typeface="Arial"/>
                          <a:ea typeface="PMingLiU"/>
                          <a:cs typeface="Times New Roman"/>
                        </a:rPr>
                        <a:t>STIMA DELLE VARIAZIONI DEI RESIDUI ATTIVI</a:t>
                      </a:r>
                      <a:endParaRPr lang="it-IT" sz="1600" dirty="0">
                        <a:latin typeface="Calibri"/>
                        <a:ea typeface="PMingLiU"/>
                        <a:cs typeface="Times New Roman"/>
                      </a:endParaRPr>
                    </a:p>
                  </a:txBody>
                  <a:tcPr marL="19050" marR="19050" marT="71755" marB="71755" anchor="ctr"/>
                </a:tc>
                <a:extLst>
                  <a:ext uri="{0D108BD9-81ED-4DB2-BD59-A6C34878D82A}">
                    <a16:rowId xmlns:a16="http://schemas.microsoft.com/office/drawing/2014/main" val="10001"/>
                  </a:ext>
                </a:extLst>
              </a:tr>
              <a:tr h="370840">
                <a:tc>
                  <a:txBody>
                    <a:bodyPr/>
                    <a:lstStyle/>
                    <a:p>
                      <a:pPr algn="ctr">
                        <a:lnSpc>
                          <a:spcPct val="115000"/>
                        </a:lnSpc>
                        <a:spcAft>
                          <a:spcPts val="0"/>
                        </a:spcAft>
                      </a:pPr>
                      <a:r>
                        <a:rPr lang="it-IT" sz="1600" b="1" i="1" dirty="0">
                          <a:solidFill>
                            <a:srgbClr val="000080"/>
                          </a:solidFill>
                          <a:latin typeface="Arial"/>
                          <a:ea typeface="PMingLiU"/>
                          <a:cs typeface="Times New Roman"/>
                        </a:rPr>
                        <a:t>STIMA DELLE VARIAZIONI DEI RESIDUI PASSIVI</a:t>
                      </a:r>
                      <a:endParaRPr lang="it-IT" sz="1600" dirty="0">
                        <a:latin typeface="Calibri"/>
                        <a:ea typeface="PMingLiU"/>
                        <a:cs typeface="Times New Roman"/>
                      </a:endParaRPr>
                    </a:p>
                  </a:txBody>
                  <a:tcPr marL="19050" marR="19050" marT="71755" marB="71755" anchor="ctr"/>
                </a:tc>
                <a:extLst>
                  <a:ext uri="{0D108BD9-81ED-4DB2-BD59-A6C34878D82A}">
                    <a16:rowId xmlns:a16="http://schemas.microsoft.com/office/drawing/2014/main" val="10002"/>
                  </a:ext>
                </a:extLst>
              </a:tr>
              <a:tr h="370840">
                <a:tc>
                  <a:txBody>
                    <a:bodyPr/>
                    <a:lstStyle/>
                    <a:p>
                      <a:pPr algn="ctr">
                        <a:lnSpc>
                          <a:spcPct val="115000"/>
                        </a:lnSpc>
                        <a:spcAft>
                          <a:spcPts val="0"/>
                        </a:spcAft>
                      </a:pPr>
                      <a:r>
                        <a:rPr lang="it-IT" sz="1600" b="1" i="1" dirty="0">
                          <a:solidFill>
                            <a:srgbClr val="000080"/>
                          </a:solidFill>
                          <a:latin typeface="Arial"/>
                          <a:ea typeface="PMingLiU"/>
                          <a:cs typeface="Times New Roman"/>
                        </a:rPr>
                        <a:t>RISULTATO DELLA GESTIONE RESIDUI (</a:t>
                      </a:r>
                      <a:r>
                        <a:rPr lang="it-IT" sz="1600" b="1" i="1" dirty="0" err="1">
                          <a:solidFill>
                            <a:srgbClr val="000080"/>
                          </a:solidFill>
                          <a:latin typeface="Arial"/>
                          <a:ea typeface="PMingLiU"/>
                          <a:cs typeface="Times New Roman"/>
                        </a:rPr>
                        <a:t>A+B</a:t>
                      </a:r>
                      <a:r>
                        <a:rPr lang="it-IT" sz="1600" b="1" i="1" dirty="0">
                          <a:solidFill>
                            <a:srgbClr val="000080"/>
                          </a:solidFill>
                          <a:latin typeface="Arial"/>
                          <a:ea typeface="PMingLiU"/>
                          <a:cs typeface="Times New Roman"/>
                        </a:rPr>
                        <a:t>)</a:t>
                      </a:r>
                      <a:endParaRPr lang="it-IT" sz="1600" dirty="0">
                        <a:latin typeface="Calibri"/>
                        <a:ea typeface="PMingLiU"/>
                        <a:cs typeface="Times New Roman"/>
                      </a:endParaRPr>
                    </a:p>
                  </a:txBody>
                  <a:tcPr marL="19050" marR="19050" marT="71755" marB="71755" anchor="ctr"/>
                </a:tc>
                <a:extLst>
                  <a:ext uri="{0D108BD9-81ED-4DB2-BD59-A6C34878D82A}">
                    <a16:rowId xmlns:a16="http://schemas.microsoft.com/office/drawing/2014/main" val="10003"/>
                  </a:ext>
                </a:extLst>
              </a:tr>
            </a:tbl>
          </a:graphicData>
        </a:graphic>
      </p:graphicFrame>
      <p:sp>
        <p:nvSpPr>
          <p:cNvPr id="7" name="Segnaposto piè di pagina 6"/>
          <p:cNvSpPr>
            <a:spLocks noGrp="1"/>
          </p:cNvSpPr>
          <p:nvPr>
            <p:ph type="ftr" sz="quarter" idx="11"/>
          </p:nvPr>
        </p:nvSpPr>
        <p:spPr/>
        <p:txBody>
          <a:bodyPr/>
          <a:lstStyle/>
          <a:p>
            <a:r>
              <a:rPr lang="it-IT"/>
              <a:t>Ivana Rasi</a:t>
            </a:r>
          </a:p>
        </p:txBody>
      </p:sp>
    </p:spTree>
    <p:extLst>
      <p:ext uri="{BB962C8B-B14F-4D97-AF65-F5344CB8AC3E}">
        <p14:creationId xmlns:p14="http://schemas.microsoft.com/office/powerpoint/2010/main" val="7407659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fontScale="90000"/>
          </a:bodyPr>
          <a:lstStyle/>
          <a:p>
            <a:r>
              <a:rPr lang="it-IT" dirty="0"/>
              <a:t>La salvaguardia degli equilibri di bilancio</a:t>
            </a:r>
            <a:br>
              <a:rPr lang="it-IT" dirty="0"/>
            </a:br>
            <a:r>
              <a:rPr lang="it-IT" dirty="0"/>
              <a:t>art. 193 del TUEL</a:t>
            </a:r>
          </a:p>
        </p:txBody>
      </p:sp>
      <p:sp>
        <p:nvSpPr>
          <p:cNvPr id="19" name="Segnaposto contenuto 6"/>
          <p:cNvSpPr>
            <a:spLocks noGrp="1"/>
          </p:cNvSpPr>
          <p:nvPr>
            <p:ph idx="1"/>
          </p:nvPr>
        </p:nvSpPr>
        <p:spPr>
          <a:xfrm>
            <a:off x="753762" y="1526058"/>
            <a:ext cx="7812388" cy="5121275"/>
          </a:xfrm>
        </p:spPr>
        <p:txBody>
          <a:bodyPr>
            <a:noAutofit/>
          </a:bodyPr>
          <a:lstStyle/>
          <a:p>
            <a:pPr algn="just">
              <a:lnSpc>
                <a:spcPct val="100000"/>
              </a:lnSpc>
            </a:pPr>
            <a:endParaRPr lang="it-IT" sz="1800" b="0" dirty="0"/>
          </a:p>
          <a:p>
            <a:pPr algn="just">
              <a:lnSpc>
                <a:spcPct val="150000"/>
              </a:lnSpc>
            </a:pPr>
            <a:r>
              <a:rPr lang="it-IT" sz="2000" b="0" dirty="0"/>
              <a:t>La verifica degli equilibri finanziari è data dal  risultato della verifica della gestione di competenza sommato al risultato della verifica della gestione dei residui .</a:t>
            </a:r>
          </a:p>
          <a:p>
            <a:pPr algn="just">
              <a:lnSpc>
                <a:spcPct val="150000"/>
              </a:lnSpc>
            </a:pPr>
            <a:r>
              <a:rPr lang="it-IT" sz="2000" b="0" dirty="0"/>
              <a:t>Se si ottiene un valore negativo, la gestione ha bisogno di misure di riequilibrio. </a:t>
            </a:r>
          </a:p>
          <a:p>
            <a:pPr algn="just">
              <a:lnSpc>
                <a:spcPct val="150000"/>
              </a:lnSpc>
            </a:pPr>
            <a:r>
              <a:rPr lang="it-IT" sz="2000" b="0" dirty="0"/>
              <a:t>A questo va ad aggiungersi la verifica dell’esistenza di debiti fuori bilancio e l’adeguamento del fondo crediti di dubbia esigibilità in caso di gravi squilibri riguardanti la gestione dei residui.</a:t>
            </a:r>
          </a:p>
        </p:txBody>
      </p:sp>
      <p:sp>
        <p:nvSpPr>
          <p:cNvPr id="6" name="Segnaposto piè di pagina 5"/>
          <p:cNvSpPr>
            <a:spLocks noGrp="1"/>
          </p:cNvSpPr>
          <p:nvPr>
            <p:ph type="ftr" sz="quarter" idx="11"/>
          </p:nvPr>
        </p:nvSpPr>
        <p:spPr/>
        <p:txBody>
          <a:bodyPr/>
          <a:lstStyle/>
          <a:p>
            <a:r>
              <a:rPr lang="it-IT"/>
              <a:t>Ivana Rasi</a:t>
            </a:r>
          </a:p>
        </p:txBody>
      </p:sp>
    </p:spTree>
    <p:extLst>
      <p:ext uri="{BB962C8B-B14F-4D97-AF65-F5344CB8AC3E}">
        <p14:creationId xmlns:p14="http://schemas.microsoft.com/office/powerpoint/2010/main" val="34908522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fontScale="90000"/>
          </a:bodyPr>
          <a:lstStyle/>
          <a:p>
            <a:r>
              <a:rPr lang="it-IT" dirty="0"/>
              <a:t>La salvaguardia degli equilibri di bilancio</a:t>
            </a:r>
            <a:br>
              <a:rPr lang="it-IT" dirty="0"/>
            </a:br>
            <a:r>
              <a:rPr lang="it-IT" dirty="0"/>
              <a:t>art. 193 del TUEL</a:t>
            </a:r>
          </a:p>
        </p:txBody>
      </p:sp>
      <p:sp>
        <p:nvSpPr>
          <p:cNvPr id="19" name="Segnaposto contenuto 6"/>
          <p:cNvSpPr>
            <a:spLocks noGrp="1"/>
          </p:cNvSpPr>
          <p:nvPr>
            <p:ph idx="1"/>
          </p:nvPr>
        </p:nvSpPr>
        <p:spPr>
          <a:xfrm>
            <a:off x="753762" y="1526058"/>
            <a:ext cx="7812388" cy="5121275"/>
          </a:xfrm>
        </p:spPr>
        <p:txBody>
          <a:bodyPr>
            <a:noAutofit/>
          </a:bodyPr>
          <a:lstStyle/>
          <a:p>
            <a:pPr algn="ctr">
              <a:lnSpc>
                <a:spcPct val="100000"/>
              </a:lnSpc>
            </a:pPr>
            <a:r>
              <a:rPr lang="it-IT" sz="1800" b="0" u="sng" dirty="0"/>
              <a:t>L’adeguamento del Fondo Crediti di Dubbia esigibilità</a:t>
            </a:r>
          </a:p>
          <a:p>
            <a:pPr algn="ctr">
              <a:lnSpc>
                <a:spcPct val="100000"/>
              </a:lnSpc>
            </a:pPr>
            <a:r>
              <a:rPr lang="it-IT" sz="1800" b="0" u="sng" dirty="0"/>
              <a:t> accantonato nel risultato di amministrazione:</a:t>
            </a:r>
          </a:p>
          <a:p>
            <a:pPr algn="ctr">
              <a:lnSpc>
                <a:spcPct val="100000"/>
              </a:lnSpc>
            </a:pPr>
            <a:r>
              <a:rPr lang="it-IT" sz="1800" b="0" dirty="0"/>
              <a:t>Avviene vincolando  o svincolando quote dell’avanzo di amministrazione</a:t>
            </a:r>
          </a:p>
        </p:txBody>
      </p:sp>
      <p:sp>
        <p:nvSpPr>
          <p:cNvPr id="6" name="Rettangolo 5"/>
          <p:cNvSpPr/>
          <p:nvPr/>
        </p:nvSpPr>
        <p:spPr>
          <a:xfrm>
            <a:off x="753762" y="4156847"/>
            <a:ext cx="2767914" cy="219950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pPr>
            <a:r>
              <a:rPr lang="it-IT" dirty="0"/>
              <a:t>Se la cancellazione di residui attivi supera l’importo accantonato nel risultato di amministrazione a titolo di FCDE</a:t>
            </a:r>
          </a:p>
        </p:txBody>
      </p:sp>
      <p:sp>
        <p:nvSpPr>
          <p:cNvPr id="8" name="Freccia a destra con strisce 7"/>
          <p:cNvSpPr/>
          <p:nvPr/>
        </p:nvSpPr>
        <p:spPr>
          <a:xfrm rot="17998586" flipH="1">
            <a:off x="1101771" y="3114743"/>
            <a:ext cx="1629941" cy="506627"/>
          </a:xfrm>
          <a:prstGeom prst="striped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dirty="0"/>
              <a:t>vincolo</a:t>
            </a:r>
          </a:p>
        </p:txBody>
      </p:sp>
      <p:sp>
        <p:nvSpPr>
          <p:cNvPr id="9" name="Freccia a destra con strisce 8"/>
          <p:cNvSpPr/>
          <p:nvPr/>
        </p:nvSpPr>
        <p:spPr>
          <a:xfrm rot="2550558">
            <a:off x="3967345" y="3023585"/>
            <a:ext cx="1858865" cy="546925"/>
          </a:xfrm>
          <a:prstGeom prst="striped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dirty="0"/>
              <a:t>svincolo</a:t>
            </a:r>
          </a:p>
        </p:txBody>
      </p:sp>
      <p:sp>
        <p:nvSpPr>
          <p:cNvPr id="11" name="Rettangolo 10"/>
          <p:cNvSpPr/>
          <p:nvPr/>
        </p:nvSpPr>
        <p:spPr>
          <a:xfrm>
            <a:off x="4967935" y="4212624"/>
            <a:ext cx="2767914" cy="219950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lnSpc>
                <a:spcPct val="100000"/>
              </a:lnSpc>
            </a:pPr>
            <a:r>
              <a:rPr lang="it-IT" dirty="0"/>
              <a:t>Se la riscossione di residui attivi  considerati di dubbia e difficile esazione fa venir meno la necessità di  creare un fondo crediti</a:t>
            </a:r>
          </a:p>
        </p:txBody>
      </p:sp>
      <p:sp>
        <p:nvSpPr>
          <p:cNvPr id="10" name="Segnaposto piè di pagina 9"/>
          <p:cNvSpPr>
            <a:spLocks noGrp="1"/>
          </p:cNvSpPr>
          <p:nvPr>
            <p:ph type="ftr" sz="quarter" idx="11"/>
          </p:nvPr>
        </p:nvSpPr>
        <p:spPr/>
        <p:txBody>
          <a:bodyPr/>
          <a:lstStyle/>
          <a:p>
            <a:r>
              <a:rPr lang="it-IT"/>
              <a:t>Ivana Rasi</a:t>
            </a:r>
          </a:p>
        </p:txBody>
      </p:sp>
    </p:spTree>
    <p:extLst>
      <p:ext uri="{BB962C8B-B14F-4D97-AF65-F5344CB8AC3E}">
        <p14:creationId xmlns:p14="http://schemas.microsoft.com/office/powerpoint/2010/main" val="26233282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fontScale="90000"/>
          </a:bodyPr>
          <a:lstStyle/>
          <a:p>
            <a:r>
              <a:rPr lang="it-IT" dirty="0"/>
              <a:t>La salvaguardia degli equilibri di bilancio</a:t>
            </a:r>
            <a:br>
              <a:rPr lang="it-IT" dirty="0"/>
            </a:br>
            <a:r>
              <a:rPr lang="it-IT" dirty="0"/>
              <a:t>art. 193 del TUEL</a:t>
            </a:r>
          </a:p>
        </p:txBody>
      </p:sp>
      <p:sp>
        <p:nvSpPr>
          <p:cNvPr id="19" name="Segnaposto contenuto 6"/>
          <p:cNvSpPr>
            <a:spLocks noGrp="1"/>
          </p:cNvSpPr>
          <p:nvPr>
            <p:ph idx="1"/>
          </p:nvPr>
        </p:nvSpPr>
        <p:spPr>
          <a:xfrm>
            <a:off x="753762" y="1526058"/>
            <a:ext cx="7812388" cy="5121275"/>
          </a:xfrm>
        </p:spPr>
        <p:txBody>
          <a:bodyPr>
            <a:noAutofit/>
          </a:bodyPr>
          <a:lstStyle/>
          <a:p>
            <a:pPr algn="ctr">
              <a:lnSpc>
                <a:spcPct val="100000"/>
              </a:lnSpc>
            </a:pPr>
            <a:endParaRPr lang="it-IT" sz="1800" b="0" u="sng" dirty="0"/>
          </a:p>
          <a:p>
            <a:pPr algn="ctr">
              <a:lnSpc>
                <a:spcPct val="100000"/>
              </a:lnSpc>
            </a:pPr>
            <a:endParaRPr lang="it-IT" sz="1800" b="0" u="sng" dirty="0"/>
          </a:p>
          <a:p>
            <a:pPr algn="ctr">
              <a:lnSpc>
                <a:spcPct val="100000"/>
              </a:lnSpc>
            </a:pPr>
            <a:r>
              <a:rPr lang="it-IT" sz="2400" b="0" u="sng" dirty="0"/>
              <a:t>L’eventuale procedura di riequilibrio deve finanziare un saldo che è pari a:</a:t>
            </a:r>
          </a:p>
          <a:p>
            <a:pPr algn="ctr">
              <a:lnSpc>
                <a:spcPct val="100000"/>
              </a:lnSpc>
            </a:pPr>
            <a:endParaRPr lang="it-IT" sz="2400" b="0" u="sng" dirty="0"/>
          </a:p>
          <a:p>
            <a:pPr>
              <a:lnSpc>
                <a:spcPct val="100000"/>
              </a:lnSpc>
              <a:buFont typeface="Wingdings" pitchFamily="2" charset="2"/>
              <a:buChar char="Ø"/>
            </a:pPr>
            <a:r>
              <a:rPr lang="it-IT" sz="2400" b="0" u="sng" dirty="0"/>
              <a:t>Presenza di Squilibrio della gestione di competenza</a:t>
            </a:r>
          </a:p>
          <a:p>
            <a:pPr>
              <a:lnSpc>
                <a:spcPct val="100000"/>
              </a:lnSpc>
              <a:buFont typeface="Wingdings" pitchFamily="2" charset="2"/>
              <a:buChar char="Ø"/>
            </a:pPr>
            <a:r>
              <a:rPr lang="it-IT" sz="2400" b="0" u="sng" dirty="0"/>
              <a:t>Presenza di Squilibrio della gestione dei residui</a:t>
            </a:r>
          </a:p>
          <a:p>
            <a:pPr>
              <a:lnSpc>
                <a:spcPct val="100000"/>
              </a:lnSpc>
              <a:buFont typeface="Wingdings" pitchFamily="2" charset="2"/>
              <a:buChar char="Ø"/>
            </a:pPr>
            <a:r>
              <a:rPr lang="it-IT" sz="2400" b="0" u="sng" dirty="0"/>
              <a:t>Necessità di adeguare l’accantonamento al  FCDE</a:t>
            </a:r>
          </a:p>
          <a:p>
            <a:pPr>
              <a:lnSpc>
                <a:spcPct val="100000"/>
              </a:lnSpc>
              <a:buFont typeface="Wingdings" pitchFamily="2" charset="2"/>
              <a:buChar char="Ø"/>
            </a:pPr>
            <a:r>
              <a:rPr lang="it-IT" sz="2400" b="0" u="sng" dirty="0"/>
              <a:t>Debiti Fuori Bilancio</a:t>
            </a:r>
          </a:p>
        </p:txBody>
      </p:sp>
      <p:sp>
        <p:nvSpPr>
          <p:cNvPr id="6" name="Segnaposto piè di pagina 5"/>
          <p:cNvSpPr>
            <a:spLocks noGrp="1"/>
          </p:cNvSpPr>
          <p:nvPr>
            <p:ph type="ftr" sz="quarter" idx="11"/>
          </p:nvPr>
        </p:nvSpPr>
        <p:spPr/>
        <p:txBody>
          <a:bodyPr/>
          <a:lstStyle/>
          <a:p>
            <a:r>
              <a:rPr lang="it-IT"/>
              <a:t>Ivana Rasi</a:t>
            </a:r>
          </a:p>
        </p:txBody>
      </p:sp>
    </p:spTree>
    <p:extLst>
      <p:ext uri="{BB962C8B-B14F-4D97-AF65-F5344CB8AC3E}">
        <p14:creationId xmlns:p14="http://schemas.microsoft.com/office/powerpoint/2010/main" val="25212672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fontScale="90000"/>
          </a:bodyPr>
          <a:lstStyle/>
          <a:p>
            <a:r>
              <a:rPr lang="it-IT" dirty="0"/>
              <a:t>La salvaguardia degli equilibri di bilancio</a:t>
            </a:r>
            <a:br>
              <a:rPr lang="it-IT" dirty="0"/>
            </a:br>
            <a:r>
              <a:rPr lang="it-IT" dirty="0"/>
              <a:t>art. 193 del TUEL</a:t>
            </a:r>
          </a:p>
        </p:txBody>
      </p:sp>
      <p:sp>
        <p:nvSpPr>
          <p:cNvPr id="19" name="Segnaposto contenuto 6"/>
          <p:cNvSpPr>
            <a:spLocks noGrp="1"/>
          </p:cNvSpPr>
          <p:nvPr>
            <p:ph idx="1"/>
          </p:nvPr>
        </p:nvSpPr>
        <p:spPr>
          <a:xfrm>
            <a:off x="753762" y="1526058"/>
            <a:ext cx="7812388" cy="5121275"/>
          </a:xfrm>
        </p:spPr>
        <p:txBody>
          <a:bodyPr>
            <a:noAutofit/>
          </a:bodyPr>
          <a:lstStyle/>
          <a:p>
            <a:pPr algn="ctr">
              <a:lnSpc>
                <a:spcPct val="100000"/>
              </a:lnSpc>
            </a:pPr>
            <a:endParaRPr lang="it-IT" sz="1800" b="0" u="sng" dirty="0"/>
          </a:p>
          <a:p>
            <a:pPr algn="ctr">
              <a:lnSpc>
                <a:spcPct val="100000"/>
              </a:lnSpc>
            </a:pPr>
            <a:endParaRPr lang="it-IT" sz="1800" b="0" u="sng" dirty="0"/>
          </a:p>
          <a:p>
            <a:pPr>
              <a:lnSpc>
                <a:spcPct val="100000"/>
              </a:lnSpc>
            </a:pPr>
            <a:r>
              <a:rPr lang="it-IT" sz="2000" b="0" dirty="0"/>
              <a:t>Ai fini del riequilibrio possono essere utilizzate per l’anno in corso e per i due successivi:</a:t>
            </a:r>
          </a:p>
          <a:p>
            <a:pPr marL="342900" indent="-342900">
              <a:lnSpc>
                <a:spcPct val="100000"/>
              </a:lnSpc>
              <a:buFont typeface="+mj-lt"/>
              <a:buAutoNum type="arabicPeriod"/>
            </a:pPr>
            <a:r>
              <a:rPr lang="it-IT" sz="2000" b="0" dirty="0"/>
              <a:t>Economie di spesa</a:t>
            </a:r>
          </a:p>
          <a:p>
            <a:pPr marL="342900" indent="-342900">
              <a:lnSpc>
                <a:spcPct val="100000"/>
              </a:lnSpc>
              <a:buFont typeface="+mj-lt"/>
              <a:buAutoNum type="arabicPeriod"/>
            </a:pPr>
            <a:r>
              <a:rPr lang="it-IT" sz="2000" b="0" dirty="0"/>
              <a:t>Tutte le entrate ad eccezione di quelle proveniente dall’assunzione prestiti e quelle con specifico vincolo di destinazione</a:t>
            </a:r>
          </a:p>
          <a:p>
            <a:pPr marL="342900" indent="-342900">
              <a:lnSpc>
                <a:spcPct val="100000"/>
              </a:lnSpc>
              <a:buFont typeface="+mj-lt"/>
              <a:buAutoNum type="arabicPeriod"/>
            </a:pPr>
            <a:r>
              <a:rPr lang="it-IT" sz="2000" b="0" dirty="0"/>
              <a:t>Proventi derivanti da alienazione beni patrimoniali disponibili</a:t>
            </a:r>
          </a:p>
          <a:p>
            <a:pPr marL="342900" indent="-342900">
              <a:lnSpc>
                <a:spcPct val="100000"/>
              </a:lnSpc>
              <a:buFont typeface="+mj-lt"/>
              <a:buAutoNum type="arabicPeriod"/>
            </a:pPr>
            <a:r>
              <a:rPr lang="it-IT" sz="2000" b="0" dirty="0"/>
              <a:t>Entrate in conto capitale per squilibri in conto capitale</a:t>
            </a:r>
          </a:p>
          <a:p>
            <a:pPr marL="342900" indent="-342900">
              <a:lnSpc>
                <a:spcPct val="100000"/>
              </a:lnSpc>
              <a:buFont typeface="+mj-lt"/>
              <a:buAutoNum type="arabicPeriod"/>
            </a:pPr>
            <a:r>
              <a:rPr lang="it-IT" sz="2000" b="0" dirty="0"/>
              <a:t>In via residuale, ove non possa provvedersi con le modalità di cui sopra, è possibile utilizzare l’avanzo libero</a:t>
            </a:r>
          </a:p>
          <a:p>
            <a:pPr marL="342900" indent="-342900">
              <a:lnSpc>
                <a:spcPct val="100000"/>
              </a:lnSpc>
              <a:buFont typeface="+mj-lt"/>
              <a:buAutoNum type="arabicPeriod"/>
            </a:pPr>
            <a:endParaRPr lang="it-IT" sz="1800" b="0" u="sng" dirty="0"/>
          </a:p>
        </p:txBody>
      </p:sp>
      <p:sp>
        <p:nvSpPr>
          <p:cNvPr id="6" name="Segnaposto piè di pagina 5"/>
          <p:cNvSpPr>
            <a:spLocks noGrp="1"/>
          </p:cNvSpPr>
          <p:nvPr>
            <p:ph type="ftr" sz="quarter" idx="11"/>
          </p:nvPr>
        </p:nvSpPr>
        <p:spPr/>
        <p:txBody>
          <a:bodyPr/>
          <a:lstStyle/>
          <a:p>
            <a:r>
              <a:rPr lang="it-IT"/>
              <a:t>Ivana Rasi</a:t>
            </a:r>
          </a:p>
        </p:txBody>
      </p:sp>
    </p:spTree>
    <p:extLst>
      <p:ext uri="{BB962C8B-B14F-4D97-AF65-F5344CB8AC3E}">
        <p14:creationId xmlns:p14="http://schemas.microsoft.com/office/powerpoint/2010/main" val="459562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p:txBody>
          <a:bodyPr>
            <a:normAutofit fontScale="90000"/>
          </a:bodyPr>
          <a:lstStyle/>
          <a:p>
            <a:r>
              <a:rPr lang="it-IT" dirty="0"/>
              <a:t>La salvaguardia degli equilibri di bilancio</a:t>
            </a:r>
            <a:br>
              <a:rPr lang="it-IT" dirty="0"/>
            </a:br>
            <a:r>
              <a:rPr lang="it-IT" dirty="0"/>
              <a:t>art. 193 del TUEL</a:t>
            </a:r>
          </a:p>
        </p:txBody>
      </p:sp>
      <p:sp>
        <p:nvSpPr>
          <p:cNvPr id="19" name="Segnaposto contenuto 6"/>
          <p:cNvSpPr>
            <a:spLocks noGrp="1"/>
          </p:cNvSpPr>
          <p:nvPr>
            <p:ph idx="1"/>
          </p:nvPr>
        </p:nvSpPr>
        <p:spPr>
          <a:xfrm>
            <a:off x="753762" y="1526058"/>
            <a:ext cx="7812388" cy="5121275"/>
          </a:xfrm>
        </p:spPr>
        <p:txBody>
          <a:bodyPr>
            <a:noAutofit/>
          </a:bodyPr>
          <a:lstStyle/>
          <a:p>
            <a:pPr algn="ctr">
              <a:lnSpc>
                <a:spcPct val="100000"/>
              </a:lnSpc>
            </a:pPr>
            <a:endParaRPr lang="it-IT" sz="1800" b="0" u="sng" dirty="0"/>
          </a:p>
          <a:p>
            <a:pPr>
              <a:lnSpc>
                <a:spcPct val="100000"/>
              </a:lnSpc>
            </a:pPr>
            <a:r>
              <a:rPr lang="it-IT" sz="1800" b="0" dirty="0"/>
              <a:t>La possibilità di modificare le tariffe e le aliquote relative </a:t>
            </a:r>
            <a:r>
              <a:rPr lang="it-IT" sz="1800" b="0" dirty="0" err="1"/>
              <a:t>ati</a:t>
            </a:r>
            <a:r>
              <a:rPr lang="it-IT" sz="1800" b="0" dirty="0"/>
              <a:t> tributi di propria competenza per il ripristino degli equilibri di bilancio </a:t>
            </a:r>
            <a:r>
              <a:rPr lang="it-IT" sz="1800" u="sng" dirty="0">
                <a:solidFill>
                  <a:schemeClr val="accent1"/>
                </a:solidFill>
              </a:rPr>
              <a:t>non può essere applicata per il 2016 </a:t>
            </a:r>
            <a:r>
              <a:rPr lang="it-IT" sz="1800" b="0" dirty="0"/>
              <a:t>giusto il disposto del comma 26 dell’art. 1 della legge 208/2015 (legge di stabilità 2016):</a:t>
            </a:r>
          </a:p>
          <a:p>
            <a:pPr>
              <a:lnSpc>
                <a:spcPct val="100000"/>
              </a:lnSpc>
            </a:pPr>
            <a:r>
              <a:rPr lang="it-IT" sz="1800" b="0" dirty="0"/>
              <a:t>“</a:t>
            </a:r>
            <a:r>
              <a:rPr lang="it-IT" sz="1800" b="0" i="1" dirty="0"/>
              <a:t>Al fine di contenere il livello complessivo della pressione tributaria, in coerenza con gli equilibri generali di finanza pubblica, per l’anno 2016 è sospesa l’effica-cia delle leggi regionali e delle deliberazioni degli enti locali nella parte in cui prevedono aumenti dei tributi e delle addizionali attribuiti alle regioni e agli enti locali con legge dello Stato rispetto ai livelli di aliquote o ta-riffe applicabili per l’anno 2015… La sospensione di cui al primo periodo non si applica alla tassa sui rifiuti (TARI) di cui all’articolo 1, comma 639, della legge 27 dicembre 2013, n. 147, né per gli enti locali che deliberano il </a:t>
            </a:r>
            <a:r>
              <a:rPr lang="it-IT" sz="1800" b="0" i="1" dirty="0" err="1"/>
              <a:t>predissesto</a:t>
            </a:r>
            <a:r>
              <a:rPr lang="it-IT" sz="1800" b="0" i="1" dirty="0"/>
              <a:t>, ai sensi dell’articolo 243-bis del testo unico di cui al decreto legislativo 18 agosto 2000, n. 267, o il dissesto, ai sensi degli articoli 246 e seguenti del medesimo testo unico di cui al decreto legislativo n. 267 del 2000”</a:t>
            </a:r>
          </a:p>
          <a:p>
            <a:pPr>
              <a:lnSpc>
                <a:spcPct val="100000"/>
              </a:lnSpc>
            </a:pPr>
            <a:r>
              <a:rPr lang="it-IT" sz="1800" b="0" dirty="0"/>
              <a:t>:</a:t>
            </a:r>
          </a:p>
          <a:p>
            <a:pPr marL="342900" indent="-342900">
              <a:lnSpc>
                <a:spcPct val="100000"/>
              </a:lnSpc>
              <a:buFont typeface="+mj-lt"/>
              <a:buAutoNum type="arabicPeriod"/>
            </a:pPr>
            <a:endParaRPr lang="it-IT" sz="1800" b="0" u="sng" dirty="0"/>
          </a:p>
        </p:txBody>
      </p:sp>
      <p:sp>
        <p:nvSpPr>
          <p:cNvPr id="6" name="Segnaposto piè di pagina 5"/>
          <p:cNvSpPr>
            <a:spLocks noGrp="1"/>
          </p:cNvSpPr>
          <p:nvPr>
            <p:ph type="ftr" sz="quarter" idx="11"/>
          </p:nvPr>
        </p:nvSpPr>
        <p:spPr/>
        <p:txBody>
          <a:bodyPr/>
          <a:lstStyle/>
          <a:p>
            <a:r>
              <a:rPr lang="it-IT"/>
              <a:t>Ivana Rasi</a:t>
            </a:r>
          </a:p>
        </p:txBody>
      </p:sp>
    </p:spTree>
    <p:extLst>
      <p:ext uri="{BB962C8B-B14F-4D97-AF65-F5344CB8AC3E}">
        <p14:creationId xmlns:p14="http://schemas.microsoft.com/office/powerpoint/2010/main" val="2645582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Presentazione_STRUTTURA-0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208" cy="6858000"/>
          </a:xfrm>
          <a:prstGeom prst="rect">
            <a:avLst/>
          </a:prstGeom>
        </p:spPr>
      </p:pic>
      <p:sp>
        <p:nvSpPr>
          <p:cNvPr id="3" name="Titolo 2"/>
          <p:cNvSpPr>
            <a:spLocks noGrp="1"/>
          </p:cNvSpPr>
          <p:nvPr>
            <p:ph type="title"/>
          </p:nvPr>
        </p:nvSpPr>
        <p:spPr>
          <a:xfrm>
            <a:off x="556054" y="1799883"/>
            <a:ext cx="6548353" cy="2268585"/>
          </a:xfrm>
        </p:spPr>
        <p:txBody>
          <a:bodyPr>
            <a:normAutofit/>
          </a:bodyPr>
          <a:lstStyle/>
          <a:p>
            <a:r>
              <a:rPr lang="it-IT" sz="3200" b="1" dirty="0">
                <a:cs typeface="Arial"/>
              </a:rPr>
              <a:t>Le criticità finanziarie degli enti locali</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3</a:t>
            </a:fld>
            <a:endParaRPr lang="it-IT" dirty="0"/>
          </a:p>
        </p:txBody>
      </p:sp>
      <p:sp>
        <p:nvSpPr>
          <p:cNvPr id="5" name="Segnaposto piè di pagina 4"/>
          <p:cNvSpPr>
            <a:spLocks noGrp="1"/>
          </p:cNvSpPr>
          <p:nvPr>
            <p:ph type="ftr" sz="quarter" idx="11"/>
          </p:nvPr>
        </p:nvSpPr>
        <p:spPr/>
        <p:txBody>
          <a:bodyPr/>
          <a:lstStyle/>
          <a:p>
            <a:r>
              <a:rPr lang="it-IT"/>
              <a:t>Ivana Rasi </a:t>
            </a:r>
            <a:endParaRPr lang="it-IT" dirty="0"/>
          </a:p>
        </p:txBody>
      </p:sp>
    </p:spTree>
    <p:extLst>
      <p:ext uri="{BB962C8B-B14F-4D97-AF65-F5344CB8AC3E}">
        <p14:creationId xmlns:p14="http://schemas.microsoft.com/office/powerpoint/2010/main" val="10063717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Presentazione_STRUTTURA-0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208" cy="6858000"/>
          </a:xfrm>
          <a:prstGeom prst="rect">
            <a:avLst/>
          </a:prstGeom>
        </p:spPr>
      </p:pic>
      <p:sp>
        <p:nvSpPr>
          <p:cNvPr id="3" name="Titolo 2"/>
          <p:cNvSpPr>
            <a:spLocks noGrp="1"/>
          </p:cNvSpPr>
          <p:nvPr>
            <p:ph type="title"/>
          </p:nvPr>
        </p:nvSpPr>
        <p:spPr>
          <a:xfrm>
            <a:off x="556054" y="1799883"/>
            <a:ext cx="6548353" cy="2268585"/>
          </a:xfrm>
        </p:spPr>
        <p:txBody>
          <a:bodyPr>
            <a:normAutofit/>
          </a:bodyPr>
          <a:lstStyle/>
          <a:p>
            <a:r>
              <a:rPr lang="it-IT" sz="3200" b="1" dirty="0">
                <a:cs typeface="Arial"/>
              </a:rPr>
              <a:t>Le componenti dello squilibrio finanziario</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30</a:t>
            </a:fld>
            <a:endParaRPr lang="it-IT" dirty="0"/>
          </a:p>
        </p:txBody>
      </p:sp>
      <p:sp>
        <p:nvSpPr>
          <p:cNvPr id="5" name="Segnaposto piè di pagina 4"/>
          <p:cNvSpPr>
            <a:spLocks noGrp="1"/>
          </p:cNvSpPr>
          <p:nvPr>
            <p:ph type="ftr" sz="quarter" idx="11"/>
          </p:nvPr>
        </p:nvSpPr>
        <p:spPr/>
        <p:txBody>
          <a:bodyPr/>
          <a:lstStyle/>
          <a:p>
            <a:r>
              <a:rPr lang="it-IT"/>
              <a:t>Ivana Rasi </a:t>
            </a:r>
            <a:endParaRPr lang="it-IT" dirty="0"/>
          </a:p>
        </p:txBody>
      </p:sp>
    </p:spTree>
    <p:extLst>
      <p:ext uri="{BB962C8B-B14F-4D97-AF65-F5344CB8AC3E}">
        <p14:creationId xmlns:p14="http://schemas.microsoft.com/office/powerpoint/2010/main" val="16482836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p:txBody>
          <a:bodyPr/>
          <a:lstStyle/>
          <a:p>
            <a:pPr algn="just">
              <a:lnSpc>
                <a:spcPct val="100000"/>
              </a:lnSpc>
            </a:pPr>
            <a:r>
              <a:rPr lang="it-IT" sz="2400" dirty="0">
                <a:latin typeface="Calibri" pitchFamily="34" charset="0"/>
              </a:rPr>
              <a:t>Le componenti dello squilibrio sono molteplici:</a:t>
            </a:r>
          </a:p>
          <a:p>
            <a:pPr algn="just">
              <a:lnSpc>
                <a:spcPct val="100000"/>
              </a:lnSpc>
              <a:buClr>
                <a:srgbClr val="0070C0"/>
              </a:buClr>
              <a:buFont typeface="Wingdings" pitchFamily="2" charset="2"/>
              <a:buChar char="ü"/>
            </a:pPr>
            <a:r>
              <a:rPr lang="it-IT" sz="2400" dirty="0">
                <a:latin typeface="Calibri" pitchFamily="34" charset="0"/>
              </a:rPr>
              <a:t>Il disavanzo;</a:t>
            </a:r>
          </a:p>
          <a:p>
            <a:pPr algn="just">
              <a:lnSpc>
                <a:spcPct val="100000"/>
              </a:lnSpc>
              <a:buClr>
                <a:srgbClr val="0070C0"/>
              </a:buClr>
              <a:buFont typeface="Wingdings" pitchFamily="2" charset="2"/>
              <a:buChar char="ü"/>
            </a:pPr>
            <a:r>
              <a:rPr lang="it-IT" sz="2400" dirty="0">
                <a:latin typeface="Calibri" pitchFamily="34" charset="0"/>
              </a:rPr>
              <a:t>I debiti fuori bilanci;</a:t>
            </a:r>
          </a:p>
          <a:p>
            <a:pPr algn="just">
              <a:lnSpc>
                <a:spcPct val="100000"/>
              </a:lnSpc>
              <a:buClr>
                <a:srgbClr val="0070C0"/>
              </a:buClr>
              <a:buFont typeface="Wingdings" pitchFamily="2" charset="2"/>
              <a:buChar char="ü"/>
            </a:pPr>
            <a:r>
              <a:rPr lang="it-IT" sz="2400" dirty="0">
                <a:latin typeface="Calibri" pitchFamily="34" charset="0"/>
              </a:rPr>
              <a:t>Le anticipazioni di tesoreria non restituite a fine anno;</a:t>
            </a:r>
          </a:p>
          <a:p>
            <a:pPr algn="just">
              <a:lnSpc>
                <a:spcPct val="100000"/>
              </a:lnSpc>
              <a:buClr>
                <a:srgbClr val="0070C0"/>
              </a:buClr>
              <a:buFont typeface="Wingdings" pitchFamily="2" charset="2"/>
              <a:buChar char="ü"/>
            </a:pPr>
            <a:r>
              <a:rPr lang="it-IT" sz="2400" dirty="0">
                <a:latin typeface="Calibri" pitchFamily="34" charset="0"/>
              </a:rPr>
              <a:t>Le fatture passive presenti in bilancio;</a:t>
            </a:r>
          </a:p>
          <a:p>
            <a:pPr algn="just">
              <a:lnSpc>
                <a:spcPct val="100000"/>
              </a:lnSpc>
              <a:buClr>
                <a:srgbClr val="0070C0"/>
              </a:buClr>
              <a:buFont typeface="Wingdings" pitchFamily="2" charset="2"/>
              <a:buChar char="ü"/>
            </a:pPr>
            <a:r>
              <a:rPr lang="it-IT" sz="2400" dirty="0">
                <a:latin typeface="Calibri" pitchFamily="34" charset="0"/>
              </a:rPr>
              <a:t>Le somme a destinazione vincolata da ricostituire.</a:t>
            </a:r>
          </a:p>
        </p:txBody>
      </p:sp>
      <p:sp>
        <p:nvSpPr>
          <p:cNvPr id="9" name="Titolo 8"/>
          <p:cNvSpPr>
            <a:spLocks noGrp="1"/>
          </p:cNvSpPr>
          <p:nvPr>
            <p:ph type="title"/>
          </p:nvPr>
        </p:nvSpPr>
        <p:spPr>
          <a:xfrm>
            <a:off x="1510235" y="451766"/>
            <a:ext cx="7081814" cy="877155"/>
          </a:xfrm>
          <a:prstGeom prst="rect">
            <a:avLst/>
          </a:prstGeom>
        </p:spPr>
        <p:txBody>
          <a:bodyPr/>
          <a:lstStyle/>
          <a:p>
            <a:r>
              <a:rPr lang="it-IT" dirty="0">
                <a:solidFill>
                  <a:srgbClr val="0070C0"/>
                </a:solidFill>
              </a:rPr>
              <a:t>Lo squilibrio finanziario</a:t>
            </a:r>
          </a:p>
        </p:txBody>
      </p:sp>
    </p:spTree>
    <p:extLst>
      <p:ext uri="{BB962C8B-B14F-4D97-AF65-F5344CB8AC3E}">
        <p14:creationId xmlns:p14="http://schemas.microsoft.com/office/powerpoint/2010/main" val="17486951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p:txBody>
          <a:bodyPr/>
          <a:lstStyle/>
          <a:p>
            <a:pPr algn="just">
              <a:lnSpc>
                <a:spcPct val="100000"/>
              </a:lnSpc>
            </a:pPr>
            <a:endParaRPr lang="it-IT" sz="2400" dirty="0">
              <a:latin typeface="Calibri" pitchFamily="34" charset="0"/>
            </a:endParaRPr>
          </a:p>
          <a:p>
            <a:pPr algn="just">
              <a:lnSpc>
                <a:spcPct val="100000"/>
              </a:lnSpc>
            </a:pPr>
            <a:endParaRPr lang="it-IT" sz="2400" dirty="0">
              <a:latin typeface="Calibri" pitchFamily="34" charset="0"/>
            </a:endParaRPr>
          </a:p>
        </p:txBody>
      </p:sp>
      <p:sp>
        <p:nvSpPr>
          <p:cNvPr id="9" name="Titolo 8"/>
          <p:cNvSpPr>
            <a:spLocks noGrp="1"/>
          </p:cNvSpPr>
          <p:nvPr>
            <p:ph type="title"/>
          </p:nvPr>
        </p:nvSpPr>
        <p:spPr>
          <a:xfrm>
            <a:off x="1870095" y="451766"/>
            <a:ext cx="6721954" cy="877155"/>
          </a:xfrm>
          <a:prstGeom prst="rect">
            <a:avLst/>
          </a:prstGeom>
        </p:spPr>
        <p:txBody>
          <a:bodyPr/>
          <a:lstStyle/>
          <a:p>
            <a:r>
              <a:rPr lang="it-IT" dirty="0">
                <a:solidFill>
                  <a:srgbClr val="0070C0"/>
                </a:solidFill>
              </a:rPr>
              <a:t>Lo squilibrio finanziario</a:t>
            </a:r>
          </a:p>
        </p:txBody>
      </p:sp>
      <p:graphicFrame>
        <p:nvGraphicFramePr>
          <p:cNvPr id="6" name="Diagramma 5"/>
          <p:cNvGraphicFramePr/>
          <p:nvPr>
            <p:extLst>
              <p:ext uri="{D42A27DB-BD31-4B8C-83A1-F6EECF244321}">
                <p14:modId xmlns:p14="http://schemas.microsoft.com/office/powerpoint/2010/main" val="2174368750"/>
              </p:ext>
            </p:extLst>
          </p:nvPr>
        </p:nvGraphicFramePr>
        <p:xfrm>
          <a:off x="825910" y="1333495"/>
          <a:ext cx="7911035" cy="4208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00450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p:txBody>
          <a:bodyPr/>
          <a:lstStyle/>
          <a:p>
            <a:pPr algn="just">
              <a:lnSpc>
                <a:spcPct val="100000"/>
              </a:lnSpc>
            </a:pPr>
            <a:r>
              <a:rPr lang="it-IT" sz="2400" dirty="0">
                <a:latin typeface="Calibri" pitchFamily="34" charset="0"/>
              </a:rPr>
              <a:t>La capacità di individuare effettive e gravi  condizioni di squilibrio finanziario nei bilanci degli enti locali era rimessa, fino a tutto il 2017 a degli indicatori approvati con un apposito decreto ministeriale avente validità triennale.</a:t>
            </a:r>
          </a:p>
        </p:txBody>
      </p:sp>
      <p:sp>
        <p:nvSpPr>
          <p:cNvPr id="9" name="Titolo 8"/>
          <p:cNvSpPr>
            <a:spLocks noGrp="1"/>
          </p:cNvSpPr>
          <p:nvPr>
            <p:ph type="title"/>
          </p:nvPr>
        </p:nvSpPr>
        <p:spPr>
          <a:xfrm>
            <a:off x="1425573" y="451766"/>
            <a:ext cx="7166475" cy="877155"/>
          </a:xfrm>
          <a:prstGeom prst="rect">
            <a:avLst/>
          </a:prstGeom>
        </p:spPr>
        <p:txBody>
          <a:bodyPr/>
          <a:lstStyle/>
          <a:p>
            <a:r>
              <a:rPr lang="it-IT" dirty="0">
                <a:solidFill>
                  <a:srgbClr val="0070C0"/>
                </a:solidFill>
              </a:rPr>
              <a:t>Lo squilibrio finanziario</a:t>
            </a:r>
          </a:p>
        </p:txBody>
      </p:sp>
    </p:spTree>
    <p:extLst>
      <p:ext uri="{BB962C8B-B14F-4D97-AF65-F5344CB8AC3E}">
        <p14:creationId xmlns:p14="http://schemas.microsoft.com/office/powerpoint/2010/main" val="17281821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p:txBody>
          <a:bodyPr/>
          <a:lstStyle/>
          <a:p>
            <a:pPr algn="just">
              <a:lnSpc>
                <a:spcPct val="100000"/>
              </a:lnSpc>
            </a:pPr>
            <a:r>
              <a:rPr lang="it-IT" sz="2400" dirty="0">
                <a:latin typeface="Calibri" pitchFamily="34" charset="0"/>
              </a:rPr>
              <a:t>L’articolo 242 TUEL dispone che sono da considerarsi in </a:t>
            </a:r>
            <a:r>
              <a:rPr lang="it-IT" sz="2400" b="1" dirty="0">
                <a:solidFill>
                  <a:srgbClr val="0070C0"/>
                </a:solidFill>
                <a:latin typeface="Calibri" pitchFamily="34" charset="0"/>
              </a:rPr>
              <a:t>condizioni strutturalmente deficitarie </a:t>
            </a:r>
            <a:r>
              <a:rPr lang="it-IT" sz="2400" dirty="0">
                <a:latin typeface="Calibri" pitchFamily="34" charset="0"/>
              </a:rPr>
              <a:t>gli enti locali che presentano </a:t>
            </a:r>
            <a:r>
              <a:rPr lang="it-IT" sz="2400" u="heavy" dirty="0">
                <a:uFill>
                  <a:solidFill>
                    <a:srgbClr val="0070C0"/>
                  </a:solidFill>
                </a:uFill>
                <a:latin typeface="Calibri" pitchFamily="34" charset="0"/>
              </a:rPr>
              <a:t>gravi ed incontrovertibili </a:t>
            </a:r>
            <a:r>
              <a:rPr lang="it-IT" sz="2400" dirty="0">
                <a:latin typeface="Calibri" pitchFamily="34" charset="0"/>
              </a:rPr>
              <a:t>condizioni di squilibrio, rilevabili da una apposita tabella, da allegare al rendiconto della gestione, contenente parametri obiettivi dei quali almeno la metà presentino valori </a:t>
            </a:r>
            <a:r>
              <a:rPr lang="it-IT" sz="2400" dirty="0" err="1">
                <a:latin typeface="Calibri" pitchFamily="34" charset="0"/>
              </a:rPr>
              <a:t>deficitari</a:t>
            </a:r>
            <a:r>
              <a:rPr lang="it-IT" sz="2400" dirty="0">
                <a:latin typeface="Calibri" pitchFamily="34" charset="0"/>
              </a:rPr>
              <a:t>. </a:t>
            </a:r>
          </a:p>
          <a:p>
            <a:pPr algn="just">
              <a:lnSpc>
                <a:spcPct val="100000"/>
              </a:lnSpc>
            </a:pPr>
            <a:r>
              <a:rPr lang="it-IT" sz="2400" dirty="0">
                <a:latin typeface="Calibri" pitchFamily="34" charset="0"/>
              </a:rPr>
              <a:t>Il rendiconto della gestione è quello relativo al penultimo esercizio precedente quello di riferimento. </a:t>
            </a:r>
          </a:p>
        </p:txBody>
      </p:sp>
      <p:sp>
        <p:nvSpPr>
          <p:cNvPr id="9" name="Titolo 8"/>
          <p:cNvSpPr>
            <a:spLocks noGrp="1"/>
          </p:cNvSpPr>
          <p:nvPr>
            <p:ph type="title"/>
          </p:nvPr>
        </p:nvSpPr>
        <p:spPr>
          <a:xfrm>
            <a:off x="1527933" y="451766"/>
            <a:ext cx="7064116" cy="877155"/>
          </a:xfrm>
          <a:prstGeom prst="rect">
            <a:avLst/>
          </a:prstGeom>
        </p:spPr>
        <p:txBody>
          <a:bodyPr/>
          <a:lstStyle/>
          <a:p>
            <a:r>
              <a:rPr lang="it-IT" dirty="0">
                <a:solidFill>
                  <a:srgbClr val="0070C0"/>
                </a:solidFill>
              </a:rPr>
              <a:t>Lo squilibrio finanziario</a:t>
            </a:r>
          </a:p>
        </p:txBody>
      </p:sp>
    </p:spTree>
    <p:extLst>
      <p:ext uri="{BB962C8B-B14F-4D97-AF65-F5344CB8AC3E}">
        <p14:creationId xmlns:p14="http://schemas.microsoft.com/office/powerpoint/2010/main" val="16718937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p:txBody>
          <a:bodyPr>
            <a:normAutofit fontScale="92500"/>
          </a:bodyPr>
          <a:lstStyle/>
          <a:p>
            <a:pPr algn="just">
              <a:lnSpc>
                <a:spcPct val="110000"/>
              </a:lnSpc>
            </a:pPr>
            <a:r>
              <a:rPr lang="it-IT" sz="2400" dirty="0">
                <a:latin typeface="Calibri" pitchFamily="34" charset="0"/>
              </a:rPr>
              <a:t>Con decreto del Ministro dell'interno, di concerto con il Ministro dell'economia e delle finanze, sono fissati i parametri obiettivi, nonché le modalità per la compilazione della tabella da allegare al rendiconto.</a:t>
            </a:r>
          </a:p>
          <a:p>
            <a:pPr algn="just">
              <a:lnSpc>
                <a:spcPct val="110000"/>
              </a:lnSpc>
            </a:pPr>
            <a:r>
              <a:rPr lang="it-IT" sz="2400" dirty="0">
                <a:latin typeface="Calibri" pitchFamily="34" charset="0"/>
              </a:rPr>
              <a:t> Fino alla fissazione di nuovi parametri si applicano quelli vigenti nell'anno precedente. </a:t>
            </a:r>
          </a:p>
          <a:p>
            <a:pPr algn="just">
              <a:lnSpc>
                <a:spcPct val="110000"/>
              </a:lnSpc>
            </a:pPr>
            <a:r>
              <a:rPr lang="it-IT" sz="2400" dirty="0">
                <a:latin typeface="Calibri" pitchFamily="34" charset="0"/>
              </a:rPr>
              <a:t>L’ultimo decreto è stato emanato il  18.02.2013, che ha sostanzialmente confermato sia l’impianto già previsto nel triennio precedente, approvato con DM 24.09.2009, sia la metodologia applicativa approvata nella seduta del 30 luglio 2009 della Conferenza </a:t>
            </a:r>
            <a:r>
              <a:rPr lang="it-IT" sz="2400" dirty="0" err="1">
                <a:latin typeface="Calibri" pitchFamily="34" charset="0"/>
              </a:rPr>
              <a:t>Stato-città</a:t>
            </a:r>
            <a:r>
              <a:rPr lang="it-IT" sz="2400" dirty="0">
                <a:latin typeface="Calibri" pitchFamily="34" charset="0"/>
              </a:rPr>
              <a:t> ed autonomie locali.</a:t>
            </a:r>
          </a:p>
        </p:txBody>
      </p:sp>
      <p:sp>
        <p:nvSpPr>
          <p:cNvPr id="9" name="Titolo 8"/>
          <p:cNvSpPr>
            <a:spLocks noGrp="1"/>
          </p:cNvSpPr>
          <p:nvPr>
            <p:ph type="title"/>
          </p:nvPr>
        </p:nvSpPr>
        <p:spPr>
          <a:xfrm>
            <a:off x="1610523" y="451766"/>
            <a:ext cx="6981525" cy="877155"/>
          </a:xfrm>
          <a:prstGeom prst="rect">
            <a:avLst/>
          </a:prstGeom>
        </p:spPr>
        <p:txBody>
          <a:bodyPr/>
          <a:lstStyle/>
          <a:p>
            <a:r>
              <a:rPr lang="it-IT" dirty="0">
                <a:solidFill>
                  <a:srgbClr val="0070C0"/>
                </a:solidFill>
              </a:rPr>
              <a:t>Lo squilibrio finanziario</a:t>
            </a:r>
          </a:p>
        </p:txBody>
      </p:sp>
    </p:spTree>
    <p:extLst>
      <p:ext uri="{BB962C8B-B14F-4D97-AF65-F5344CB8AC3E}">
        <p14:creationId xmlns:p14="http://schemas.microsoft.com/office/powerpoint/2010/main" val="28829528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a:xfrm>
            <a:off x="743319" y="1090865"/>
            <a:ext cx="7848730" cy="5622756"/>
          </a:xfrm>
        </p:spPr>
        <p:style>
          <a:lnRef idx="2">
            <a:schemeClr val="accent1"/>
          </a:lnRef>
          <a:fillRef idx="1">
            <a:schemeClr val="lt1"/>
          </a:fillRef>
          <a:effectRef idx="0">
            <a:schemeClr val="accent1"/>
          </a:effectRef>
          <a:fontRef idx="minor">
            <a:schemeClr val="dk1"/>
          </a:fontRef>
        </p:style>
        <p:txBody>
          <a:bodyPr numCol="2"/>
          <a:lstStyle/>
          <a:p>
            <a:pPr algn="ctr">
              <a:lnSpc>
                <a:spcPct val="100000"/>
              </a:lnSpc>
              <a:buClr>
                <a:srgbClr val="0070C0"/>
              </a:buClr>
              <a:tabLst>
                <a:tab pos="3770313" algn="l"/>
              </a:tabLst>
            </a:pPr>
            <a:r>
              <a:rPr lang="it-IT" sz="2000" b="1" dirty="0">
                <a:solidFill>
                  <a:srgbClr val="002060"/>
                </a:solidFill>
                <a:latin typeface="Calibri" pitchFamily="34" charset="0"/>
              </a:rPr>
              <a:t>Ripiano disavanzo a carico dell'esercizio </a:t>
            </a:r>
          </a:p>
          <a:p>
            <a:pPr algn="ctr">
              <a:lnSpc>
                <a:spcPct val="100000"/>
              </a:lnSpc>
              <a:buClr>
                <a:srgbClr val="0070C0"/>
              </a:buClr>
              <a:tabLst>
                <a:tab pos="3770313" algn="l"/>
              </a:tabLst>
            </a:pPr>
            <a:r>
              <a:rPr lang="it-IT" sz="2000" b="1" dirty="0">
                <a:solidFill>
                  <a:srgbClr val="002060"/>
                </a:solidFill>
                <a:latin typeface="Calibri" pitchFamily="34" charset="0"/>
              </a:rPr>
              <a:t>+ </a:t>
            </a:r>
          </a:p>
          <a:p>
            <a:pPr algn="ctr">
              <a:lnSpc>
                <a:spcPct val="100000"/>
              </a:lnSpc>
              <a:buClr>
                <a:srgbClr val="0070C0"/>
              </a:buClr>
              <a:tabLst>
                <a:tab pos="3770313" algn="l"/>
              </a:tabLst>
            </a:pPr>
            <a:r>
              <a:rPr lang="it-IT" sz="2000" b="1" dirty="0">
                <a:solidFill>
                  <a:srgbClr val="002060"/>
                </a:solidFill>
                <a:latin typeface="Calibri" pitchFamily="34" charset="0"/>
              </a:rPr>
              <a:t>Impegni (Macroaggregati 1.1 "Redditi di lavoro dipendente" + </a:t>
            </a:r>
            <a:r>
              <a:rPr lang="it-IT" sz="2000" b="1" dirty="0" err="1">
                <a:solidFill>
                  <a:srgbClr val="002060"/>
                </a:solidFill>
                <a:latin typeface="Calibri" pitchFamily="34" charset="0"/>
              </a:rPr>
              <a:t>pdc</a:t>
            </a:r>
            <a:r>
              <a:rPr lang="it-IT" sz="2000" b="1" dirty="0">
                <a:solidFill>
                  <a:srgbClr val="002060"/>
                </a:solidFill>
                <a:latin typeface="Calibri" pitchFamily="34" charset="0"/>
              </a:rPr>
              <a:t> 1.02.01.01.000 "IRAP“</a:t>
            </a:r>
          </a:p>
          <a:p>
            <a:pPr algn="ctr">
              <a:lnSpc>
                <a:spcPct val="100000"/>
              </a:lnSpc>
              <a:buClr>
                <a:srgbClr val="0070C0"/>
              </a:buClr>
              <a:tabLst>
                <a:tab pos="3770313" algn="l"/>
              </a:tabLst>
            </a:pPr>
            <a:r>
              <a:rPr lang="it-IT" sz="2000" b="1" dirty="0">
                <a:solidFill>
                  <a:srgbClr val="002060"/>
                </a:solidFill>
                <a:latin typeface="Calibri" pitchFamily="34" charset="0"/>
              </a:rPr>
              <a:t>– </a:t>
            </a:r>
          </a:p>
          <a:p>
            <a:pPr algn="ctr">
              <a:lnSpc>
                <a:spcPct val="100000"/>
              </a:lnSpc>
              <a:buClr>
                <a:srgbClr val="0070C0"/>
              </a:buClr>
              <a:tabLst>
                <a:tab pos="3770313" algn="l"/>
              </a:tabLst>
            </a:pPr>
            <a:r>
              <a:rPr lang="it-IT" sz="2000" b="1" dirty="0">
                <a:solidFill>
                  <a:srgbClr val="002060"/>
                </a:solidFill>
                <a:latin typeface="Calibri" pitchFamily="34" charset="0"/>
              </a:rPr>
              <a:t>FPV entrata concernente il Macroaggregato 1.1</a:t>
            </a:r>
          </a:p>
          <a:p>
            <a:pPr algn="ctr">
              <a:lnSpc>
                <a:spcPct val="100000"/>
              </a:lnSpc>
              <a:buClr>
                <a:srgbClr val="0070C0"/>
              </a:buClr>
              <a:tabLst>
                <a:tab pos="3770313" algn="l"/>
              </a:tabLst>
            </a:pPr>
            <a:r>
              <a:rPr lang="it-IT" sz="2000" b="1" dirty="0">
                <a:solidFill>
                  <a:srgbClr val="002060"/>
                </a:solidFill>
                <a:latin typeface="Calibri" pitchFamily="34" charset="0"/>
              </a:rPr>
              <a:t> + </a:t>
            </a:r>
          </a:p>
          <a:p>
            <a:pPr algn="ctr">
              <a:lnSpc>
                <a:spcPct val="100000"/>
              </a:lnSpc>
              <a:buClr>
                <a:srgbClr val="0070C0"/>
              </a:buClr>
              <a:tabLst>
                <a:tab pos="3770313" algn="l"/>
              </a:tabLst>
            </a:pPr>
            <a:r>
              <a:rPr lang="it-IT" sz="2000" b="1" dirty="0">
                <a:solidFill>
                  <a:srgbClr val="002060"/>
                </a:solidFill>
                <a:latin typeface="Calibri" pitchFamily="34" charset="0"/>
              </a:rPr>
              <a:t>FPV personale in uscita 1.1</a:t>
            </a:r>
          </a:p>
          <a:p>
            <a:pPr algn="ctr">
              <a:lnSpc>
                <a:spcPct val="100000"/>
              </a:lnSpc>
              <a:buClr>
                <a:srgbClr val="0070C0"/>
              </a:buClr>
              <a:tabLst>
                <a:tab pos="3770313" algn="l"/>
              </a:tabLst>
            </a:pPr>
            <a:r>
              <a:rPr lang="it-IT" sz="2000" b="1" dirty="0">
                <a:solidFill>
                  <a:srgbClr val="002060"/>
                </a:solidFill>
                <a:latin typeface="Calibri" pitchFamily="34" charset="0"/>
              </a:rPr>
              <a:t> +</a:t>
            </a:r>
          </a:p>
          <a:p>
            <a:pPr algn="ctr">
              <a:lnSpc>
                <a:spcPct val="100000"/>
              </a:lnSpc>
              <a:buClr>
                <a:srgbClr val="0070C0"/>
              </a:buClr>
              <a:tabLst>
                <a:tab pos="3770313" algn="l"/>
              </a:tabLst>
            </a:pPr>
            <a:r>
              <a:rPr lang="it-IT" sz="2000" b="1" dirty="0">
                <a:solidFill>
                  <a:srgbClr val="002060"/>
                </a:solidFill>
                <a:latin typeface="Calibri" pitchFamily="34" charset="0"/>
              </a:rPr>
              <a:t> 1.7 "Interessi passivi" </a:t>
            </a:r>
          </a:p>
          <a:p>
            <a:pPr algn="ctr">
              <a:lnSpc>
                <a:spcPct val="100000"/>
              </a:lnSpc>
              <a:buClr>
                <a:srgbClr val="0070C0"/>
              </a:buClr>
              <a:tabLst>
                <a:tab pos="3770313" algn="l"/>
              </a:tabLst>
            </a:pPr>
            <a:r>
              <a:rPr lang="it-IT" sz="2000" b="1" dirty="0">
                <a:solidFill>
                  <a:srgbClr val="002060"/>
                </a:solidFill>
                <a:latin typeface="Calibri" pitchFamily="34" charset="0"/>
              </a:rPr>
              <a:t>+</a:t>
            </a:r>
          </a:p>
          <a:p>
            <a:pPr algn="ctr">
              <a:lnSpc>
                <a:spcPct val="100000"/>
              </a:lnSpc>
              <a:buClr>
                <a:srgbClr val="0070C0"/>
              </a:buClr>
            </a:pPr>
            <a:r>
              <a:rPr lang="it-IT" sz="2000" b="1" dirty="0">
                <a:solidFill>
                  <a:srgbClr val="002060"/>
                </a:solidFill>
                <a:latin typeface="Calibri" pitchFamily="34" charset="0"/>
              </a:rPr>
              <a:t> Titolo 4 Rimborso prestiti</a:t>
            </a:r>
          </a:p>
          <a:p>
            <a:pPr algn="ctr">
              <a:lnSpc>
                <a:spcPct val="100000"/>
              </a:lnSpc>
              <a:buClr>
                <a:srgbClr val="0070C0"/>
              </a:buClr>
            </a:pPr>
            <a:endParaRPr lang="it-IT" sz="2000" dirty="0">
              <a:latin typeface="Calibri" pitchFamily="34" charset="0"/>
            </a:endParaRPr>
          </a:p>
          <a:p>
            <a:pPr algn="ctr">
              <a:lnSpc>
                <a:spcPct val="100000"/>
              </a:lnSpc>
              <a:buClr>
                <a:srgbClr val="0070C0"/>
              </a:buClr>
            </a:pPr>
            <a:endParaRPr lang="it-IT" sz="3200" dirty="0">
              <a:latin typeface="Calibri" pitchFamily="34" charset="0"/>
            </a:endParaRPr>
          </a:p>
          <a:p>
            <a:pPr marL="449263" algn="just">
              <a:lnSpc>
                <a:spcPct val="100000"/>
              </a:lnSpc>
              <a:buClr>
                <a:srgbClr val="0070C0"/>
              </a:buClr>
            </a:pPr>
            <a:endParaRPr lang="it-IT" sz="3200" dirty="0">
              <a:latin typeface="Calibri" pitchFamily="34" charset="0"/>
            </a:endParaRPr>
          </a:p>
          <a:p>
            <a:pPr marL="449263" algn="ctr">
              <a:lnSpc>
                <a:spcPct val="100000"/>
              </a:lnSpc>
              <a:buClr>
                <a:srgbClr val="0070C0"/>
              </a:buClr>
            </a:pPr>
            <a:r>
              <a:rPr lang="it-IT" sz="2000" b="1" dirty="0">
                <a:solidFill>
                  <a:srgbClr val="002060"/>
                </a:solidFill>
                <a:latin typeface="Calibri" pitchFamily="34" charset="0"/>
              </a:rPr>
              <a:t>Accertamenti </a:t>
            </a:r>
          </a:p>
          <a:p>
            <a:pPr marL="449263" algn="ctr">
              <a:lnSpc>
                <a:spcPct val="100000"/>
              </a:lnSpc>
              <a:buClr>
                <a:srgbClr val="0070C0"/>
              </a:buClr>
            </a:pPr>
            <a:r>
              <a:rPr lang="it-IT" sz="2000" b="1" dirty="0">
                <a:solidFill>
                  <a:srgbClr val="002060"/>
                </a:solidFill>
                <a:latin typeface="Calibri" pitchFamily="34" charset="0"/>
              </a:rPr>
              <a:t>primi tre titoli Entrate</a:t>
            </a:r>
            <a:endParaRPr lang="it-IT" sz="2000" b="1" cap="small" dirty="0">
              <a:solidFill>
                <a:srgbClr val="002060"/>
              </a:solidFill>
              <a:latin typeface="Calibri" pitchFamily="34" charset="0"/>
            </a:endParaRPr>
          </a:p>
          <a:p>
            <a:pPr algn="ctr">
              <a:lnSpc>
                <a:spcPct val="100000"/>
              </a:lnSpc>
            </a:pPr>
            <a:endParaRPr lang="it-IT" sz="2400" b="1" cap="small" dirty="0">
              <a:solidFill>
                <a:srgbClr val="0070C0"/>
              </a:solidFill>
              <a:latin typeface="Calibri" pitchFamily="34" charset="0"/>
            </a:endParaRPr>
          </a:p>
          <a:p>
            <a:pPr algn="ctr">
              <a:lnSpc>
                <a:spcPct val="100000"/>
              </a:lnSpc>
            </a:pPr>
            <a:endParaRPr lang="it-IT" sz="2400" b="1" cap="small" dirty="0">
              <a:solidFill>
                <a:srgbClr val="0070C0"/>
              </a:solidFill>
              <a:latin typeface="Calibri" pitchFamily="34" charset="0"/>
            </a:endParaRPr>
          </a:p>
        </p:txBody>
      </p:sp>
      <p:sp>
        <p:nvSpPr>
          <p:cNvPr id="9" name="Titolo 8"/>
          <p:cNvSpPr>
            <a:spLocks noGrp="1"/>
          </p:cNvSpPr>
          <p:nvPr>
            <p:ph type="title"/>
          </p:nvPr>
        </p:nvSpPr>
        <p:spPr>
          <a:xfrm>
            <a:off x="1050925" y="144379"/>
            <a:ext cx="7541124" cy="877155"/>
          </a:xfrm>
          <a:prstGeom prst="rect">
            <a:avLst/>
          </a:prstGeom>
        </p:spPr>
        <p:txBody>
          <a:bodyPr>
            <a:normAutofit fontScale="90000"/>
          </a:bodyPr>
          <a:lstStyle/>
          <a:p>
            <a:pPr algn="ctr"/>
            <a:r>
              <a:rPr lang="it-IT" dirty="0">
                <a:solidFill>
                  <a:srgbClr val="0070C0"/>
                </a:solidFill>
              </a:rPr>
              <a:t>L’utilizzo degli indicatori sintetici e analitici:</a:t>
            </a:r>
            <a:br>
              <a:rPr lang="it-IT" dirty="0">
                <a:solidFill>
                  <a:srgbClr val="0070C0"/>
                </a:solidFill>
              </a:rPr>
            </a:br>
            <a:r>
              <a:rPr lang="it-IT" dirty="0">
                <a:solidFill>
                  <a:srgbClr val="0070C0"/>
                </a:solidFill>
              </a:rPr>
              <a:t>la rigidità della spesa</a:t>
            </a:r>
          </a:p>
        </p:txBody>
      </p:sp>
      <p:pic>
        <p:nvPicPr>
          <p:cNvPr id="16" name="Immagine 15" descr="diviso.png"/>
          <p:cNvPicPr>
            <a:picLocks noChangeAspect="1"/>
          </p:cNvPicPr>
          <p:nvPr/>
        </p:nvPicPr>
        <p:blipFill>
          <a:blip r:embed="rId3"/>
          <a:stretch>
            <a:fillRect/>
          </a:stretch>
        </p:blipFill>
        <p:spPr>
          <a:xfrm>
            <a:off x="4668252" y="2857500"/>
            <a:ext cx="952500" cy="1143000"/>
          </a:xfrm>
          <a:prstGeom prst="rect">
            <a:avLst/>
          </a:prstGeom>
          <a:ln>
            <a:solidFill>
              <a:srgbClr val="FF0000"/>
            </a:solidFill>
          </a:ln>
        </p:spPr>
      </p:pic>
      <p:sp>
        <p:nvSpPr>
          <p:cNvPr id="19" name="Esplosione 1 18"/>
          <p:cNvSpPr/>
          <p:nvPr/>
        </p:nvSpPr>
        <p:spPr>
          <a:xfrm rot="20816690">
            <a:off x="4199687" y="3557016"/>
            <a:ext cx="4711353" cy="2865715"/>
          </a:xfrm>
          <a:prstGeom prst="irregularSeal1">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b="1" dirty="0">
                <a:solidFill>
                  <a:srgbClr val="FF0000"/>
                </a:solidFill>
              </a:rPr>
              <a:t>Parametro positivo se il valore è superiore a 47;</a:t>
            </a:r>
            <a:br>
              <a:rPr lang="it-IT" b="1" dirty="0">
                <a:solidFill>
                  <a:srgbClr val="FF0000"/>
                </a:solidFill>
              </a:rPr>
            </a:br>
            <a:r>
              <a:rPr lang="it-IT" b="1" dirty="0">
                <a:solidFill>
                  <a:srgbClr val="FF0000"/>
                </a:solidFill>
              </a:rPr>
              <a:t> per città metropolitane e province 44</a:t>
            </a:r>
          </a:p>
        </p:txBody>
      </p:sp>
    </p:spTree>
    <p:extLst>
      <p:ext uri="{BB962C8B-B14F-4D97-AF65-F5344CB8AC3E}">
        <p14:creationId xmlns:p14="http://schemas.microsoft.com/office/powerpoint/2010/main" val="15372380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a:xfrm>
            <a:off x="1050925" y="1636293"/>
            <a:ext cx="7541124" cy="4375150"/>
          </a:xfrm>
        </p:spPr>
        <p:style>
          <a:lnRef idx="2">
            <a:schemeClr val="accent1"/>
          </a:lnRef>
          <a:fillRef idx="1">
            <a:schemeClr val="lt1"/>
          </a:fillRef>
          <a:effectRef idx="0">
            <a:schemeClr val="accent1"/>
          </a:effectRef>
          <a:fontRef idx="minor">
            <a:schemeClr val="dk1"/>
          </a:fontRef>
        </p:style>
        <p:txBody>
          <a:bodyPr numCol="2"/>
          <a:lstStyle/>
          <a:p>
            <a:pPr algn="ctr">
              <a:lnSpc>
                <a:spcPct val="100000"/>
              </a:lnSpc>
              <a:buClr>
                <a:srgbClr val="0070C0"/>
              </a:buClr>
              <a:tabLst>
                <a:tab pos="3770313" algn="l"/>
              </a:tabLst>
            </a:pPr>
            <a:endParaRPr lang="it-IT" sz="2000" b="1" dirty="0">
              <a:solidFill>
                <a:srgbClr val="002060"/>
              </a:solidFill>
              <a:latin typeface="Calibri" pitchFamily="34" charset="0"/>
            </a:endParaRPr>
          </a:p>
          <a:p>
            <a:pPr algn="ctr">
              <a:lnSpc>
                <a:spcPct val="100000"/>
              </a:lnSpc>
              <a:buClr>
                <a:srgbClr val="0070C0"/>
              </a:buClr>
              <a:tabLst>
                <a:tab pos="3770313" algn="l"/>
              </a:tabLst>
            </a:pPr>
            <a:r>
              <a:rPr lang="it-IT" sz="2000" b="1" dirty="0">
                <a:solidFill>
                  <a:srgbClr val="002060"/>
                </a:solidFill>
                <a:latin typeface="Calibri" pitchFamily="34" charset="0"/>
              </a:rPr>
              <a:t>Totale incassi</a:t>
            </a:r>
          </a:p>
          <a:p>
            <a:pPr algn="ctr">
              <a:lnSpc>
                <a:spcPct val="100000"/>
              </a:lnSpc>
              <a:buClr>
                <a:srgbClr val="0070C0"/>
              </a:buClr>
              <a:tabLst>
                <a:tab pos="3770313" algn="l"/>
              </a:tabLst>
            </a:pPr>
            <a:r>
              <a:rPr lang="it-IT" sz="2000" b="1" dirty="0">
                <a:solidFill>
                  <a:srgbClr val="002060"/>
                </a:solidFill>
                <a:latin typeface="Calibri" pitchFamily="34" charset="0"/>
              </a:rPr>
              <a:t> c/competenza e c/residui </a:t>
            </a:r>
          </a:p>
          <a:p>
            <a:pPr algn="ctr">
              <a:lnSpc>
                <a:spcPct val="100000"/>
              </a:lnSpc>
              <a:buClr>
                <a:srgbClr val="0070C0"/>
              </a:buClr>
              <a:tabLst>
                <a:tab pos="3770313" algn="l"/>
              </a:tabLst>
            </a:pPr>
            <a:r>
              <a:rPr lang="it-IT" sz="2000" b="1" dirty="0">
                <a:solidFill>
                  <a:srgbClr val="002060"/>
                </a:solidFill>
                <a:latin typeface="Calibri" pitchFamily="34" charset="0"/>
              </a:rPr>
              <a:t>(</a:t>
            </a:r>
            <a:r>
              <a:rPr lang="it-IT" sz="2000" b="1" dirty="0" err="1">
                <a:solidFill>
                  <a:srgbClr val="002060"/>
                </a:solidFill>
                <a:latin typeface="Calibri" pitchFamily="34" charset="0"/>
              </a:rPr>
              <a:t>pdc</a:t>
            </a:r>
            <a:r>
              <a:rPr lang="it-IT" sz="2000" b="1" dirty="0">
                <a:solidFill>
                  <a:srgbClr val="002060"/>
                </a:solidFill>
                <a:latin typeface="Calibri" pitchFamily="34" charset="0"/>
              </a:rPr>
              <a:t> E.1.01.00.00.000</a:t>
            </a:r>
          </a:p>
          <a:p>
            <a:pPr algn="ctr">
              <a:lnSpc>
                <a:spcPct val="100000"/>
              </a:lnSpc>
              <a:buClr>
                <a:srgbClr val="0070C0"/>
              </a:buClr>
              <a:tabLst>
                <a:tab pos="3770313" algn="l"/>
              </a:tabLst>
            </a:pPr>
            <a:r>
              <a:rPr lang="it-IT" sz="2000" b="1" dirty="0">
                <a:solidFill>
                  <a:srgbClr val="002060"/>
                </a:solidFill>
                <a:latin typeface="Calibri" pitchFamily="34" charset="0"/>
              </a:rPr>
              <a:t>"Tributi“</a:t>
            </a:r>
          </a:p>
          <a:p>
            <a:pPr algn="ctr">
              <a:lnSpc>
                <a:spcPct val="100000"/>
              </a:lnSpc>
              <a:buClr>
                <a:srgbClr val="0070C0"/>
              </a:buClr>
              <a:tabLst>
                <a:tab pos="3770313" algn="l"/>
              </a:tabLst>
            </a:pPr>
            <a:r>
              <a:rPr lang="it-IT" sz="2000" b="1" dirty="0">
                <a:solidFill>
                  <a:srgbClr val="002060"/>
                </a:solidFill>
                <a:latin typeface="Calibri" pitchFamily="34" charset="0"/>
              </a:rPr>
              <a:t> – </a:t>
            </a:r>
          </a:p>
          <a:p>
            <a:pPr algn="ctr">
              <a:lnSpc>
                <a:spcPct val="100000"/>
              </a:lnSpc>
              <a:buClr>
                <a:srgbClr val="0070C0"/>
              </a:buClr>
              <a:tabLst>
                <a:tab pos="3770313" algn="l"/>
              </a:tabLst>
            </a:pPr>
            <a:r>
              <a:rPr lang="it-IT" sz="2000" b="1" dirty="0">
                <a:solidFill>
                  <a:srgbClr val="002060"/>
                </a:solidFill>
                <a:latin typeface="Calibri" pitchFamily="34" charset="0"/>
              </a:rPr>
              <a:t>"Compartecipazioni di tributi" E.1.01.04.00.000)</a:t>
            </a:r>
          </a:p>
          <a:p>
            <a:pPr algn="ctr">
              <a:lnSpc>
                <a:spcPct val="100000"/>
              </a:lnSpc>
              <a:buClr>
                <a:srgbClr val="0070C0"/>
              </a:buClr>
              <a:tabLst>
                <a:tab pos="3770313" algn="l"/>
              </a:tabLst>
            </a:pPr>
            <a:r>
              <a:rPr lang="it-IT" sz="2000" b="1" dirty="0">
                <a:solidFill>
                  <a:srgbClr val="002060"/>
                </a:solidFill>
                <a:latin typeface="Calibri" pitchFamily="34" charset="0"/>
              </a:rPr>
              <a:t> +</a:t>
            </a:r>
          </a:p>
          <a:p>
            <a:pPr algn="ctr">
              <a:lnSpc>
                <a:spcPct val="100000"/>
              </a:lnSpc>
              <a:buClr>
                <a:srgbClr val="0070C0"/>
              </a:buClr>
              <a:tabLst>
                <a:tab pos="3770313" algn="l"/>
              </a:tabLst>
            </a:pPr>
            <a:r>
              <a:rPr lang="it-IT" sz="2000" b="1" dirty="0">
                <a:solidFill>
                  <a:srgbClr val="002060"/>
                </a:solidFill>
                <a:latin typeface="Calibri" pitchFamily="34" charset="0"/>
              </a:rPr>
              <a:t>E.3.00.00.00.000</a:t>
            </a:r>
          </a:p>
          <a:p>
            <a:pPr algn="ctr">
              <a:lnSpc>
                <a:spcPct val="100000"/>
              </a:lnSpc>
              <a:buClr>
                <a:srgbClr val="0070C0"/>
              </a:buClr>
              <a:tabLst>
                <a:tab pos="3770313" algn="l"/>
              </a:tabLst>
            </a:pPr>
            <a:r>
              <a:rPr lang="it-IT" sz="2000" b="1" dirty="0">
                <a:solidFill>
                  <a:srgbClr val="002060"/>
                </a:solidFill>
                <a:latin typeface="Calibri" pitchFamily="34" charset="0"/>
              </a:rPr>
              <a:t> "Entrate extratributarie"</a:t>
            </a: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r>
              <a:rPr lang="it-IT" sz="2000" b="1" dirty="0">
                <a:solidFill>
                  <a:srgbClr val="002060"/>
                </a:solidFill>
                <a:latin typeface="Calibri" pitchFamily="34" charset="0"/>
              </a:rPr>
              <a:t>Stanziamenti definitivi</a:t>
            </a:r>
          </a:p>
          <a:p>
            <a:pPr algn="ctr">
              <a:lnSpc>
                <a:spcPct val="100000"/>
              </a:lnSpc>
              <a:buClr>
                <a:srgbClr val="0070C0"/>
              </a:buClr>
              <a:tabLst>
                <a:tab pos="3770313" algn="l"/>
              </a:tabLst>
            </a:pPr>
            <a:r>
              <a:rPr lang="it-IT" sz="2000" b="1" dirty="0">
                <a:solidFill>
                  <a:srgbClr val="002060"/>
                </a:solidFill>
                <a:latin typeface="Calibri" pitchFamily="34" charset="0"/>
              </a:rPr>
              <a:t>di cassa </a:t>
            </a:r>
          </a:p>
          <a:p>
            <a:pPr algn="ctr">
              <a:lnSpc>
                <a:spcPct val="100000"/>
              </a:lnSpc>
              <a:buClr>
                <a:srgbClr val="0070C0"/>
              </a:buClr>
              <a:tabLst>
                <a:tab pos="3770313" algn="l"/>
              </a:tabLst>
            </a:pPr>
            <a:r>
              <a:rPr lang="it-IT" sz="2000" b="1" dirty="0">
                <a:solidFill>
                  <a:srgbClr val="002060"/>
                </a:solidFill>
                <a:latin typeface="Calibri" pitchFamily="34" charset="0"/>
              </a:rPr>
              <a:t>dei primi tre titoli </a:t>
            </a:r>
          </a:p>
          <a:p>
            <a:pPr algn="ctr">
              <a:lnSpc>
                <a:spcPct val="100000"/>
              </a:lnSpc>
              <a:buClr>
                <a:srgbClr val="0070C0"/>
              </a:buClr>
              <a:tabLst>
                <a:tab pos="3770313" algn="l"/>
              </a:tabLst>
            </a:pPr>
            <a:r>
              <a:rPr lang="it-IT" sz="2000" b="1" dirty="0">
                <a:solidFill>
                  <a:srgbClr val="002060"/>
                </a:solidFill>
                <a:latin typeface="Calibri" pitchFamily="34" charset="0"/>
              </a:rPr>
              <a:t>delle Entrate</a:t>
            </a:r>
          </a:p>
        </p:txBody>
      </p:sp>
      <p:sp>
        <p:nvSpPr>
          <p:cNvPr id="9" name="Titolo 8"/>
          <p:cNvSpPr>
            <a:spLocks noGrp="1"/>
          </p:cNvSpPr>
          <p:nvPr>
            <p:ph type="title"/>
          </p:nvPr>
        </p:nvSpPr>
        <p:spPr>
          <a:xfrm>
            <a:off x="1050925" y="208547"/>
            <a:ext cx="7541124" cy="877155"/>
          </a:xfrm>
          <a:prstGeom prst="rect">
            <a:avLst/>
          </a:prstGeom>
        </p:spPr>
        <p:txBody>
          <a:bodyPr>
            <a:normAutofit fontScale="90000"/>
          </a:bodyPr>
          <a:lstStyle/>
          <a:p>
            <a:pPr algn="ctr"/>
            <a:r>
              <a:rPr lang="it-IT" dirty="0">
                <a:solidFill>
                  <a:srgbClr val="0070C0"/>
                </a:solidFill>
              </a:rPr>
              <a:t>L’utilizzo degli indicatori sintetici e analitici:</a:t>
            </a:r>
            <a:br>
              <a:rPr lang="it-IT" dirty="0">
                <a:solidFill>
                  <a:srgbClr val="0070C0"/>
                </a:solidFill>
              </a:rPr>
            </a:br>
            <a:r>
              <a:rPr lang="it-IT" dirty="0">
                <a:solidFill>
                  <a:srgbClr val="0070C0"/>
                </a:solidFill>
              </a:rPr>
              <a:t>la capacità di riscossione</a:t>
            </a:r>
          </a:p>
        </p:txBody>
      </p:sp>
      <p:pic>
        <p:nvPicPr>
          <p:cNvPr id="12" name="Immagine 11" descr="diviso.png"/>
          <p:cNvPicPr>
            <a:picLocks noChangeAspect="1"/>
          </p:cNvPicPr>
          <p:nvPr/>
        </p:nvPicPr>
        <p:blipFill>
          <a:blip r:embed="rId2"/>
          <a:stretch>
            <a:fillRect/>
          </a:stretch>
        </p:blipFill>
        <p:spPr>
          <a:xfrm>
            <a:off x="4821487" y="3480968"/>
            <a:ext cx="571500" cy="685800"/>
          </a:xfrm>
          <a:prstGeom prst="rect">
            <a:avLst/>
          </a:prstGeom>
          <a:ln>
            <a:solidFill>
              <a:srgbClr val="FF0000"/>
            </a:solidFill>
          </a:ln>
        </p:spPr>
      </p:pic>
      <p:sp>
        <p:nvSpPr>
          <p:cNvPr id="14" name="Esplosione 1 13"/>
          <p:cNvSpPr/>
          <p:nvPr/>
        </p:nvSpPr>
        <p:spPr>
          <a:xfrm rot="20816690">
            <a:off x="4731340" y="3857336"/>
            <a:ext cx="4520529" cy="2918001"/>
          </a:xfrm>
          <a:prstGeom prst="irregularSeal1">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b="1" dirty="0">
                <a:solidFill>
                  <a:srgbClr val="FF0000"/>
                </a:solidFill>
              </a:rPr>
              <a:t>Parametro positivo se il valore è inferiore a 26; per città metropolitane e province 21</a:t>
            </a:r>
          </a:p>
        </p:txBody>
      </p:sp>
    </p:spTree>
    <p:extLst>
      <p:ext uri="{BB962C8B-B14F-4D97-AF65-F5344CB8AC3E}">
        <p14:creationId xmlns:p14="http://schemas.microsoft.com/office/powerpoint/2010/main" val="15614781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a:xfrm>
            <a:off x="1050925" y="1399673"/>
            <a:ext cx="7541124" cy="3497178"/>
          </a:xfrm>
        </p:spPr>
        <p:style>
          <a:lnRef idx="2">
            <a:schemeClr val="accent1"/>
          </a:lnRef>
          <a:fillRef idx="1">
            <a:schemeClr val="lt1"/>
          </a:fillRef>
          <a:effectRef idx="0">
            <a:schemeClr val="accent1"/>
          </a:effectRef>
          <a:fontRef idx="minor">
            <a:schemeClr val="dk1"/>
          </a:fontRef>
        </p:style>
        <p:txBody>
          <a:bodyPr numCol="2"/>
          <a:lstStyle/>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r>
              <a:rPr lang="it-IT" sz="2000" b="1" dirty="0">
                <a:solidFill>
                  <a:srgbClr val="002060"/>
                </a:solidFill>
                <a:latin typeface="Calibri" pitchFamily="34" charset="0"/>
              </a:rPr>
              <a:t>Anticipazione di tesoreria </a:t>
            </a:r>
          </a:p>
          <a:p>
            <a:pPr algn="ctr">
              <a:lnSpc>
                <a:spcPct val="100000"/>
              </a:lnSpc>
              <a:buClr>
                <a:srgbClr val="0070C0"/>
              </a:buClr>
              <a:tabLst>
                <a:tab pos="3770313" algn="l"/>
              </a:tabLst>
            </a:pPr>
            <a:r>
              <a:rPr lang="it-IT" sz="2000" b="1" dirty="0">
                <a:solidFill>
                  <a:srgbClr val="002060"/>
                </a:solidFill>
                <a:latin typeface="Calibri" pitchFamily="34" charset="0"/>
              </a:rPr>
              <a:t>all'inizio dell'esercizio successivo</a:t>
            </a:r>
          </a:p>
          <a:p>
            <a:pPr algn="ctr">
              <a:lnSpc>
                <a:spcPct val="100000"/>
              </a:lnSpc>
              <a:buClr>
                <a:srgbClr val="0070C0"/>
              </a:buClr>
              <a:tabLst>
                <a:tab pos="3770313" algn="l"/>
              </a:tabLst>
            </a:pPr>
            <a:endParaRPr lang="it-IT" sz="2000" b="1" dirty="0">
              <a:solidFill>
                <a:srgbClr val="002060"/>
              </a:solidFill>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r>
              <a:rPr lang="it-IT" sz="2000" b="1" dirty="0">
                <a:solidFill>
                  <a:srgbClr val="002060"/>
                </a:solidFill>
                <a:latin typeface="Calibri" pitchFamily="34" charset="0"/>
              </a:rPr>
              <a:t>Anticipazione massima </a:t>
            </a:r>
          </a:p>
          <a:p>
            <a:pPr algn="ctr">
              <a:lnSpc>
                <a:spcPct val="100000"/>
              </a:lnSpc>
              <a:buClr>
                <a:srgbClr val="0070C0"/>
              </a:buClr>
              <a:tabLst>
                <a:tab pos="3770313" algn="l"/>
              </a:tabLst>
            </a:pPr>
            <a:r>
              <a:rPr lang="it-IT" sz="2000" b="1" dirty="0">
                <a:solidFill>
                  <a:srgbClr val="002060"/>
                </a:solidFill>
                <a:latin typeface="Calibri" pitchFamily="34" charset="0"/>
              </a:rPr>
              <a:t>prevista dalla norma</a:t>
            </a:r>
          </a:p>
        </p:txBody>
      </p:sp>
      <p:sp>
        <p:nvSpPr>
          <p:cNvPr id="9" name="Titolo 8"/>
          <p:cNvSpPr>
            <a:spLocks noGrp="1"/>
          </p:cNvSpPr>
          <p:nvPr>
            <p:ph type="title"/>
          </p:nvPr>
        </p:nvSpPr>
        <p:spPr>
          <a:xfrm>
            <a:off x="1050925" y="208547"/>
            <a:ext cx="7541124" cy="877155"/>
          </a:xfrm>
          <a:prstGeom prst="rect">
            <a:avLst/>
          </a:prstGeom>
        </p:spPr>
        <p:txBody>
          <a:bodyPr>
            <a:normAutofit fontScale="90000"/>
          </a:bodyPr>
          <a:lstStyle/>
          <a:p>
            <a:pPr algn="ctr"/>
            <a:r>
              <a:rPr lang="it-IT" dirty="0">
                <a:solidFill>
                  <a:srgbClr val="0070C0"/>
                </a:solidFill>
              </a:rPr>
              <a:t>L’utilizzo degli indicatori sintetici e analitici:</a:t>
            </a:r>
            <a:br>
              <a:rPr lang="it-IT" dirty="0">
                <a:solidFill>
                  <a:srgbClr val="0070C0"/>
                </a:solidFill>
              </a:rPr>
            </a:br>
            <a:r>
              <a:rPr lang="it-IT" dirty="0">
                <a:solidFill>
                  <a:srgbClr val="0070C0"/>
                </a:solidFill>
              </a:rPr>
              <a:t>la capacità di riscossione</a:t>
            </a:r>
          </a:p>
        </p:txBody>
      </p:sp>
      <p:pic>
        <p:nvPicPr>
          <p:cNvPr id="12" name="Immagine 11" descr="diviso.png"/>
          <p:cNvPicPr>
            <a:picLocks noChangeAspect="1"/>
          </p:cNvPicPr>
          <p:nvPr/>
        </p:nvPicPr>
        <p:blipFill>
          <a:blip r:embed="rId2"/>
          <a:stretch>
            <a:fillRect/>
          </a:stretch>
        </p:blipFill>
        <p:spPr>
          <a:xfrm>
            <a:off x="4745275" y="2863618"/>
            <a:ext cx="571500" cy="685800"/>
          </a:xfrm>
          <a:prstGeom prst="rect">
            <a:avLst/>
          </a:prstGeom>
          <a:ln>
            <a:solidFill>
              <a:srgbClr val="FF0000"/>
            </a:solidFill>
          </a:ln>
        </p:spPr>
      </p:pic>
      <p:sp>
        <p:nvSpPr>
          <p:cNvPr id="15" name="Esplosione 1 14"/>
          <p:cNvSpPr/>
          <p:nvPr/>
        </p:nvSpPr>
        <p:spPr>
          <a:xfrm rot="20816690">
            <a:off x="4966249" y="3691665"/>
            <a:ext cx="3667102" cy="2376082"/>
          </a:xfrm>
          <a:prstGeom prst="irregularSeal1">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b="1" dirty="0">
                <a:solidFill>
                  <a:srgbClr val="FF0000"/>
                </a:solidFill>
              </a:rPr>
              <a:t>Parametro positivo se il valore è superiore a 0</a:t>
            </a:r>
          </a:p>
        </p:txBody>
      </p:sp>
    </p:spTree>
    <p:extLst>
      <p:ext uri="{BB962C8B-B14F-4D97-AF65-F5344CB8AC3E}">
        <p14:creationId xmlns:p14="http://schemas.microsoft.com/office/powerpoint/2010/main" val="10870044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a:xfrm>
            <a:off x="551950" y="1060734"/>
            <a:ext cx="8319333" cy="5668930"/>
          </a:xfrm>
        </p:spPr>
        <p:style>
          <a:lnRef idx="2">
            <a:schemeClr val="accent1"/>
          </a:lnRef>
          <a:fillRef idx="1">
            <a:schemeClr val="lt1"/>
          </a:fillRef>
          <a:effectRef idx="0">
            <a:schemeClr val="accent1"/>
          </a:effectRef>
          <a:fontRef idx="minor">
            <a:schemeClr val="dk1"/>
          </a:fontRef>
        </p:style>
        <p:txBody>
          <a:bodyPr numCol="2">
            <a:normAutofit fontScale="92500" lnSpcReduction="20000"/>
          </a:bodyPr>
          <a:lstStyle/>
          <a:p>
            <a:pPr algn="ctr">
              <a:lnSpc>
                <a:spcPct val="100000"/>
              </a:lnSpc>
              <a:buClr>
                <a:srgbClr val="0070C0"/>
              </a:buClr>
              <a:tabLst>
                <a:tab pos="3770313" algn="l"/>
              </a:tabLst>
            </a:pPr>
            <a:r>
              <a:rPr lang="it-IT" b="1" dirty="0">
                <a:solidFill>
                  <a:srgbClr val="002060"/>
                </a:solidFill>
                <a:latin typeface="Calibri" pitchFamily="34" charset="0"/>
              </a:rPr>
              <a:t>Impegni Totale 1.7 "Interessi passivi" – "Interessi di mora"</a:t>
            </a:r>
          </a:p>
          <a:p>
            <a:pPr algn="ctr">
              <a:lnSpc>
                <a:spcPct val="100000"/>
              </a:lnSpc>
              <a:buClr>
                <a:srgbClr val="0070C0"/>
              </a:buClr>
              <a:tabLst>
                <a:tab pos="3770313" algn="l"/>
              </a:tabLst>
            </a:pPr>
            <a:r>
              <a:rPr lang="it-IT" b="1" dirty="0">
                <a:solidFill>
                  <a:srgbClr val="002060"/>
                </a:solidFill>
                <a:latin typeface="Calibri" pitchFamily="34" charset="0"/>
              </a:rPr>
              <a:t>(U.1.07.06.02.000) – "Interessi per anticipazioni prestiti"</a:t>
            </a:r>
          </a:p>
          <a:p>
            <a:pPr algn="ctr">
              <a:lnSpc>
                <a:spcPct val="100000"/>
              </a:lnSpc>
              <a:buClr>
                <a:srgbClr val="0070C0"/>
              </a:buClr>
              <a:tabLst>
                <a:tab pos="3770313" algn="l"/>
              </a:tabLst>
            </a:pPr>
            <a:r>
              <a:rPr lang="it-IT" b="1" dirty="0">
                <a:solidFill>
                  <a:srgbClr val="002060"/>
                </a:solidFill>
                <a:latin typeface="Calibri" pitchFamily="34" charset="0"/>
              </a:rPr>
              <a:t>(U.1.07.06.04.000) </a:t>
            </a:r>
          </a:p>
          <a:p>
            <a:pPr algn="ctr">
              <a:lnSpc>
                <a:spcPct val="100000"/>
              </a:lnSpc>
              <a:buClr>
                <a:srgbClr val="0070C0"/>
              </a:buClr>
              <a:tabLst>
                <a:tab pos="3770313" algn="l"/>
              </a:tabLst>
            </a:pPr>
            <a:r>
              <a:rPr lang="it-IT" b="1" dirty="0">
                <a:solidFill>
                  <a:srgbClr val="FF0000"/>
                </a:solidFill>
                <a:latin typeface="Calibri" pitchFamily="34" charset="0"/>
              </a:rPr>
              <a:t>+ </a:t>
            </a:r>
          </a:p>
          <a:p>
            <a:pPr algn="ctr">
              <a:lnSpc>
                <a:spcPct val="100000"/>
              </a:lnSpc>
              <a:buClr>
                <a:srgbClr val="0070C0"/>
              </a:buClr>
              <a:tabLst>
                <a:tab pos="3770313" algn="l"/>
              </a:tabLst>
            </a:pPr>
            <a:r>
              <a:rPr lang="it-IT" b="1" dirty="0">
                <a:solidFill>
                  <a:srgbClr val="002060"/>
                </a:solidFill>
                <a:latin typeface="Calibri" pitchFamily="34" charset="0"/>
              </a:rPr>
              <a:t>Impegni Titolo 4 della spesa</a:t>
            </a:r>
          </a:p>
          <a:p>
            <a:pPr algn="ctr">
              <a:lnSpc>
                <a:spcPct val="100000"/>
              </a:lnSpc>
              <a:buClr>
                <a:srgbClr val="0070C0"/>
              </a:buClr>
              <a:tabLst>
                <a:tab pos="3770313" algn="l"/>
              </a:tabLst>
            </a:pPr>
            <a:r>
              <a:rPr lang="it-IT" b="1" dirty="0">
                <a:solidFill>
                  <a:srgbClr val="002060"/>
                </a:solidFill>
                <a:latin typeface="Calibri" pitchFamily="34" charset="0"/>
              </a:rPr>
              <a:t> al netto delle estinzioni anticipate</a:t>
            </a:r>
          </a:p>
          <a:p>
            <a:pPr algn="ctr">
              <a:lnSpc>
                <a:spcPct val="100000"/>
              </a:lnSpc>
              <a:buClr>
                <a:srgbClr val="0070C0"/>
              </a:buClr>
              <a:tabLst>
                <a:tab pos="3770313" algn="l"/>
              </a:tabLst>
            </a:pPr>
            <a:r>
              <a:rPr lang="it-IT" b="1" dirty="0">
                <a:solidFill>
                  <a:srgbClr val="FF0000"/>
                </a:solidFill>
                <a:latin typeface="Calibri" pitchFamily="34" charset="0"/>
              </a:rPr>
              <a:t>–</a:t>
            </a:r>
          </a:p>
          <a:p>
            <a:pPr algn="ctr">
              <a:lnSpc>
                <a:spcPct val="100000"/>
              </a:lnSpc>
              <a:buClr>
                <a:srgbClr val="0070C0"/>
              </a:buClr>
              <a:tabLst>
                <a:tab pos="3770313" algn="l"/>
              </a:tabLst>
            </a:pPr>
            <a:r>
              <a:rPr lang="it-IT" b="1" dirty="0">
                <a:solidFill>
                  <a:srgbClr val="002060"/>
                </a:solidFill>
                <a:latin typeface="Calibri" pitchFamily="34" charset="0"/>
              </a:rPr>
              <a:t>(Accertamenti Entrate categoria E.4.02.06.00.000 "Contributi agli</a:t>
            </a:r>
          </a:p>
          <a:p>
            <a:pPr algn="ctr">
              <a:lnSpc>
                <a:spcPct val="100000"/>
              </a:lnSpc>
              <a:buClr>
                <a:srgbClr val="0070C0"/>
              </a:buClr>
              <a:tabLst>
                <a:tab pos="3770313" algn="l"/>
              </a:tabLst>
            </a:pPr>
            <a:r>
              <a:rPr lang="it-IT" b="1" dirty="0">
                <a:solidFill>
                  <a:srgbClr val="002060"/>
                </a:solidFill>
                <a:latin typeface="Calibri" pitchFamily="34" charset="0"/>
              </a:rPr>
              <a:t>investimenti direttamente destinati al rimborso di prestiti da</a:t>
            </a:r>
          </a:p>
          <a:p>
            <a:pPr algn="ctr">
              <a:lnSpc>
                <a:spcPct val="100000"/>
              </a:lnSpc>
              <a:buClr>
                <a:srgbClr val="0070C0"/>
              </a:buClr>
              <a:tabLst>
                <a:tab pos="3770313" algn="l"/>
              </a:tabLst>
            </a:pPr>
            <a:r>
              <a:rPr lang="it-IT" b="1" dirty="0">
                <a:solidFill>
                  <a:srgbClr val="002060"/>
                </a:solidFill>
                <a:latin typeface="Calibri" pitchFamily="34" charset="0"/>
              </a:rPr>
              <a:t>amministrazioni pubbliche") </a:t>
            </a:r>
          </a:p>
          <a:p>
            <a:pPr algn="ctr">
              <a:lnSpc>
                <a:spcPct val="100000"/>
              </a:lnSpc>
              <a:buClr>
                <a:srgbClr val="0070C0"/>
              </a:buClr>
              <a:tabLst>
                <a:tab pos="3770313" algn="l"/>
              </a:tabLst>
            </a:pPr>
            <a:r>
              <a:rPr lang="it-IT" b="1" dirty="0">
                <a:solidFill>
                  <a:srgbClr val="FF0000"/>
                </a:solidFill>
                <a:latin typeface="Calibri" pitchFamily="34" charset="0"/>
              </a:rPr>
              <a:t>+</a:t>
            </a:r>
          </a:p>
          <a:p>
            <a:pPr algn="ctr">
              <a:lnSpc>
                <a:spcPct val="100000"/>
              </a:lnSpc>
              <a:buClr>
                <a:srgbClr val="0070C0"/>
              </a:buClr>
              <a:tabLst>
                <a:tab pos="3770313" algn="l"/>
              </a:tabLst>
            </a:pPr>
            <a:r>
              <a:rPr lang="it-IT" b="1" dirty="0">
                <a:solidFill>
                  <a:srgbClr val="002060"/>
                </a:solidFill>
                <a:latin typeface="Calibri" pitchFamily="34" charset="0"/>
              </a:rPr>
              <a:t>  Trasferimenti in conto capitale per</a:t>
            </a:r>
          </a:p>
          <a:p>
            <a:pPr algn="ctr">
              <a:lnSpc>
                <a:spcPct val="100000"/>
              </a:lnSpc>
              <a:buClr>
                <a:srgbClr val="0070C0"/>
              </a:buClr>
              <a:tabLst>
                <a:tab pos="3770313" algn="l"/>
              </a:tabLst>
            </a:pPr>
            <a:r>
              <a:rPr lang="it-IT" b="1" dirty="0">
                <a:solidFill>
                  <a:srgbClr val="002060"/>
                </a:solidFill>
                <a:latin typeface="Calibri" pitchFamily="34" charset="0"/>
              </a:rPr>
              <a:t>assunzione di debiti dell'amministrazione da parte di</a:t>
            </a:r>
          </a:p>
          <a:p>
            <a:pPr algn="ctr">
              <a:lnSpc>
                <a:spcPct val="100000"/>
              </a:lnSpc>
              <a:buClr>
                <a:srgbClr val="0070C0"/>
              </a:buClr>
              <a:tabLst>
                <a:tab pos="3770313" algn="l"/>
              </a:tabLst>
            </a:pPr>
            <a:r>
              <a:rPr lang="it-IT" b="1" dirty="0">
                <a:solidFill>
                  <a:srgbClr val="002060"/>
                </a:solidFill>
                <a:latin typeface="Calibri" pitchFamily="34" charset="0"/>
              </a:rPr>
              <a:t>amministrazioni pubbliche (E.4.03.01.00.000) </a:t>
            </a:r>
          </a:p>
          <a:p>
            <a:pPr algn="ctr">
              <a:lnSpc>
                <a:spcPct val="100000"/>
              </a:lnSpc>
              <a:buClr>
                <a:srgbClr val="0070C0"/>
              </a:buClr>
              <a:tabLst>
                <a:tab pos="3770313" algn="l"/>
              </a:tabLst>
            </a:pPr>
            <a:r>
              <a:rPr lang="it-IT" b="1" dirty="0">
                <a:solidFill>
                  <a:srgbClr val="FF0000"/>
                </a:solidFill>
                <a:latin typeface="Calibri" pitchFamily="34" charset="0"/>
              </a:rPr>
              <a:t>+</a:t>
            </a:r>
          </a:p>
          <a:p>
            <a:pPr algn="ctr">
              <a:lnSpc>
                <a:spcPct val="100000"/>
              </a:lnSpc>
              <a:buClr>
                <a:srgbClr val="0070C0"/>
              </a:buClr>
              <a:tabLst>
                <a:tab pos="3770313" algn="l"/>
              </a:tabLst>
            </a:pPr>
            <a:r>
              <a:rPr lang="it-IT" b="1" dirty="0">
                <a:solidFill>
                  <a:srgbClr val="002060"/>
                </a:solidFill>
                <a:latin typeface="Calibri" pitchFamily="34" charset="0"/>
              </a:rPr>
              <a:t> Trasferimenti in conto capitale da parte di amministrazioni pubbliche per</a:t>
            </a:r>
          </a:p>
          <a:p>
            <a:pPr algn="ctr">
              <a:lnSpc>
                <a:spcPct val="100000"/>
              </a:lnSpc>
              <a:buClr>
                <a:srgbClr val="0070C0"/>
              </a:buClr>
              <a:tabLst>
                <a:tab pos="3770313" algn="l"/>
              </a:tabLst>
            </a:pPr>
            <a:r>
              <a:rPr lang="it-IT" b="1" dirty="0">
                <a:solidFill>
                  <a:srgbClr val="002060"/>
                </a:solidFill>
                <a:latin typeface="Calibri" pitchFamily="34" charset="0"/>
              </a:rPr>
              <a:t>cancellazione di debiti dell'amministra</a:t>
            </a:r>
            <a:r>
              <a:rPr lang="it-IT" sz="1400" b="1" dirty="0">
                <a:solidFill>
                  <a:srgbClr val="002060"/>
                </a:solidFill>
                <a:latin typeface="Calibri" pitchFamily="34" charset="0"/>
              </a:rPr>
              <a:t>zione (E.4.03.04.00.000)]  </a:t>
            </a:r>
          </a:p>
          <a:p>
            <a:pPr algn="ctr">
              <a:lnSpc>
                <a:spcPct val="100000"/>
              </a:lnSpc>
              <a:buClr>
                <a:srgbClr val="0070C0"/>
              </a:buClr>
              <a:tabLst>
                <a:tab pos="3770313" algn="l"/>
              </a:tabLst>
            </a:pPr>
            <a:r>
              <a:rPr lang="it-IT" sz="2000" b="1" dirty="0">
                <a:solidFill>
                  <a:srgbClr val="002060"/>
                </a:solidFill>
                <a:latin typeface="Calibri" pitchFamily="34" charset="0"/>
              </a:rPr>
              <a:t>                   </a:t>
            </a:r>
          </a:p>
          <a:p>
            <a:pPr algn="ctr">
              <a:lnSpc>
                <a:spcPct val="100000"/>
              </a:lnSpc>
              <a:buClr>
                <a:srgbClr val="0070C0"/>
              </a:buClr>
              <a:tabLst>
                <a:tab pos="3770313" algn="l"/>
              </a:tabLst>
            </a:pPr>
            <a:endParaRPr lang="it-IT" sz="2000" b="1" dirty="0">
              <a:solidFill>
                <a:srgbClr val="002060"/>
              </a:solidFill>
              <a:latin typeface="Calibri" pitchFamily="34" charset="0"/>
            </a:endParaRPr>
          </a:p>
          <a:p>
            <a:pPr algn="ctr">
              <a:lnSpc>
                <a:spcPct val="100000"/>
              </a:lnSpc>
              <a:buClr>
                <a:srgbClr val="0070C0"/>
              </a:buClr>
              <a:tabLst>
                <a:tab pos="3770313" algn="l"/>
              </a:tabLst>
            </a:pPr>
            <a:endParaRPr lang="it-IT" sz="2000" b="1" dirty="0">
              <a:solidFill>
                <a:srgbClr val="002060"/>
              </a:solidFill>
              <a:latin typeface="Calibri" pitchFamily="34" charset="0"/>
            </a:endParaRPr>
          </a:p>
          <a:p>
            <a:pPr algn="ctr">
              <a:lnSpc>
                <a:spcPct val="100000"/>
              </a:lnSpc>
              <a:buClr>
                <a:srgbClr val="0070C0"/>
              </a:buClr>
              <a:tabLst>
                <a:tab pos="3770313" algn="l"/>
              </a:tabLst>
            </a:pPr>
            <a:endParaRPr lang="it-IT" sz="2000" b="1" dirty="0">
              <a:solidFill>
                <a:srgbClr val="002060"/>
              </a:solidFill>
              <a:latin typeface="Calibri" pitchFamily="34" charset="0"/>
            </a:endParaRPr>
          </a:p>
          <a:p>
            <a:pPr algn="ctr">
              <a:lnSpc>
                <a:spcPct val="100000"/>
              </a:lnSpc>
              <a:buClr>
                <a:srgbClr val="0070C0"/>
              </a:buClr>
              <a:tabLst>
                <a:tab pos="3770313" algn="l"/>
              </a:tabLst>
            </a:pPr>
            <a:endParaRPr lang="it-IT" sz="2000" b="1" dirty="0">
              <a:solidFill>
                <a:srgbClr val="FF0000"/>
              </a:solidFill>
              <a:latin typeface="Calibri" pitchFamily="34" charset="0"/>
            </a:endParaRPr>
          </a:p>
          <a:p>
            <a:pPr algn="ctr">
              <a:lnSpc>
                <a:spcPct val="100000"/>
              </a:lnSpc>
              <a:buClr>
                <a:srgbClr val="0070C0"/>
              </a:buClr>
              <a:tabLst>
                <a:tab pos="3770313" algn="l"/>
              </a:tabLst>
            </a:pPr>
            <a:endParaRPr lang="it-IT" sz="2000" b="1" dirty="0">
              <a:solidFill>
                <a:srgbClr val="FF0000"/>
              </a:solidFill>
              <a:latin typeface="Calibri" pitchFamily="34" charset="0"/>
            </a:endParaRPr>
          </a:p>
          <a:p>
            <a:pPr algn="ctr">
              <a:lnSpc>
                <a:spcPct val="100000"/>
              </a:lnSpc>
              <a:buClr>
                <a:srgbClr val="0070C0"/>
              </a:buClr>
              <a:tabLst>
                <a:tab pos="3770313" algn="l"/>
              </a:tabLst>
            </a:pPr>
            <a:r>
              <a:rPr lang="it-IT" sz="2000" b="1" dirty="0">
                <a:solidFill>
                  <a:srgbClr val="002060"/>
                </a:solidFill>
                <a:latin typeface="Calibri" pitchFamily="34" charset="0"/>
              </a:rPr>
              <a:t>                        Accertamenti titoli 1, 2 e 3</a:t>
            </a:r>
          </a:p>
          <a:p>
            <a:pPr algn="ctr">
              <a:lnSpc>
                <a:spcPct val="100000"/>
              </a:lnSpc>
              <a:buClr>
                <a:srgbClr val="0070C0"/>
              </a:buClr>
              <a:tabLst>
                <a:tab pos="3770313" algn="l"/>
              </a:tabLst>
            </a:pPr>
            <a:endParaRPr lang="it-IT" sz="2000" b="1" dirty="0">
              <a:solidFill>
                <a:srgbClr val="002060"/>
              </a:solidFill>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r>
              <a:rPr lang="it-IT" sz="2000" b="1" dirty="0" err="1">
                <a:solidFill>
                  <a:srgbClr val="002060"/>
                </a:solidFill>
                <a:latin typeface="Calibri" pitchFamily="34" charset="0"/>
              </a:rPr>
              <a:t>max</a:t>
            </a:r>
            <a:endParaRPr lang="it-IT" sz="2000" b="1" dirty="0">
              <a:solidFill>
                <a:srgbClr val="002060"/>
              </a:solidFill>
              <a:latin typeface="Calibri" pitchFamily="34" charset="0"/>
            </a:endParaRPr>
          </a:p>
          <a:p>
            <a:pPr algn="ctr">
              <a:lnSpc>
                <a:spcPct val="100000"/>
              </a:lnSpc>
              <a:buClr>
                <a:srgbClr val="0070C0"/>
              </a:buClr>
              <a:tabLst>
                <a:tab pos="3770313" algn="l"/>
              </a:tabLst>
            </a:pPr>
            <a:r>
              <a:rPr lang="it-IT" sz="2000" b="1" dirty="0">
                <a:solidFill>
                  <a:srgbClr val="002060"/>
                </a:solidFill>
                <a:latin typeface="Calibri" pitchFamily="34" charset="0"/>
              </a:rPr>
              <a:t>previsto dalla norma</a:t>
            </a:r>
          </a:p>
        </p:txBody>
      </p:sp>
      <p:sp>
        <p:nvSpPr>
          <p:cNvPr id="9" name="Titolo 8"/>
          <p:cNvSpPr>
            <a:spLocks noGrp="1"/>
          </p:cNvSpPr>
          <p:nvPr>
            <p:ph type="title"/>
          </p:nvPr>
        </p:nvSpPr>
        <p:spPr>
          <a:xfrm>
            <a:off x="1050925" y="128337"/>
            <a:ext cx="7541124" cy="877155"/>
          </a:xfrm>
          <a:prstGeom prst="rect">
            <a:avLst/>
          </a:prstGeom>
        </p:spPr>
        <p:txBody>
          <a:bodyPr>
            <a:normAutofit fontScale="90000"/>
          </a:bodyPr>
          <a:lstStyle/>
          <a:p>
            <a:pPr algn="ctr"/>
            <a:r>
              <a:rPr lang="it-IT" dirty="0">
                <a:solidFill>
                  <a:srgbClr val="0070C0"/>
                </a:solidFill>
              </a:rPr>
              <a:t>L’utilizzo degli indicatori sintetici e analitici:</a:t>
            </a:r>
            <a:br>
              <a:rPr lang="it-IT" dirty="0">
                <a:solidFill>
                  <a:srgbClr val="0070C0"/>
                </a:solidFill>
              </a:rPr>
            </a:br>
            <a:r>
              <a:rPr lang="it-IT" dirty="0">
                <a:solidFill>
                  <a:srgbClr val="0070C0"/>
                </a:solidFill>
              </a:rPr>
              <a:t>sostenibilità debiti finanziari</a:t>
            </a:r>
          </a:p>
        </p:txBody>
      </p:sp>
      <p:pic>
        <p:nvPicPr>
          <p:cNvPr id="13" name="Immagine 12" descr="diviso.png"/>
          <p:cNvPicPr>
            <a:picLocks noChangeAspect="1"/>
          </p:cNvPicPr>
          <p:nvPr/>
        </p:nvPicPr>
        <p:blipFill>
          <a:blip r:embed="rId2"/>
          <a:stretch>
            <a:fillRect/>
          </a:stretch>
        </p:blipFill>
        <p:spPr>
          <a:xfrm>
            <a:off x="5015461" y="2864133"/>
            <a:ext cx="381000" cy="457200"/>
          </a:xfrm>
          <a:prstGeom prst="rect">
            <a:avLst/>
          </a:prstGeom>
          <a:ln>
            <a:solidFill>
              <a:srgbClr val="FF0000"/>
            </a:solidFill>
          </a:ln>
        </p:spPr>
      </p:pic>
      <p:sp>
        <p:nvSpPr>
          <p:cNvPr id="14" name="Esplosione 1 13"/>
          <p:cNvSpPr/>
          <p:nvPr/>
        </p:nvSpPr>
        <p:spPr>
          <a:xfrm rot="20211311">
            <a:off x="5072681" y="3059225"/>
            <a:ext cx="4141476" cy="2457083"/>
          </a:xfrm>
          <a:prstGeom prst="irregularSeal1">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b="1" dirty="0">
                <a:solidFill>
                  <a:srgbClr val="FF0000"/>
                </a:solidFill>
              </a:rPr>
              <a:t>Parametro positivo se superiore a 15; per città metropolitane e province 14</a:t>
            </a:r>
          </a:p>
        </p:txBody>
      </p:sp>
    </p:spTree>
    <p:extLst>
      <p:ext uri="{BB962C8B-B14F-4D97-AF65-F5344CB8AC3E}">
        <p14:creationId xmlns:p14="http://schemas.microsoft.com/office/powerpoint/2010/main" val="2198392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a:xfrm>
            <a:off x="1050925" y="1473196"/>
            <a:ext cx="7541124" cy="3924300"/>
          </a:xfrm>
        </p:spPr>
        <p:txBody>
          <a:bodyPr>
            <a:normAutofit fontScale="92500" lnSpcReduction="20000"/>
          </a:bodyPr>
          <a:lstStyle/>
          <a:p>
            <a:pPr algn="just">
              <a:lnSpc>
                <a:spcPct val="100000"/>
              </a:lnSpc>
            </a:pPr>
            <a:r>
              <a:rPr lang="it-IT" sz="2400" dirty="0">
                <a:latin typeface="Calibri" pitchFamily="34" charset="0"/>
              </a:rPr>
              <a:t>Gli elementi endogeni che determinato criticità finanziarie a volte di portata tale da generare squilibri finanziari strutturali sono:</a:t>
            </a:r>
          </a:p>
          <a:p>
            <a:pPr marL="546100" indent="-369888" algn="just">
              <a:lnSpc>
                <a:spcPct val="100000"/>
              </a:lnSpc>
              <a:buClr>
                <a:srgbClr val="0070C0"/>
              </a:buClr>
              <a:buFont typeface="Wingdings 3" pitchFamily="18" charset="2"/>
              <a:buChar char="e"/>
              <a:tabLst>
                <a:tab pos="546100" algn="l"/>
              </a:tabLst>
            </a:pPr>
            <a:r>
              <a:rPr lang="it-IT" sz="2400" dirty="0">
                <a:latin typeface="Calibri" pitchFamily="34" charset="0"/>
              </a:rPr>
              <a:t>disordine contabile: irregolarità contabili</a:t>
            </a:r>
          </a:p>
          <a:p>
            <a:pPr marL="546100" indent="-369888" algn="just">
              <a:lnSpc>
                <a:spcPct val="100000"/>
              </a:lnSpc>
              <a:buClr>
                <a:srgbClr val="0070C0"/>
              </a:buClr>
              <a:buFont typeface="Wingdings 3" pitchFamily="18" charset="2"/>
              <a:buChar char="e"/>
              <a:tabLst>
                <a:tab pos="546100" algn="l"/>
              </a:tabLst>
            </a:pPr>
            <a:r>
              <a:rPr lang="it-IT" sz="2400" dirty="0">
                <a:latin typeface="Calibri" pitchFamily="34" charset="0"/>
              </a:rPr>
              <a:t>entrate proprie scarse e/o scarsa capacità di riscossione</a:t>
            </a:r>
          </a:p>
          <a:p>
            <a:pPr marL="546100" indent="-369888" algn="just">
              <a:lnSpc>
                <a:spcPct val="100000"/>
              </a:lnSpc>
              <a:buClr>
                <a:srgbClr val="0070C0"/>
              </a:buClr>
              <a:buFont typeface="Wingdings 3" pitchFamily="18" charset="2"/>
              <a:buChar char="e"/>
              <a:tabLst>
                <a:tab pos="546100" algn="l"/>
              </a:tabLst>
            </a:pPr>
            <a:r>
              <a:rPr lang="it-IT" sz="2400" dirty="0">
                <a:latin typeface="Calibri" pitchFamily="34" charset="0"/>
              </a:rPr>
              <a:t>ricorso stabile all’anticipazione di tesoreria</a:t>
            </a:r>
          </a:p>
          <a:p>
            <a:pPr marL="546100" indent="-369888" algn="just">
              <a:lnSpc>
                <a:spcPct val="100000"/>
              </a:lnSpc>
              <a:buClr>
                <a:srgbClr val="0070C0"/>
              </a:buClr>
              <a:buFont typeface="Wingdings 3" pitchFamily="18" charset="2"/>
              <a:buChar char="e"/>
              <a:tabLst>
                <a:tab pos="546100" algn="l"/>
              </a:tabLst>
            </a:pPr>
            <a:r>
              <a:rPr lang="it-IT" sz="2400" dirty="0">
                <a:latin typeface="Calibri" pitchFamily="34" charset="0"/>
              </a:rPr>
              <a:t>spese elevate</a:t>
            </a:r>
          </a:p>
          <a:p>
            <a:pPr marL="546100" indent="-369888" algn="just">
              <a:lnSpc>
                <a:spcPct val="100000"/>
              </a:lnSpc>
              <a:buClr>
                <a:srgbClr val="0070C0"/>
              </a:buClr>
              <a:buFont typeface="Wingdings 3" pitchFamily="18" charset="2"/>
              <a:buChar char="e"/>
              <a:tabLst>
                <a:tab pos="546100" algn="l"/>
              </a:tabLst>
            </a:pPr>
            <a:r>
              <a:rPr lang="it-IT" sz="2400" dirty="0">
                <a:latin typeface="Calibri" pitchFamily="34" charset="0"/>
              </a:rPr>
              <a:t>bilancio rigido</a:t>
            </a:r>
          </a:p>
          <a:p>
            <a:pPr marL="546100" indent="-369888" algn="just">
              <a:lnSpc>
                <a:spcPct val="100000"/>
              </a:lnSpc>
              <a:buClr>
                <a:srgbClr val="0070C0"/>
              </a:buClr>
              <a:buFont typeface="Wingdings 3" pitchFamily="18" charset="2"/>
              <a:buChar char="e"/>
              <a:tabLst>
                <a:tab pos="546100" algn="l"/>
              </a:tabLst>
            </a:pPr>
            <a:r>
              <a:rPr lang="it-IT" sz="2400" dirty="0">
                <a:latin typeface="Calibri" pitchFamily="34" charset="0"/>
              </a:rPr>
              <a:t>sovrastima delle entrate</a:t>
            </a:r>
          </a:p>
          <a:p>
            <a:pPr marL="546100" indent="-369888" algn="just">
              <a:lnSpc>
                <a:spcPct val="100000"/>
              </a:lnSpc>
              <a:buClr>
                <a:srgbClr val="0070C0"/>
              </a:buClr>
              <a:buFont typeface="Wingdings 3" pitchFamily="18" charset="2"/>
              <a:buChar char="e"/>
              <a:tabLst>
                <a:tab pos="546100" algn="l"/>
              </a:tabLst>
            </a:pPr>
            <a:r>
              <a:rPr lang="it-IT" sz="2400" dirty="0">
                <a:latin typeface="Calibri" pitchFamily="34" charset="0"/>
              </a:rPr>
              <a:t>sottostima delle spese</a:t>
            </a:r>
          </a:p>
          <a:p>
            <a:pPr marL="546100" indent="-369888" algn="just">
              <a:lnSpc>
                <a:spcPct val="100000"/>
              </a:lnSpc>
              <a:buClr>
                <a:srgbClr val="0070C0"/>
              </a:buClr>
              <a:buFont typeface="Wingdings 3" pitchFamily="18" charset="2"/>
              <a:buChar char="e"/>
              <a:tabLst>
                <a:tab pos="546100" algn="l"/>
              </a:tabLst>
            </a:pPr>
            <a:r>
              <a:rPr lang="it-IT" sz="2400" dirty="0">
                <a:latin typeface="Calibri" pitchFamily="34" charset="0"/>
              </a:rPr>
              <a:t>scarsa attendibilità residui </a:t>
            </a:r>
          </a:p>
          <a:p>
            <a:pPr algn="just">
              <a:lnSpc>
                <a:spcPct val="100000"/>
              </a:lnSpc>
            </a:pPr>
            <a:endParaRPr lang="it-IT" sz="2400" dirty="0">
              <a:latin typeface="Calibri" pitchFamily="34" charset="0"/>
            </a:endParaRPr>
          </a:p>
          <a:p>
            <a:pPr algn="just">
              <a:lnSpc>
                <a:spcPct val="100000"/>
              </a:lnSpc>
            </a:pPr>
            <a:endParaRPr lang="it-IT" sz="2400" dirty="0">
              <a:latin typeface="Calibri" pitchFamily="34" charset="0"/>
            </a:endParaRPr>
          </a:p>
        </p:txBody>
      </p:sp>
      <p:sp>
        <p:nvSpPr>
          <p:cNvPr id="9" name="Titolo 8"/>
          <p:cNvSpPr>
            <a:spLocks noGrp="1"/>
          </p:cNvSpPr>
          <p:nvPr>
            <p:ph type="title"/>
          </p:nvPr>
        </p:nvSpPr>
        <p:spPr>
          <a:xfrm>
            <a:off x="1533831" y="463564"/>
            <a:ext cx="7058217" cy="877155"/>
          </a:xfrm>
          <a:prstGeom prst="rect">
            <a:avLst/>
          </a:prstGeom>
        </p:spPr>
        <p:txBody>
          <a:bodyPr/>
          <a:lstStyle/>
          <a:p>
            <a:r>
              <a:rPr lang="it-IT" dirty="0">
                <a:solidFill>
                  <a:srgbClr val="0070C0"/>
                </a:solidFill>
              </a:rPr>
              <a:t>Le criticità finanziarie</a:t>
            </a:r>
          </a:p>
        </p:txBody>
      </p:sp>
    </p:spTree>
    <p:extLst>
      <p:ext uri="{BB962C8B-B14F-4D97-AF65-F5344CB8AC3E}">
        <p14:creationId xmlns:p14="http://schemas.microsoft.com/office/powerpoint/2010/main" val="40553865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a:xfrm>
            <a:off x="619432" y="1399673"/>
            <a:ext cx="8251852" cy="3011906"/>
          </a:xfrm>
        </p:spPr>
        <p:style>
          <a:lnRef idx="2">
            <a:schemeClr val="accent1"/>
          </a:lnRef>
          <a:fillRef idx="1">
            <a:schemeClr val="lt1"/>
          </a:fillRef>
          <a:effectRef idx="0">
            <a:schemeClr val="accent1"/>
          </a:effectRef>
          <a:fontRef idx="minor">
            <a:schemeClr val="dk1"/>
          </a:fontRef>
        </p:style>
        <p:txBody>
          <a:bodyPr numCol="2"/>
          <a:lstStyle/>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r>
              <a:rPr lang="it-IT" sz="2000" b="1" dirty="0">
                <a:solidFill>
                  <a:srgbClr val="002060"/>
                </a:solidFill>
                <a:latin typeface="Calibri" pitchFamily="34" charset="0"/>
              </a:rPr>
              <a:t>Disavanzo </a:t>
            </a:r>
          </a:p>
          <a:p>
            <a:pPr algn="ctr">
              <a:lnSpc>
                <a:spcPct val="100000"/>
              </a:lnSpc>
              <a:buClr>
                <a:srgbClr val="0070C0"/>
              </a:buClr>
              <a:tabLst>
                <a:tab pos="3770313" algn="l"/>
              </a:tabLst>
            </a:pPr>
            <a:r>
              <a:rPr lang="it-IT" sz="2000" b="1" dirty="0">
                <a:solidFill>
                  <a:srgbClr val="002060"/>
                </a:solidFill>
                <a:latin typeface="Calibri" pitchFamily="34" charset="0"/>
              </a:rPr>
              <a:t>iscritto in spesa </a:t>
            </a:r>
          </a:p>
          <a:p>
            <a:pPr algn="ctr">
              <a:lnSpc>
                <a:spcPct val="100000"/>
              </a:lnSpc>
              <a:buClr>
                <a:srgbClr val="0070C0"/>
              </a:buClr>
              <a:tabLst>
                <a:tab pos="3770313" algn="l"/>
              </a:tabLst>
            </a:pPr>
            <a:r>
              <a:rPr lang="it-IT" sz="2000" b="1" dirty="0">
                <a:solidFill>
                  <a:srgbClr val="002060"/>
                </a:solidFill>
                <a:latin typeface="Calibri" pitchFamily="34" charset="0"/>
              </a:rPr>
              <a:t>del conto del bilancio </a:t>
            </a: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b="1" dirty="0">
              <a:solidFill>
                <a:srgbClr val="002060"/>
              </a:solidFill>
              <a:latin typeface="Calibri" pitchFamily="34" charset="0"/>
            </a:endParaRPr>
          </a:p>
          <a:p>
            <a:pPr algn="ctr">
              <a:lnSpc>
                <a:spcPct val="100000"/>
              </a:lnSpc>
              <a:buClr>
                <a:srgbClr val="0070C0"/>
              </a:buClr>
              <a:tabLst>
                <a:tab pos="3770313" algn="l"/>
              </a:tabLst>
            </a:pPr>
            <a:r>
              <a:rPr lang="it-IT" sz="2000" b="1" dirty="0">
                <a:solidFill>
                  <a:srgbClr val="002060"/>
                </a:solidFill>
                <a:latin typeface="Calibri" pitchFamily="34" charset="0"/>
              </a:rPr>
              <a:t>Accertamenti dei</a:t>
            </a:r>
          </a:p>
          <a:p>
            <a:pPr algn="ctr">
              <a:lnSpc>
                <a:spcPct val="100000"/>
              </a:lnSpc>
              <a:buClr>
                <a:srgbClr val="0070C0"/>
              </a:buClr>
              <a:tabLst>
                <a:tab pos="3770313" algn="l"/>
              </a:tabLst>
            </a:pPr>
            <a:r>
              <a:rPr lang="it-IT" sz="2000" b="1" dirty="0">
                <a:solidFill>
                  <a:srgbClr val="002060"/>
                </a:solidFill>
                <a:latin typeface="Calibri" pitchFamily="34" charset="0"/>
              </a:rPr>
              <a:t>titoli 1, 2 e 3 delle entrate</a:t>
            </a:r>
          </a:p>
        </p:txBody>
      </p:sp>
      <p:sp>
        <p:nvSpPr>
          <p:cNvPr id="9" name="Titolo 8"/>
          <p:cNvSpPr>
            <a:spLocks noGrp="1"/>
          </p:cNvSpPr>
          <p:nvPr>
            <p:ph type="title"/>
          </p:nvPr>
        </p:nvSpPr>
        <p:spPr>
          <a:xfrm>
            <a:off x="1050925" y="208547"/>
            <a:ext cx="7541124" cy="877155"/>
          </a:xfrm>
          <a:prstGeom prst="rect">
            <a:avLst/>
          </a:prstGeom>
        </p:spPr>
        <p:txBody>
          <a:bodyPr>
            <a:normAutofit fontScale="90000"/>
          </a:bodyPr>
          <a:lstStyle/>
          <a:p>
            <a:pPr algn="ctr"/>
            <a:r>
              <a:rPr lang="it-IT" dirty="0">
                <a:solidFill>
                  <a:srgbClr val="0070C0"/>
                </a:solidFill>
              </a:rPr>
              <a:t>L’utilizzo degli indicatori sintetici e analitici:</a:t>
            </a:r>
            <a:br>
              <a:rPr lang="it-IT" dirty="0">
                <a:solidFill>
                  <a:srgbClr val="0070C0"/>
                </a:solidFill>
              </a:rPr>
            </a:br>
            <a:r>
              <a:rPr lang="it-IT" dirty="0">
                <a:solidFill>
                  <a:srgbClr val="0070C0"/>
                </a:solidFill>
              </a:rPr>
              <a:t>la sostenibilità del disavanzo</a:t>
            </a:r>
          </a:p>
        </p:txBody>
      </p:sp>
      <p:pic>
        <p:nvPicPr>
          <p:cNvPr id="13" name="Immagine 12" descr="diviso.png"/>
          <p:cNvPicPr>
            <a:picLocks noChangeAspect="1"/>
          </p:cNvPicPr>
          <p:nvPr/>
        </p:nvPicPr>
        <p:blipFill>
          <a:blip r:embed="rId2"/>
          <a:stretch>
            <a:fillRect/>
          </a:stretch>
        </p:blipFill>
        <p:spPr>
          <a:xfrm>
            <a:off x="4400539" y="2430367"/>
            <a:ext cx="571500" cy="685800"/>
          </a:xfrm>
          <a:prstGeom prst="rect">
            <a:avLst/>
          </a:prstGeom>
          <a:ln>
            <a:solidFill>
              <a:srgbClr val="FF0000"/>
            </a:solidFill>
          </a:ln>
        </p:spPr>
      </p:pic>
      <p:sp>
        <p:nvSpPr>
          <p:cNvPr id="5" name="Esplosione 1 4"/>
          <p:cNvSpPr/>
          <p:nvPr/>
        </p:nvSpPr>
        <p:spPr>
          <a:xfrm rot="20816690">
            <a:off x="3824508" y="3431394"/>
            <a:ext cx="4566380" cy="2849819"/>
          </a:xfrm>
          <a:prstGeom prst="irregularSeal1">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b="1" dirty="0">
                <a:solidFill>
                  <a:srgbClr val="FF0000"/>
                </a:solidFill>
              </a:rPr>
              <a:t>Parametro positivo se superiore a 1,20; per città metropolitane e province 1,70</a:t>
            </a:r>
          </a:p>
        </p:txBody>
      </p:sp>
    </p:spTree>
    <p:extLst>
      <p:ext uri="{BB962C8B-B14F-4D97-AF65-F5344CB8AC3E}">
        <p14:creationId xmlns:p14="http://schemas.microsoft.com/office/powerpoint/2010/main" val="6981111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a:xfrm>
            <a:off x="808212" y="1399673"/>
            <a:ext cx="8063072" cy="3011906"/>
          </a:xfrm>
        </p:spPr>
        <p:style>
          <a:lnRef idx="2">
            <a:schemeClr val="accent1"/>
          </a:lnRef>
          <a:fillRef idx="1">
            <a:schemeClr val="lt1"/>
          </a:fillRef>
          <a:effectRef idx="0">
            <a:schemeClr val="accent1"/>
          </a:effectRef>
          <a:fontRef idx="minor">
            <a:schemeClr val="dk1"/>
          </a:fontRef>
        </p:style>
        <p:txBody>
          <a:bodyPr numCol="2">
            <a:normAutofit fontScale="92500" lnSpcReduction="20000"/>
          </a:bodyPr>
          <a:lstStyle/>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r>
              <a:rPr lang="it-IT" sz="2000" b="1" dirty="0">
                <a:solidFill>
                  <a:srgbClr val="002060"/>
                </a:solidFill>
                <a:latin typeface="Calibri" pitchFamily="34" charset="0"/>
              </a:rPr>
              <a:t>Importo debiti fuori bilancio </a:t>
            </a:r>
          </a:p>
          <a:p>
            <a:pPr algn="ctr">
              <a:lnSpc>
                <a:spcPct val="100000"/>
              </a:lnSpc>
              <a:buClr>
                <a:srgbClr val="0070C0"/>
              </a:buClr>
              <a:tabLst>
                <a:tab pos="3770313" algn="l"/>
              </a:tabLst>
            </a:pPr>
            <a:r>
              <a:rPr lang="it-IT" sz="2000" b="1" dirty="0">
                <a:solidFill>
                  <a:srgbClr val="002060"/>
                </a:solidFill>
                <a:latin typeface="Calibri" pitchFamily="34" charset="0"/>
              </a:rPr>
              <a:t>riconosciuti e finanziati</a:t>
            </a:r>
          </a:p>
          <a:p>
            <a:pPr algn="ctr">
              <a:lnSpc>
                <a:spcPct val="100000"/>
              </a:lnSpc>
              <a:buClr>
                <a:srgbClr val="0070C0"/>
              </a:buClr>
              <a:tabLst>
                <a:tab pos="3770313" algn="l"/>
              </a:tabLst>
            </a:pPr>
            <a:endParaRPr lang="it-IT" sz="2000" b="1" dirty="0">
              <a:solidFill>
                <a:srgbClr val="002060"/>
              </a:solidFill>
              <a:latin typeface="Calibri" pitchFamily="34" charset="0"/>
            </a:endParaRPr>
          </a:p>
          <a:p>
            <a:pPr algn="ctr">
              <a:lnSpc>
                <a:spcPct val="100000"/>
              </a:lnSpc>
              <a:buClr>
                <a:srgbClr val="0070C0"/>
              </a:buClr>
              <a:tabLst>
                <a:tab pos="3770313" algn="l"/>
              </a:tabLst>
            </a:pPr>
            <a:endParaRPr lang="it-IT" sz="2000" b="1" dirty="0">
              <a:solidFill>
                <a:srgbClr val="002060"/>
              </a:solidFill>
              <a:latin typeface="Calibri" pitchFamily="34" charset="0"/>
            </a:endParaRPr>
          </a:p>
          <a:p>
            <a:pPr algn="ctr">
              <a:lnSpc>
                <a:spcPct val="100000"/>
              </a:lnSpc>
              <a:buClr>
                <a:srgbClr val="0070C0"/>
              </a:buClr>
              <a:tabLst>
                <a:tab pos="3770313" algn="l"/>
              </a:tabLst>
            </a:pPr>
            <a:endParaRPr lang="it-IT" sz="2000" b="1" dirty="0">
              <a:solidFill>
                <a:srgbClr val="002060"/>
              </a:solidFill>
              <a:latin typeface="Calibri" pitchFamily="34" charset="0"/>
            </a:endParaRPr>
          </a:p>
          <a:p>
            <a:pPr algn="ctr">
              <a:lnSpc>
                <a:spcPct val="100000"/>
              </a:lnSpc>
              <a:buClr>
                <a:srgbClr val="0070C0"/>
              </a:buClr>
              <a:tabLst>
                <a:tab pos="3770313" algn="l"/>
              </a:tabLst>
            </a:pPr>
            <a:endParaRPr lang="it-IT" sz="2000" b="1" dirty="0">
              <a:solidFill>
                <a:srgbClr val="002060"/>
              </a:solidFill>
              <a:latin typeface="Calibri" pitchFamily="34" charset="0"/>
            </a:endParaRPr>
          </a:p>
          <a:p>
            <a:pPr algn="ctr">
              <a:lnSpc>
                <a:spcPct val="100000"/>
              </a:lnSpc>
              <a:buClr>
                <a:srgbClr val="0070C0"/>
              </a:buClr>
              <a:tabLst>
                <a:tab pos="3770313" algn="l"/>
              </a:tabLst>
            </a:pPr>
            <a:endParaRPr lang="it-IT" sz="2000" b="1" dirty="0">
              <a:solidFill>
                <a:srgbClr val="002060"/>
              </a:solidFill>
              <a:latin typeface="Calibri" pitchFamily="34" charset="0"/>
            </a:endParaRPr>
          </a:p>
          <a:p>
            <a:pPr algn="ctr">
              <a:lnSpc>
                <a:spcPct val="100000"/>
              </a:lnSpc>
              <a:buClr>
                <a:srgbClr val="0070C0"/>
              </a:buClr>
              <a:tabLst>
                <a:tab pos="3770313" algn="l"/>
              </a:tabLst>
            </a:pPr>
            <a:endParaRPr lang="it-IT" sz="2000" b="1" dirty="0">
              <a:solidFill>
                <a:srgbClr val="002060"/>
              </a:solidFill>
              <a:latin typeface="Calibri" pitchFamily="34" charset="0"/>
            </a:endParaRPr>
          </a:p>
          <a:p>
            <a:pPr algn="ctr">
              <a:lnSpc>
                <a:spcPct val="100000"/>
              </a:lnSpc>
              <a:buClr>
                <a:srgbClr val="0070C0"/>
              </a:buClr>
              <a:tabLst>
                <a:tab pos="3770313" algn="l"/>
              </a:tabLst>
            </a:pPr>
            <a:endParaRPr lang="it-IT" sz="2000" b="1" dirty="0">
              <a:solidFill>
                <a:srgbClr val="002060"/>
              </a:solidFill>
              <a:latin typeface="Calibri" pitchFamily="34" charset="0"/>
            </a:endParaRPr>
          </a:p>
          <a:p>
            <a:pPr algn="ctr">
              <a:lnSpc>
                <a:spcPct val="100000"/>
              </a:lnSpc>
              <a:buClr>
                <a:srgbClr val="0070C0"/>
              </a:buClr>
              <a:tabLst>
                <a:tab pos="3770313" algn="l"/>
              </a:tabLst>
            </a:pPr>
            <a:endParaRPr lang="it-IT" sz="2000" b="1" dirty="0">
              <a:solidFill>
                <a:srgbClr val="002060"/>
              </a:solidFill>
              <a:latin typeface="Calibri" pitchFamily="34" charset="0"/>
            </a:endParaRPr>
          </a:p>
          <a:p>
            <a:pPr algn="ctr">
              <a:lnSpc>
                <a:spcPct val="100000"/>
              </a:lnSpc>
              <a:buClr>
                <a:srgbClr val="0070C0"/>
              </a:buClr>
              <a:tabLst>
                <a:tab pos="3770313" algn="l"/>
              </a:tabLst>
            </a:pPr>
            <a:r>
              <a:rPr lang="it-IT" sz="2000" b="1" dirty="0">
                <a:solidFill>
                  <a:srgbClr val="002060"/>
                </a:solidFill>
                <a:latin typeface="Calibri" pitchFamily="34" charset="0"/>
              </a:rPr>
              <a:t> Totale impegni</a:t>
            </a:r>
          </a:p>
          <a:p>
            <a:pPr algn="ctr">
              <a:lnSpc>
                <a:spcPct val="100000"/>
              </a:lnSpc>
              <a:buClr>
                <a:srgbClr val="0070C0"/>
              </a:buClr>
              <a:tabLst>
                <a:tab pos="3770313" algn="l"/>
              </a:tabLst>
            </a:pPr>
            <a:r>
              <a:rPr lang="it-IT" sz="2000" b="1" dirty="0">
                <a:solidFill>
                  <a:srgbClr val="002060"/>
                </a:solidFill>
                <a:latin typeface="Calibri" pitchFamily="34" charset="0"/>
              </a:rPr>
              <a:t>titolo 1 e titolo 2</a:t>
            </a: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a:p>
            <a:pPr algn="ctr">
              <a:lnSpc>
                <a:spcPct val="100000"/>
              </a:lnSpc>
              <a:buClr>
                <a:srgbClr val="0070C0"/>
              </a:buClr>
              <a:tabLst>
                <a:tab pos="3770313" algn="l"/>
              </a:tabLst>
            </a:pPr>
            <a:endParaRPr lang="it-IT" sz="2000" dirty="0">
              <a:latin typeface="Calibri" pitchFamily="34" charset="0"/>
            </a:endParaRPr>
          </a:p>
        </p:txBody>
      </p:sp>
      <p:sp>
        <p:nvSpPr>
          <p:cNvPr id="9" name="Titolo 8"/>
          <p:cNvSpPr>
            <a:spLocks noGrp="1"/>
          </p:cNvSpPr>
          <p:nvPr>
            <p:ph type="title"/>
          </p:nvPr>
        </p:nvSpPr>
        <p:spPr>
          <a:xfrm>
            <a:off x="1050925" y="208547"/>
            <a:ext cx="7541124" cy="877155"/>
          </a:xfrm>
          <a:prstGeom prst="rect">
            <a:avLst/>
          </a:prstGeom>
        </p:spPr>
        <p:txBody>
          <a:bodyPr>
            <a:normAutofit fontScale="90000"/>
          </a:bodyPr>
          <a:lstStyle/>
          <a:p>
            <a:pPr algn="ctr"/>
            <a:r>
              <a:rPr lang="it-IT" dirty="0">
                <a:solidFill>
                  <a:srgbClr val="0070C0"/>
                </a:solidFill>
              </a:rPr>
              <a:t>L’utilizzo degli indicatori sintetici e analitici:</a:t>
            </a:r>
            <a:br>
              <a:rPr lang="it-IT" dirty="0">
                <a:solidFill>
                  <a:srgbClr val="0070C0"/>
                </a:solidFill>
              </a:rPr>
            </a:br>
            <a:r>
              <a:rPr lang="it-IT" dirty="0">
                <a:solidFill>
                  <a:srgbClr val="0070C0"/>
                </a:solidFill>
              </a:rPr>
              <a:t>la sostenibilità dei debiti finanziari</a:t>
            </a:r>
          </a:p>
        </p:txBody>
      </p:sp>
      <p:pic>
        <p:nvPicPr>
          <p:cNvPr id="13" name="Immagine 12" descr="diviso.png"/>
          <p:cNvPicPr>
            <a:picLocks noChangeAspect="1"/>
          </p:cNvPicPr>
          <p:nvPr/>
        </p:nvPicPr>
        <p:blipFill>
          <a:blip r:embed="rId3"/>
          <a:stretch>
            <a:fillRect/>
          </a:stretch>
        </p:blipFill>
        <p:spPr>
          <a:xfrm>
            <a:off x="4535737" y="2444963"/>
            <a:ext cx="571500" cy="685800"/>
          </a:xfrm>
          <a:prstGeom prst="rect">
            <a:avLst/>
          </a:prstGeom>
          <a:ln>
            <a:solidFill>
              <a:srgbClr val="FF0000"/>
            </a:solidFill>
          </a:ln>
        </p:spPr>
      </p:pic>
      <p:sp>
        <p:nvSpPr>
          <p:cNvPr id="5" name="Esplosione 1 4"/>
          <p:cNvSpPr/>
          <p:nvPr/>
        </p:nvSpPr>
        <p:spPr>
          <a:xfrm rot="20816690">
            <a:off x="4025087" y="3101030"/>
            <a:ext cx="4566380" cy="2849819"/>
          </a:xfrm>
          <a:prstGeom prst="irregularSeal1">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b="1" dirty="0">
                <a:solidFill>
                  <a:srgbClr val="FF0000"/>
                </a:solidFill>
              </a:rPr>
              <a:t>Parametro positivo se superiore a 1,00; per città metropolitane e province 2,20.</a:t>
            </a:r>
          </a:p>
        </p:txBody>
      </p:sp>
    </p:spTree>
    <p:extLst>
      <p:ext uri="{BB962C8B-B14F-4D97-AF65-F5344CB8AC3E}">
        <p14:creationId xmlns:p14="http://schemas.microsoft.com/office/powerpoint/2010/main" val="35396881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a:xfrm>
            <a:off x="772814" y="1399673"/>
            <a:ext cx="8098469" cy="3011906"/>
          </a:xfrm>
        </p:spPr>
        <p:style>
          <a:lnRef idx="2">
            <a:schemeClr val="accent1"/>
          </a:lnRef>
          <a:fillRef idx="1">
            <a:schemeClr val="lt1"/>
          </a:fillRef>
          <a:effectRef idx="0">
            <a:schemeClr val="accent1"/>
          </a:effectRef>
          <a:fontRef idx="minor">
            <a:schemeClr val="dk1"/>
          </a:fontRef>
        </p:style>
        <p:txBody>
          <a:bodyPr numCol="2">
            <a:normAutofit fontScale="77500" lnSpcReduction="20000"/>
          </a:bodyPr>
          <a:lstStyle/>
          <a:p>
            <a:pPr algn="ctr">
              <a:lnSpc>
                <a:spcPct val="100000"/>
              </a:lnSpc>
              <a:buClr>
                <a:srgbClr val="0070C0"/>
              </a:buClr>
              <a:tabLst>
                <a:tab pos="3770313" algn="l"/>
              </a:tabLst>
            </a:pPr>
            <a:endParaRPr lang="it-IT" dirty="0">
              <a:latin typeface="Calibri" pitchFamily="34" charset="0"/>
            </a:endParaRPr>
          </a:p>
          <a:p>
            <a:pPr algn="ctr">
              <a:lnSpc>
                <a:spcPct val="100000"/>
              </a:lnSpc>
              <a:buClr>
                <a:srgbClr val="0070C0"/>
              </a:buClr>
              <a:tabLst>
                <a:tab pos="3770313" algn="l"/>
              </a:tabLst>
            </a:pPr>
            <a:endParaRPr lang="it-IT" sz="2100" dirty="0">
              <a:latin typeface="Calibri" pitchFamily="34" charset="0"/>
            </a:endParaRPr>
          </a:p>
          <a:p>
            <a:pPr algn="ctr">
              <a:lnSpc>
                <a:spcPct val="100000"/>
              </a:lnSpc>
              <a:buClr>
                <a:srgbClr val="0070C0"/>
              </a:buClr>
              <a:tabLst>
                <a:tab pos="3770313" algn="l"/>
              </a:tabLst>
            </a:pPr>
            <a:r>
              <a:rPr lang="it-IT" sz="2100" b="1" dirty="0">
                <a:solidFill>
                  <a:srgbClr val="002060"/>
                </a:solidFill>
                <a:latin typeface="Calibri" pitchFamily="34" charset="0"/>
              </a:rPr>
              <a:t>Importo </a:t>
            </a:r>
          </a:p>
          <a:p>
            <a:pPr algn="ctr">
              <a:lnSpc>
                <a:spcPct val="100000"/>
              </a:lnSpc>
              <a:buClr>
                <a:srgbClr val="0070C0"/>
              </a:buClr>
              <a:tabLst>
                <a:tab pos="3770313" algn="l"/>
              </a:tabLst>
            </a:pPr>
            <a:r>
              <a:rPr lang="it-IT" sz="2100" b="1" dirty="0">
                <a:solidFill>
                  <a:srgbClr val="002060"/>
                </a:solidFill>
                <a:latin typeface="Calibri" pitchFamily="34" charset="0"/>
              </a:rPr>
              <a:t>debiti fuori bilancio </a:t>
            </a:r>
          </a:p>
          <a:p>
            <a:pPr algn="ctr">
              <a:lnSpc>
                <a:spcPct val="100000"/>
              </a:lnSpc>
              <a:buClr>
                <a:srgbClr val="0070C0"/>
              </a:buClr>
              <a:tabLst>
                <a:tab pos="3770313" algn="l"/>
              </a:tabLst>
            </a:pPr>
            <a:r>
              <a:rPr lang="it-IT" sz="2100" b="1" dirty="0">
                <a:solidFill>
                  <a:srgbClr val="002060"/>
                </a:solidFill>
                <a:latin typeface="Calibri" pitchFamily="34" charset="0"/>
              </a:rPr>
              <a:t>in corso di riconoscimento</a:t>
            </a:r>
          </a:p>
          <a:p>
            <a:pPr algn="ctr">
              <a:lnSpc>
                <a:spcPct val="100000"/>
              </a:lnSpc>
              <a:buClr>
                <a:srgbClr val="0070C0"/>
              </a:buClr>
              <a:tabLst>
                <a:tab pos="3770313" algn="l"/>
              </a:tabLst>
            </a:pPr>
            <a:r>
              <a:rPr lang="it-IT" sz="2100" b="1" dirty="0">
                <a:solidFill>
                  <a:srgbClr val="002060"/>
                </a:solidFill>
                <a:latin typeface="Calibri" pitchFamily="34" charset="0"/>
              </a:rPr>
              <a:t> +</a:t>
            </a:r>
          </a:p>
          <a:p>
            <a:pPr algn="ctr">
              <a:lnSpc>
                <a:spcPct val="100000"/>
              </a:lnSpc>
              <a:buClr>
                <a:srgbClr val="0070C0"/>
              </a:buClr>
              <a:tabLst>
                <a:tab pos="3770313" algn="l"/>
              </a:tabLst>
            </a:pPr>
            <a:r>
              <a:rPr lang="it-IT" sz="2100" b="1" dirty="0">
                <a:solidFill>
                  <a:srgbClr val="002060"/>
                </a:solidFill>
                <a:latin typeface="Calibri" pitchFamily="34" charset="0"/>
              </a:rPr>
              <a:t> Importo</a:t>
            </a:r>
          </a:p>
          <a:p>
            <a:pPr algn="ctr">
              <a:lnSpc>
                <a:spcPct val="100000"/>
              </a:lnSpc>
              <a:buClr>
                <a:srgbClr val="0070C0"/>
              </a:buClr>
              <a:tabLst>
                <a:tab pos="3770313" algn="l"/>
              </a:tabLst>
            </a:pPr>
            <a:r>
              <a:rPr lang="it-IT" sz="2100" b="1" dirty="0">
                <a:solidFill>
                  <a:srgbClr val="002060"/>
                </a:solidFill>
                <a:latin typeface="Calibri" pitchFamily="34" charset="0"/>
              </a:rPr>
              <a:t>debiti fuori bilancio </a:t>
            </a:r>
          </a:p>
          <a:p>
            <a:pPr algn="ctr">
              <a:lnSpc>
                <a:spcPct val="100000"/>
              </a:lnSpc>
              <a:buClr>
                <a:srgbClr val="0070C0"/>
              </a:buClr>
              <a:tabLst>
                <a:tab pos="3770313" algn="l"/>
              </a:tabLst>
            </a:pPr>
            <a:r>
              <a:rPr lang="it-IT" sz="2100" b="1" dirty="0">
                <a:solidFill>
                  <a:srgbClr val="002060"/>
                </a:solidFill>
                <a:latin typeface="Calibri" pitchFamily="34" charset="0"/>
              </a:rPr>
              <a:t>riconosciuti e in corso di finanziamento</a:t>
            </a:r>
          </a:p>
          <a:p>
            <a:pPr algn="ctr">
              <a:lnSpc>
                <a:spcPct val="100000"/>
              </a:lnSpc>
              <a:buClr>
                <a:srgbClr val="0070C0"/>
              </a:buClr>
              <a:tabLst>
                <a:tab pos="3770313" algn="l"/>
              </a:tabLst>
            </a:pPr>
            <a:endParaRPr lang="it-IT" b="1" dirty="0">
              <a:solidFill>
                <a:srgbClr val="002060"/>
              </a:solidFill>
              <a:latin typeface="Calibri" pitchFamily="34" charset="0"/>
            </a:endParaRPr>
          </a:p>
          <a:p>
            <a:pPr algn="ctr">
              <a:lnSpc>
                <a:spcPct val="100000"/>
              </a:lnSpc>
              <a:buClr>
                <a:srgbClr val="0070C0"/>
              </a:buClr>
              <a:tabLst>
                <a:tab pos="3770313" algn="l"/>
              </a:tabLst>
            </a:pPr>
            <a:endParaRPr lang="it-IT" b="1" dirty="0">
              <a:solidFill>
                <a:srgbClr val="002060"/>
              </a:solidFill>
              <a:latin typeface="Calibri" pitchFamily="34" charset="0"/>
            </a:endParaRPr>
          </a:p>
          <a:p>
            <a:pPr algn="ctr">
              <a:lnSpc>
                <a:spcPct val="100000"/>
              </a:lnSpc>
              <a:buClr>
                <a:srgbClr val="0070C0"/>
              </a:buClr>
              <a:tabLst>
                <a:tab pos="3770313" algn="l"/>
              </a:tabLst>
            </a:pPr>
            <a:endParaRPr lang="it-IT" b="1" dirty="0">
              <a:solidFill>
                <a:srgbClr val="002060"/>
              </a:solidFill>
              <a:latin typeface="Calibri" pitchFamily="34" charset="0"/>
            </a:endParaRPr>
          </a:p>
          <a:p>
            <a:pPr algn="ctr">
              <a:lnSpc>
                <a:spcPct val="100000"/>
              </a:lnSpc>
              <a:buClr>
                <a:srgbClr val="0070C0"/>
              </a:buClr>
              <a:tabLst>
                <a:tab pos="3770313" algn="l"/>
              </a:tabLst>
            </a:pPr>
            <a:endParaRPr lang="it-IT" b="1" dirty="0">
              <a:solidFill>
                <a:srgbClr val="002060"/>
              </a:solidFill>
              <a:latin typeface="Calibri" pitchFamily="34" charset="0"/>
            </a:endParaRPr>
          </a:p>
          <a:p>
            <a:pPr algn="ctr">
              <a:lnSpc>
                <a:spcPct val="100000"/>
              </a:lnSpc>
              <a:buClr>
                <a:srgbClr val="0070C0"/>
              </a:buClr>
              <a:tabLst>
                <a:tab pos="3770313" algn="l"/>
              </a:tabLst>
            </a:pPr>
            <a:endParaRPr lang="it-IT" b="1" dirty="0">
              <a:solidFill>
                <a:srgbClr val="002060"/>
              </a:solidFill>
              <a:latin typeface="Calibri" pitchFamily="34" charset="0"/>
            </a:endParaRPr>
          </a:p>
          <a:p>
            <a:pPr algn="ctr">
              <a:lnSpc>
                <a:spcPct val="100000"/>
              </a:lnSpc>
              <a:buClr>
                <a:srgbClr val="0070C0"/>
              </a:buClr>
              <a:tabLst>
                <a:tab pos="3770313" algn="l"/>
              </a:tabLst>
            </a:pPr>
            <a:endParaRPr lang="it-IT" b="1" dirty="0">
              <a:solidFill>
                <a:srgbClr val="002060"/>
              </a:solidFill>
              <a:latin typeface="Calibri" pitchFamily="34" charset="0"/>
            </a:endParaRPr>
          </a:p>
          <a:p>
            <a:pPr algn="ctr">
              <a:lnSpc>
                <a:spcPct val="100000"/>
              </a:lnSpc>
              <a:buClr>
                <a:srgbClr val="0070C0"/>
              </a:buClr>
              <a:tabLst>
                <a:tab pos="3770313" algn="l"/>
              </a:tabLst>
            </a:pPr>
            <a:endParaRPr lang="it-IT" b="1" dirty="0">
              <a:solidFill>
                <a:srgbClr val="002060"/>
              </a:solidFill>
              <a:latin typeface="Calibri" pitchFamily="34" charset="0"/>
            </a:endParaRPr>
          </a:p>
          <a:p>
            <a:pPr algn="ctr">
              <a:lnSpc>
                <a:spcPct val="100000"/>
              </a:lnSpc>
              <a:buClr>
                <a:srgbClr val="0070C0"/>
              </a:buClr>
              <a:tabLst>
                <a:tab pos="3770313" algn="l"/>
              </a:tabLst>
            </a:pPr>
            <a:r>
              <a:rPr lang="it-IT" sz="2600" b="1" dirty="0">
                <a:solidFill>
                  <a:srgbClr val="002060"/>
                </a:solidFill>
                <a:latin typeface="Calibri" pitchFamily="34" charset="0"/>
              </a:rPr>
              <a:t>Totale</a:t>
            </a:r>
          </a:p>
          <a:p>
            <a:pPr algn="ctr">
              <a:lnSpc>
                <a:spcPct val="100000"/>
              </a:lnSpc>
              <a:buClr>
                <a:srgbClr val="0070C0"/>
              </a:buClr>
              <a:tabLst>
                <a:tab pos="3770313" algn="l"/>
              </a:tabLst>
            </a:pPr>
            <a:r>
              <a:rPr lang="it-IT" sz="2600" b="1" dirty="0">
                <a:solidFill>
                  <a:srgbClr val="002060"/>
                </a:solidFill>
                <a:latin typeface="Calibri" pitchFamily="34" charset="0"/>
              </a:rPr>
              <a:t>accertamento entrate </a:t>
            </a:r>
          </a:p>
          <a:p>
            <a:pPr algn="ctr">
              <a:lnSpc>
                <a:spcPct val="100000"/>
              </a:lnSpc>
              <a:buClr>
                <a:srgbClr val="0070C0"/>
              </a:buClr>
              <a:tabLst>
                <a:tab pos="3770313" algn="l"/>
              </a:tabLst>
            </a:pPr>
            <a:r>
              <a:rPr lang="it-IT" sz="2600" b="1" dirty="0">
                <a:solidFill>
                  <a:srgbClr val="002060"/>
                </a:solidFill>
                <a:latin typeface="Calibri" pitchFamily="34" charset="0"/>
              </a:rPr>
              <a:t>dei titoli 1, 2 e 3</a:t>
            </a:r>
          </a:p>
          <a:p>
            <a:pPr algn="ctr">
              <a:lnSpc>
                <a:spcPct val="100000"/>
              </a:lnSpc>
              <a:buClr>
                <a:srgbClr val="0070C0"/>
              </a:buClr>
              <a:tabLst>
                <a:tab pos="3770313" algn="l"/>
              </a:tabLst>
            </a:pPr>
            <a:endParaRPr lang="it-IT" b="1" dirty="0">
              <a:solidFill>
                <a:srgbClr val="002060"/>
              </a:solidFill>
              <a:latin typeface="Calibri" pitchFamily="34" charset="0"/>
            </a:endParaRPr>
          </a:p>
          <a:p>
            <a:pPr algn="ctr">
              <a:lnSpc>
                <a:spcPct val="100000"/>
              </a:lnSpc>
              <a:buClr>
                <a:srgbClr val="0070C0"/>
              </a:buClr>
              <a:tabLst>
                <a:tab pos="3770313" algn="l"/>
              </a:tabLst>
            </a:pPr>
            <a:endParaRPr lang="it-IT" dirty="0">
              <a:latin typeface="Calibri" pitchFamily="34" charset="0"/>
            </a:endParaRPr>
          </a:p>
          <a:p>
            <a:pPr algn="ctr">
              <a:lnSpc>
                <a:spcPct val="100000"/>
              </a:lnSpc>
              <a:buClr>
                <a:srgbClr val="0070C0"/>
              </a:buClr>
              <a:tabLst>
                <a:tab pos="3770313" algn="l"/>
              </a:tabLst>
            </a:pPr>
            <a:endParaRPr lang="it-IT" dirty="0">
              <a:latin typeface="Calibri" pitchFamily="34" charset="0"/>
            </a:endParaRPr>
          </a:p>
          <a:p>
            <a:pPr algn="ctr">
              <a:lnSpc>
                <a:spcPct val="100000"/>
              </a:lnSpc>
              <a:buClr>
                <a:srgbClr val="0070C0"/>
              </a:buClr>
              <a:tabLst>
                <a:tab pos="3770313" algn="l"/>
              </a:tabLst>
            </a:pPr>
            <a:endParaRPr lang="it-IT" dirty="0">
              <a:latin typeface="Calibri" pitchFamily="34" charset="0"/>
            </a:endParaRPr>
          </a:p>
          <a:p>
            <a:pPr algn="ctr">
              <a:lnSpc>
                <a:spcPct val="100000"/>
              </a:lnSpc>
              <a:buClr>
                <a:srgbClr val="0070C0"/>
              </a:buClr>
              <a:tabLst>
                <a:tab pos="3770313" algn="l"/>
              </a:tabLst>
            </a:pPr>
            <a:endParaRPr lang="it-IT" dirty="0">
              <a:latin typeface="Calibri" pitchFamily="34" charset="0"/>
            </a:endParaRPr>
          </a:p>
          <a:p>
            <a:pPr algn="ctr">
              <a:lnSpc>
                <a:spcPct val="100000"/>
              </a:lnSpc>
              <a:buClr>
                <a:srgbClr val="0070C0"/>
              </a:buClr>
              <a:tabLst>
                <a:tab pos="3770313" algn="l"/>
              </a:tabLst>
            </a:pPr>
            <a:endParaRPr lang="it-IT" dirty="0">
              <a:latin typeface="Calibri" pitchFamily="34" charset="0"/>
            </a:endParaRPr>
          </a:p>
        </p:txBody>
      </p:sp>
      <p:sp>
        <p:nvSpPr>
          <p:cNvPr id="9" name="Titolo 8"/>
          <p:cNvSpPr>
            <a:spLocks noGrp="1"/>
          </p:cNvSpPr>
          <p:nvPr>
            <p:ph type="title"/>
          </p:nvPr>
        </p:nvSpPr>
        <p:spPr>
          <a:xfrm>
            <a:off x="1050925" y="208547"/>
            <a:ext cx="7541124" cy="877155"/>
          </a:xfrm>
          <a:prstGeom prst="rect">
            <a:avLst/>
          </a:prstGeom>
        </p:spPr>
        <p:txBody>
          <a:bodyPr>
            <a:normAutofit fontScale="90000"/>
          </a:bodyPr>
          <a:lstStyle/>
          <a:p>
            <a:pPr algn="ctr"/>
            <a:r>
              <a:rPr lang="it-IT" dirty="0">
                <a:solidFill>
                  <a:srgbClr val="0070C0"/>
                </a:solidFill>
              </a:rPr>
              <a:t>L’utilizzo degli indicatori sintetici e analitici:</a:t>
            </a:r>
            <a:br>
              <a:rPr lang="it-IT" dirty="0">
                <a:solidFill>
                  <a:srgbClr val="0070C0"/>
                </a:solidFill>
              </a:rPr>
            </a:br>
            <a:r>
              <a:rPr lang="it-IT" dirty="0">
                <a:solidFill>
                  <a:srgbClr val="0070C0"/>
                </a:solidFill>
              </a:rPr>
              <a:t>la sostenibilità dei debiti finanziari</a:t>
            </a:r>
          </a:p>
        </p:txBody>
      </p:sp>
      <p:pic>
        <p:nvPicPr>
          <p:cNvPr id="13" name="Immagine 12" descr="diviso.png"/>
          <p:cNvPicPr>
            <a:picLocks noChangeAspect="1"/>
          </p:cNvPicPr>
          <p:nvPr/>
        </p:nvPicPr>
        <p:blipFill>
          <a:blip r:embed="rId2"/>
          <a:stretch>
            <a:fillRect/>
          </a:stretch>
        </p:blipFill>
        <p:spPr>
          <a:xfrm>
            <a:off x="4609085" y="2430367"/>
            <a:ext cx="571500" cy="685800"/>
          </a:xfrm>
          <a:prstGeom prst="rect">
            <a:avLst/>
          </a:prstGeom>
          <a:ln>
            <a:solidFill>
              <a:srgbClr val="FF0000"/>
            </a:solidFill>
          </a:ln>
        </p:spPr>
      </p:pic>
      <p:sp>
        <p:nvSpPr>
          <p:cNvPr id="5" name="Esplosione 1 4"/>
          <p:cNvSpPr/>
          <p:nvPr/>
        </p:nvSpPr>
        <p:spPr>
          <a:xfrm rot="20816690">
            <a:off x="4025087" y="3389786"/>
            <a:ext cx="4566380" cy="2849819"/>
          </a:xfrm>
          <a:prstGeom prst="irregularSeal1">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b="1" dirty="0">
                <a:solidFill>
                  <a:srgbClr val="FF0000"/>
                </a:solidFill>
              </a:rPr>
              <a:t>Parametro positivo se superiore a 0,60; per città metropolitane e province 3,10</a:t>
            </a:r>
          </a:p>
        </p:txBody>
      </p:sp>
    </p:spTree>
    <p:extLst>
      <p:ext uri="{BB962C8B-B14F-4D97-AF65-F5344CB8AC3E}">
        <p14:creationId xmlns:p14="http://schemas.microsoft.com/office/powerpoint/2010/main" val="37356382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a:xfrm>
            <a:off x="743318" y="1399673"/>
            <a:ext cx="8127965" cy="3011906"/>
          </a:xfrm>
        </p:spPr>
        <p:style>
          <a:lnRef idx="2">
            <a:schemeClr val="accent1"/>
          </a:lnRef>
          <a:fillRef idx="1">
            <a:schemeClr val="lt1"/>
          </a:fillRef>
          <a:effectRef idx="0">
            <a:schemeClr val="accent1"/>
          </a:effectRef>
          <a:fontRef idx="minor">
            <a:schemeClr val="dk1"/>
          </a:fontRef>
        </p:style>
        <p:txBody>
          <a:bodyPr numCol="2">
            <a:normAutofit fontScale="55000" lnSpcReduction="20000"/>
          </a:bodyPr>
          <a:lstStyle/>
          <a:p>
            <a:pPr algn="ctr">
              <a:lnSpc>
                <a:spcPct val="100000"/>
              </a:lnSpc>
              <a:buClr>
                <a:srgbClr val="0070C0"/>
              </a:buClr>
              <a:tabLst>
                <a:tab pos="3770313" algn="l"/>
              </a:tabLst>
            </a:pPr>
            <a:endParaRPr lang="it-IT" sz="1100" dirty="0">
              <a:latin typeface="Calibri" pitchFamily="34" charset="0"/>
            </a:endParaRPr>
          </a:p>
          <a:p>
            <a:pPr algn="ctr">
              <a:lnSpc>
                <a:spcPct val="100000"/>
              </a:lnSpc>
              <a:buClr>
                <a:srgbClr val="0070C0"/>
              </a:buClr>
              <a:tabLst>
                <a:tab pos="3770313" algn="l"/>
              </a:tabLst>
            </a:pPr>
            <a:endParaRPr lang="it-IT" sz="1100" dirty="0">
              <a:latin typeface="Calibri" pitchFamily="34" charset="0"/>
            </a:endParaRPr>
          </a:p>
          <a:p>
            <a:pPr algn="ctr">
              <a:lnSpc>
                <a:spcPct val="100000"/>
              </a:lnSpc>
              <a:buClr>
                <a:srgbClr val="0070C0"/>
              </a:buClr>
              <a:tabLst>
                <a:tab pos="3770313" algn="l"/>
              </a:tabLst>
            </a:pPr>
            <a:r>
              <a:rPr lang="it-IT" sz="3400" b="1" u="sng" dirty="0">
                <a:solidFill>
                  <a:srgbClr val="002060"/>
                </a:solidFill>
                <a:latin typeface="Calibri" pitchFamily="34" charset="0"/>
              </a:rPr>
              <a:t>% di riscossione complessiva: </a:t>
            </a:r>
          </a:p>
          <a:p>
            <a:pPr algn="ctr">
              <a:lnSpc>
                <a:spcPct val="100000"/>
              </a:lnSpc>
              <a:buClr>
                <a:srgbClr val="0070C0"/>
              </a:buClr>
              <a:tabLst>
                <a:tab pos="3770313" algn="l"/>
              </a:tabLst>
            </a:pPr>
            <a:endParaRPr lang="it-IT" sz="3400" b="1" u="sng" dirty="0">
              <a:solidFill>
                <a:srgbClr val="002060"/>
              </a:solidFill>
              <a:latin typeface="Calibri" pitchFamily="34" charset="0"/>
            </a:endParaRPr>
          </a:p>
          <a:p>
            <a:pPr algn="ctr">
              <a:lnSpc>
                <a:spcPct val="100000"/>
              </a:lnSpc>
              <a:buClr>
                <a:srgbClr val="0070C0"/>
              </a:buClr>
              <a:tabLst>
                <a:tab pos="3770313" algn="l"/>
              </a:tabLst>
            </a:pPr>
            <a:r>
              <a:rPr lang="it-IT" sz="3400" b="1" dirty="0">
                <a:solidFill>
                  <a:srgbClr val="002060"/>
                </a:solidFill>
                <a:latin typeface="Calibri" pitchFamily="34" charset="0"/>
              </a:rPr>
              <a:t>Riscossioni c/</a:t>
            </a:r>
            <a:r>
              <a:rPr lang="it-IT" sz="3400" b="1" dirty="0" err="1">
                <a:solidFill>
                  <a:srgbClr val="002060"/>
                </a:solidFill>
                <a:latin typeface="Calibri" pitchFamily="34" charset="0"/>
              </a:rPr>
              <a:t>comp</a:t>
            </a:r>
            <a:r>
              <a:rPr lang="it-IT" sz="3400" b="1" dirty="0">
                <a:solidFill>
                  <a:srgbClr val="002060"/>
                </a:solidFill>
                <a:latin typeface="Calibri" pitchFamily="34" charset="0"/>
              </a:rPr>
              <a:t>.</a:t>
            </a:r>
          </a:p>
          <a:p>
            <a:pPr algn="ctr">
              <a:lnSpc>
                <a:spcPct val="100000"/>
              </a:lnSpc>
              <a:buClr>
                <a:srgbClr val="0070C0"/>
              </a:buClr>
              <a:tabLst>
                <a:tab pos="3770313" algn="l"/>
              </a:tabLst>
            </a:pPr>
            <a:r>
              <a:rPr lang="it-IT" sz="3400" b="1" dirty="0">
                <a:solidFill>
                  <a:srgbClr val="002060"/>
                </a:solidFill>
                <a:latin typeface="Calibri" pitchFamily="34" charset="0"/>
              </a:rPr>
              <a:t>+ </a:t>
            </a:r>
          </a:p>
          <a:p>
            <a:pPr algn="ctr">
              <a:lnSpc>
                <a:spcPct val="100000"/>
              </a:lnSpc>
              <a:buClr>
                <a:srgbClr val="0070C0"/>
              </a:buClr>
              <a:tabLst>
                <a:tab pos="3770313" algn="l"/>
              </a:tabLst>
            </a:pPr>
            <a:r>
              <a:rPr lang="it-IT" sz="3400" b="1" dirty="0">
                <a:solidFill>
                  <a:srgbClr val="002060"/>
                </a:solidFill>
                <a:latin typeface="Calibri" pitchFamily="34" charset="0"/>
              </a:rPr>
              <a:t>Riscossioni c/residui</a:t>
            </a:r>
          </a:p>
          <a:p>
            <a:pPr algn="ctr">
              <a:lnSpc>
                <a:spcPct val="100000"/>
              </a:lnSpc>
              <a:buClr>
                <a:srgbClr val="0070C0"/>
              </a:buClr>
              <a:tabLst>
                <a:tab pos="3770313" algn="l"/>
              </a:tabLst>
            </a:pPr>
            <a:endParaRPr lang="it-IT" sz="1100" b="1" dirty="0">
              <a:solidFill>
                <a:srgbClr val="002060"/>
              </a:solidFill>
              <a:latin typeface="Calibri" pitchFamily="34" charset="0"/>
            </a:endParaRPr>
          </a:p>
          <a:p>
            <a:pPr algn="ctr">
              <a:lnSpc>
                <a:spcPct val="100000"/>
              </a:lnSpc>
              <a:buClr>
                <a:srgbClr val="0070C0"/>
              </a:buClr>
              <a:tabLst>
                <a:tab pos="3770313" algn="l"/>
              </a:tabLst>
            </a:pPr>
            <a:endParaRPr lang="it-IT" sz="1100" b="1" dirty="0">
              <a:solidFill>
                <a:srgbClr val="002060"/>
              </a:solidFill>
              <a:latin typeface="Calibri" pitchFamily="34" charset="0"/>
            </a:endParaRPr>
          </a:p>
          <a:p>
            <a:pPr algn="ctr">
              <a:lnSpc>
                <a:spcPct val="100000"/>
              </a:lnSpc>
              <a:buClr>
                <a:srgbClr val="0070C0"/>
              </a:buClr>
              <a:tabLst>
                <a:tab pos="3770313" algn="l"/>
              </a:tabLst>
            </a:pPr>
            <a:endParaRPr lang="it-IT" sz="1100" b="1" dirty="0">
              <a:solidFill>
                <a:srgbClr val="002060"/>
              </a:solidFill>
              <a:latin typeface="Calibri" pitchFamily="34" charset="0"/>
            </a:endParaRPr>
          </a:p>
          <a:p>
            <a:pPr algn="ctr">
              <a:lnSpc>
                <a:spcPct val="100000"/>
              </a:lnSpc>
              <a:buClr>
                <a:srgbClr val="0070C0"/>
              </a:buClr>
              <a:tabLst>
                <a:tab pos="3770313" algn="l"/>
              </a:tabLst>
            </a:pPr>
            <a:endParaRPr lang="it-IT" sz="1100" b="1" dirty="0">
              <a:solidFill>
                <a:srgbClr val="002060"/>
              </a:solidFill>
              <a:latin typeface="Calibri" pitchFamily="34" charset="0"/>
            </a:endParaRPr>
          </a:p>
          <a:p>
            <a:pPr algn="ctr">
              <a:lnSpc>
                <a:spcPct val="100000"/>
              </a:lnSpc>
              <a:buClr>
                <a:srgbClr val="0070C0"/>
              </a:buClr>
              <a:tabLst>
                <a:tab pos="3770313" algn="l"/>
              </a:tabLst>
            </a:pPr>
            <a:endParaRPr lang="it-IT" sz="1100" b="1" dirty="0">
              <a:solidFill>
                <a:srgbClr val="002060"/>
              </a:solidFill>
              <a:latin typeface="Calibri" pitchFamily="34" charset="0"/>
            </a:endParaRPr>
          </a:p>
          <a:p>
            <a:pPr algn="ctr">
              <a:lnSpc>
                <a:spcPct val="100000"/>
              </a:lnSpc>
              <a:buClr>
                <a:srgbClr val="0070C0"/>
              </a:buClr>
              <a:tabLst>
                <a:tab pos="3770313" algn="l"/>
              </a:tabLst>
            </a:pPr>
            <a:endParaRPr lang="it-IT" sz="1100" b="1" dirty="0">
              <a:solidFill>
                <a:srgbClr val="002060"/>
              </a:solidFill>
              <a:latin typeface="Calibri" pitchFamily="34" charset="0"/>
            </a:endParaRPr>
          </a:p>
          <a:p>
            <a:pPr algn="ctr">
              <a:lnSpc>
                <a:spcPct val="100000"/>
              </a:lnSpc>
              <a:buClr>
                <a:srgbClr val="0070C0"/>
              </a:buClr>
              <a:tabLst>
                <a:tab pos="3770313" algn="l"/>
              </a:tabLst>
            </a:pPr>
            <a:endParaRPr lang="it-IT" sz="1100" b="1" dirty="0">
              <a:solidFill>
                <a:srgbClr val="002060"/>
              </a:solidFill>
              <a:latin typeface="Calibri" pitchFamily="34" charset="0"/>
            </a:endParaRPr>
          </a:p>
          <a:p>
            <a:pPr algn="ctr">
              <a:lnSpc>
                <a:spcPct val="100000"/>
              </a:lnSpc>
              <a:buClr>
                <a:srgbClr val="0070C0"/>
              </a:buClr>
              <a:tabLst>
                <a:tab pos="3770313" algn="l"/>
              </a:tabLst>
            </a:pPr>
            <a:endParaRPr lang="it-IT" sz="1100" b="1" dirty="0">
              <a:solidFill>
                <a:srgbClr val="002060"/>
              </a:solidFill>
              <a:latin typeface="Calibri" pitchFamily="34" charset="0"/>
            </a:endParaRPr>
          </a:p>
          <a:p>
            <a:pPr algn="ctr">
              <a:lnSpc>
                <a:spcPct val="100000"/>
              </a:lnSpc>
              <a:buClr>
                <a:srgbClr val="0070C0"/>
              </a:buClr>
              <a:tabLst>
                <a:tab pos="3770313" algn="l"/>
              </a:tabLst>
            </a:pPr>
            <a:endParaRPr lang="it-IT" sz="1100" b="1" dirty="0">
              <a:solidFill>
                <a:srgbClr val="002060"/>
              </a:solidFill>
              <a:latin typeface="Calibri" pitchFamily="34" charset="0"/>
            </a:endParaRPr>
          </a:p>
          <a:p>
            <a:pPr algn="ctr">
              <a:lnSpc>
                <a:spcPct val="100000"/>
              </a:lnSpc>
              <a:buClr>
                <a:srgbClr val="0070C0"/>
              </a:buClr>
              <a:tabLst>
                <a:tab pos="3770313" algn="l"/>
              </a:tabLst>
            </a:pPr>
            <a:endParaRPr lang="it-IT" sz="1100" b="1" dirty="0">
              <a:solidFill>
                <a:srgbClr val="002060"/>
              </a:solidFill>
              <a:latin typeface="Calibri" pitchFamily="34" charset="0"/>
            </a:endParaRPr>
          </a:p>
          <a:p>
            <a:pPr algn="ctr">
              <a:lnSpc>
                <a:spcPct val="100000"/>
              </a:lnSpc>
              <a:buClr>
                <a:srgbClr val="0070C0"/>
              </a:buClr>
              <a:tabLst>
                <a:tab pos="3770313" algn="l"/>
              </a:tabLst>
            </a:pPr>
            <a:endParaRPr lang="it-IT" sz="1100" b="1" dirty="0">
              <a:solidFill>
                <a:srgbClr val="002060"/>
              </a:solidFill>
              <a:latin typeface="Calibri" pitchFamily="34" charset="0"/>
            </a:endParaRPr>
          </a:p>
          <a:p>
            <a:pPr algn="ctr">
              <a:lnSpc>
                <a:spcPct val="100000"/>
              </a:lnSpc>
              <a:buClr>
                <a:srgbClr val="0070C0"/>
              </a:buClr>
              <a:tabLst>
                <a:tab pos="3770313" algn="l"/>
              </a:tabLst>
            </a:pPr>
            <a:endParaRPr lang="it-IT" sz="1100" b="1" dirty="0">
              <a:solidFill>
                <a:srgbClr val="002060"/>
              </a:solidFill>
              <a:latin typeface="Calibri" pitchFamily="34" charset="0"/>
            </a:endParaRPr>
          </a:p>
          <a:p>
            <a:pPr algn="ctr">
              <a:lnSpc>
                <a:spcPct val="100000"/>
              </a:lnSpc>
              <a:buClr>
                <a:srgbClr val="0070C0"/>
              </a:buClr>
              <a:tabLst>
                <a:tab pos="3770313" algn="l"/>
              </a:tabLst>
            </a:pPr>
            <a:endParaRPr lang="it-IT" sz="4400" b="1" dirty="0">
              <a:solidFill>
                <a:srgbClr val="002060"/>
              </a:solidFill>
              <a:latin typeface="Calibri" pitchFamily="34" charset="0"/>
            </a:endParaRPr>
          </a:p>
          <a:p>
            <a:pPr algn="ctr">
              <a:lnSpc>
                <a:spcPct val="100000"/>
              </a:lnSpc>
              <a:buClr>
                <a:srgbClr val="0070C0"/>
              </a:buClr>
              <a:tabLst>
                <a:tab pos="3770313" algn="l"/>
              </a:tabLst>
            </a:pPr>
            <a:r>
              <a:rPr lang="it-IT" sz="4400" b="1" dirty="0">
                <a:solidFill>
                  <a:srgbClr val="002060"/>
                </a:solidFill>
                <a:latin typeface="Calibri" pitchFamily="34" charset="0"/>
              </a:rPr>
              <a:t> Accertamenti</a:t>
            </a:r>
          </a:p>
          <a:p>
            <a:pPr algn="ctr">
              <a:lnSpc>
                <a:spcPct val="100000"/>
              </a:lnSpc>
              <a:buClr>
                <a:srgbClr val="0070C0"/>
              </a:buClr>
              <a:tabLst>
                <a:tab pos="3770313" algn="l"/>
              </a:tabLst>
            </a:pPr>
            <a:r>
              <a:rPr lang="it-IT" sz="4400" b="1" dirty="0">
                <a:solidFill>
                  <a:srgbClr val="002060"/>
                </a:solidFill>
                <a:latin typeface="Calibri" pitchFamily="34" charset="0"/>
              </a:rPr>
              <a:t> + </a:t>
            </a:r>
          </a:p>
          <a:p>
            <a:pPr algn="ctr">
              <a:lnSpc>
                <a:spcPct val="100000"/>
              </a:lnSpc>
              <a:buClr>
                <a:srgbClr val="0070C0"/>
              </a:buClr>
              <a:tabLst>
                <a:tab pos="3770313" algn="l"/>
              </a:tabLst>
            </a:pPr>
            <a:r>
              <a:rPr lang="it-IT" sz="4400" b="1" dirty="0">
                <a:solidFill>
                  <a:srgbClr val="002060"/>
                </a:solidFill>
                <a:latin typeface="Calibri" pitchFamily="34" charset="0"/>
              </a:rPr>
              <a:t>residui definitivi iniziali</a:t>
            </a:r>
          </a:p>
          <a:p>
            <a:pPr algn="ctr">
              <a:lnSpc>
                <a:spcPct val="100000"/>
              </a:lnSpc>
              <a:buClr>
                <a:srgbClr val="0070C0"/>
              </a:buClr>
              <a:tabLst>
                <a:tab pos="3770313" algn="l"/>
              </a:tabLst>
            </a:pPr>
            <a:endParaRPr lang="it-IT" sz="4400" b="1" dirty="0">
              <a:solidFill>
                <a:srgbClr val="002060"/>
              </a:solidFill>
              <a:latin typeface="Calibri" pitchFamily="34" charset="0"/>
            </a:endParaRPr>
          </a:p>
          <a:p>
            <a:pPr algn="ctr">
              <a:lnSpc>
                <a:spcPct val="100000"/>
              </a:lnSpc>
              <a:buClr>
                <a:srgbClr val="0070C0"/>
              </a:buClr>
              <a:tabLst>
                <a:tab pos="3770313" algn="l"/>
              </a:tabLst>
            </a:pPr>
            <a:endParaRPr lang="it-IT" sz="4400" b="1" dirty="0">
              <a:solidFill>
                <a:srgbClr val="002060"/>
              </a:solidFill>
              <a:latin typeface="Calibri" pitchFamily="34" charset="0"/>
            </a:endParaRPr>
          </a:p>
          <a:p>
            <a:pPr algn="ctr">
              <a:lnSpc>
                <a:spcPct val="100000"/>
              </a:lnSpc>
              <a:buClr>
                <a:srgbClr val="0070C0"/>
              </a:buClr>
              <a:tabLst>
                <a:tab pos="3770313" algn="l"/>
              </a:tabLst>
            </a:pPr>
            <a:endParaRPr lang="it-IT" sz="1100" b="1" dirty="0">
              <a:solidFill>
                <a:srgbClr val="002060"/>
              </a:solidFill>
              <a:latin typeface="Calibri" pitchFamily="34" charset="0"/>
            </a:endParaRPr>
          </a:p>
          <a:p>
            <a:pPr algn="ctr">
              <a:lnSpc>
                <a:spcPct val="100000"/>
              </a:lnSpc>
              <a:buClr>
                <a:srgbClr val="0070C0"/>
              </a:buClr>
              <a:tabLst>
                <a:tab pos="3770313" algn="l"/>
              </a:tabLst>
            </a:pPr>
            <a:endParaRPr lang="it-IT" sz="1100" b="1" dirty="0">
              <a:solidFill>
                <a:srgbClr val="002060"/>
              </a:solidFill>
              <a:latin typeface="Calibri" pitchFamily="34" charset="0"/>
            </a:endParaRPr>
          </a:p>
          <a:p>
            <a:pPr algn="ctr">
              <a:lnSpc>
                <a:spcPct val="100000"/>
              </a:lnSpc>
              <a:buClr>
                <a:srgbClr val="0070C0"/>
              </a:buClr>
              <a:tabLst>
                <a:tab pos="3770313" algn="l"/>
              </a:tabLst>
            </a:pPr>
            <a:endParaRPr lang="it-IT" sz="1100" b="1" dirty="0">
              <a:solidFill>
                <a:srgbClr val="002060"/>
              </a:solidFill>
              <a:latin typeface="Calibri" pitchFamily="34" charset="0"/>
            </a:endParaRPr>
          </a:p>
          <a:p>
            <a:pPr algn="ctr">
              <a:lnSpc>
                <a:spcPct val="100000"/>
              </a:lnSpc>
              <a:buClr>
                <a:srgbClr val="0070C0"/>
              </a:buClr>
              <a:tabLst>
                <a:tab pos="3770313" algn="l"/>
              </a:tabLst>
            </a:pPr>
            <a:endParaRPr lang="it-IT" sz="1100" b="1" dirty="0">
              <a:solidFill>
                <a:srgbClr val="002060"/>
              </a:solidFill>
              <a:latin typeface="Calibri" pitchFamily="34" charset="0"/>
            </a:endParaRPr>
          </a:p>
          <a:p>
            <a:pPr algn="ctr">
              <a:lnSpc>
                <a:spcPct val="100000"/>
              </a:lnSpc>
              <a:buClr>
                <a:srgbClr val="0070C0"/>
              </a:buClr>
              <a:tabLst>
                <a:tab pos="3770313" algn="l"/>
              </a:tabLst>
            </a:pPr>
            <a:endParaRPr lang="it-IT" sz="1100" b="1" dirty="0">
              <a:solidFill>
                <a:srgbClr val="002060"/>
              </a:solidFill>
              <a:latin typeface="Calibri" pitchFamily="34" charset="0"/>
            </a:endParaRPr>
          </a:p>
          <a:p>
            <a:pPr algn="ctr">
              <a:lnSpc>
                <a:spcPct val="100000"/>
              </a:lnSpc>
              <a:buClr>
                <a:srgbClr val="0070C0"/>
              </a:buClr>
              <a:tabLst>
                <a:tab pos="3770313" algn="l"/>
              </a:tabLst>
            </a:pPr>
            <a:endParaRPr lang="it-IT" sz="1100" dirty="0">
              <a:latin typeface="Calibri" pitchFamily="34" charset="0"/>
            </a:endParaRPr>
          </a:p>
          <a:p>
            <a:pPr algn="ctr">
              <a:lnSpc>
                <a:spcPct val="100000"/>
              </a:lnSpc>
              <a:buClr>
                <a:srgbClr val="0070C0"/>
              </a:buClr>
              <a:tabLst>
                <a:tab pos="3770313" algn="l"/>
              </a:tabLst>
            </a:pPr>
            <a:endParaRPr lang="it-IT" sz="1100" dirty="0">
              <a:latin typeface="Calibri" pitchFamily="34" charset="0"/>
            </a:endParaRPr>
          </a:p>
          <a:p>
            <a:pPr algn="ctr">
              <a:lnSpc>
                <a:spcPct val="100000"/>
              </a:lnSpc>
              <a:buClr>
                <a:srgbClr val="0070C0"/>
              </a:buClr>
              <a:tabLst>
                <a:tab pos="3770313" algn="l"/>
              </a:tabLst>
            </a:pPr>
            <a:endParaRPr lang="it-IT" sz="1100" dirty="0">
              <a:latin typeface="Calibri" pitchFamily="34" charset="0"/>
            </a:endParaRPr>
          </a:p>
          <a:p>
            <a:pPr algn="ctr">
              <a:lnSpc>
                <a:spcPct val="100000"/>
              </a:lnSpc>
              <a:buClr>
                <a:srgbClr val="0070C0"/>
              </a:buClr>
              <a:tabLst>
                <a:tab pos="3770313" algn="l"/>
              </a:tabLst>
            </a:pPr>
            <a:endParaRPr lang="it-IT" sz="1100" dirty="0">
              <a:latin typeface="Calibri" pitchFamily="34" charset="0"/>
            </a:endParaRPr>
          </a:p>
          <a:p>
            <a:pPr algn="ctr">
              <a:lnSpc>
                <a:spcPct val="100000"/>
              </a:lnSpc>
              <a:buClr>
                <a:srgbClr val="0070C0"/>
              </a:buClr>
              <a:tabLst>
                <a:tab pos="3770313" algn="l"/>
              </a:tabLst>
            </a:pPr>
            <a:endParaRPr lang="it-IT" sz="1100" dirty="0">
              <a:latin typeface="Calibri" pitchFamily="34" charset="0"/>
            </a:endParaRPr>
          </a:p>
        </p:txBody>
      </p:sp>
      <p:sp>
        <p:nvSpPr>
          <p:cNvPr id="9" name="Titolo 8"/>
          <p:cNvSpPr>
            <a:spLocks noGrp="1"/>
          </p:cNvSpPr>
          <p:nvPr>
            <p:ph type="title"/>
          </p:nvPr>
        </p:nvSpPr>
        <p:spPr>
          <a:xfrm>
            <a:off x="1050925" y="208547"/>
            <a:ext cx="7541124" cy="877155"/>
          </a:xfrm>
          <a:prstGeom prst="rect">
            <a:avLst/>
          </a:prstGeom>
        </p:spPr>
        <p:txBody>
          <a:bodyPr>
            <a:normAutofit fontScale="90000"/>
          </a:bodyPr>
          <a:lstStyle/>
          <a:p>
            <a:pPr algn="ctr"/>
            <a:r>
              <a:rPr lang="it-IT" dirty="0">
                <a:solidFill>
                  <a:srgbClr val="0070C0"/>
                </a:solidFill>
              </a:rPr>
              <a:t>L’utilizzo degli indicatori sintetici e analitici:</a:t>
            </a:r>
            <a:br>
              <a:rPr lang="it-IT" dirty="0">
                <a:solidFill>
                  <a:srgbClr val="0070C0"/>
                </a:solidFill>
              </a:rPr>
            </a:br>
            <a:r>
              <a:rPr lang="it-IT" dirty="0">
                <a:solidFill>
                  <a:srgbClr val="0070C0"/>
                </a:solidFill>
              </a:rPr>
              <a:t>la capacità di riscossione</a:t>
            </a:r>
          </a:p>
        </p:txBody>
      </p:sp>
      <p:pic>
        <p:nvPicPr>
          <p:cNvPr id="13" name="Immagine 12" descr="diviso.png"/>
          <p:cNvPicPr>
            <a:picLocks noChangeAspect="1"/>
          </p:cNvPicPr>
          <p:nvPr/>
        </p:nvPicPr>
        <p:blipFill>
          <a:blip r:embed="rId2"/>
          <a:stretch>
            <a:fillRect/>
          </a:stretch>
        </p:blipFill>
        <p:spPr>
          <a:xfrm>
            <a:off x="4544917" y="2654955"/>
            <a:ext cx="571500" cy="685800"/>
          </a:xfrm>
          <a:prstGeom prst="rect">
            <a:avLst/>
          </a:prstGeom>
          <a:ln>
            <a:solidFill>
              <a:srgbClr val="FF0000"/>
            </a:solidFill>
          </a:ln>
        </p:spPr>
      </p:pic>
      <p:sp>
        <p:nvSpPr>
          <p:cNvPr id="5" name="Esplosione 1 4"/>
          <p:cNvSpPr/>
          <p:nvPr/>
        </p:nvSpPr>
        <p:spPr>
          <a:xfrm rot="20816690">
            <a:off x="4025087" y="3357702"/>
            <a:ext cx="4566380" cy="2849819"/>
          </a:xfrm>
          <a:prstGeom prst="irregularSeal1">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b="1" dirty="0">
                <a:solidFill>
                  <a:srgbClr val="FF0000"/>
                </a:solidFill>
              </a:rPr>
              <a:t>Parametro positivo se inferiore a 55; per città metropolitane e province 47</a:t>
            </a:r>
          </a:p>
        </p:txBody>
      </p:sp>
    </p:spTree>
    <p:extLst>
      <p:ext uri="{BB962C8B-B14F-4D97-AF65-F5344CB8AC3E}">
        <p14:creationId xmlns:p14="http://schemas.microsoft.com/office/powerpoint/2010/main" val="114737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p:txBody>
          <a:bodyPr/>
          <a:lstStyle/>
          <a:p>
            <a:pPr algn="just">
              <a:lnSpc>
                <a:spcPct val="100000"/>
              </a:lnSpc>
              <a:buClr>
                <a:srgbClr val="0070C0"/>
              </a:buClr>
            </a:pPr>
            <a:endParaRPr lang="it-IT" sz="2400" dirty="0">
              <a:latin typeface="Calibri" pitchFamily="34" charset="0"/>
            </a:endParaRPr>
          </a:p>
          <a:p>
            <a:pPr algn="just">
              <a:lnSpc>
                <a:spcPct val="100000"/>
              </a:lnSpc>
              <a:buClr>
                <a:srgbClr val="0070C0"/>
              </a:buClr>
            </a:pPr>
            <a:r>
              <a:rPr lang="it-IT" sz="3200" dirty="0">
                <a:latin typeface="Calibri" pitchFamily="34" charset="0"/>
              </a:rPr>
              <a:t>Le soglie proposte sono state elaborate sulla base di un campione di 5.490 Comuni, pari al 69% dell’universo, e di 82 tra Province e Città Metropolitane (76% del totale), mentre il vigente sistema parametrale era stato testato su un campione di enti pari al 94% del totale.</a:t>
            </a:r>
          </a:p>
          <a:p>
            <a:pPr algn="just">
              <a:lnSpc>
                <a:spcPct val="100000"/>
              </a:lnSpc>
              <a:buClr>
                <a:srgbClr val="0070C0"/>
              </a:buClr>
            </a:pPr>
            <a:endParaRPr lang="it-IT" sz="2400" dirty="0">
              <a:latin typeface="Calibri" pitchFamily="34" charset="0"/>
            </a:endParaRPr>
          </a:p>
          <a:p>
            <a:pPr algn="just">
              <a:lnSpc>
                <a:spcPct val="100000"/>
              </a:lnSpc>
            </a:pPr>
            <a:endParaRPr lang="it-IT" sz="2400" dirty="0">
              <a:latin typeface="Calibri" pitchFamily="34" charset="0"/>
            </a:endParaRPr>
          </a:p>
        </p:txBody>
      </p:sp>
      <p:sp>
        <p:nvSpPr>
          <p:cNvPr id="9" name="Titolo 8"/>
          <p:cNvSpPr>
            <a:spLocks noGrp="1"/>
          </p:cNvSpPr>
          <p:nvPr>
            <p:ph type="title"/>
          </p:nvPr>
        </p:nvSpPr>
        <p:spPr>
          <a:xfrm>
            <a:off x="1425573" y="451766"/>
            <a:ext cx="7166475" cy="877155"/>
          </a:xfrm>
          <a:prstGeom prst="rect">
            <a:avLst/>
          </a:prstGeom>
        </p:spPr>
        <p:txBody>
          <a:bodyPr>
            <a:normAutofit fontScale="90000"/>
          </a:bodyPr>
          <a:lstStyle/>
          <a:p>
            <a:r>
              <a:rPr lang="it-IT" dirty="0">
                <a:solidFill>
                  <a:srgbClr val="0070C0"/>
                </a:solidFill>
              </a:rPr>
              <a:t>L’utilizzo degli indicatori sintetici e analitici</a:t>
            </a:r>
          </a:p>
        </p:txBody>
      </p:sp>
    </p:spTree>
    <p:extLst>
      <p:ext uri="{BB962C8B-B14F-4D97-AF65-F5344CB8AC3E}">
        <p14:creationId xmlns:p14="http://schemas.microsoft.com/office/powerpoint/2010/main" val="7100791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Presentazione_STRUTTURA-0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208" cy="6858000"/>
          </a:xfrm>
          <a:prstGeom prst="rect">
            <a:avLst/>
          </a:prstGeom>
        </p:spPr>
      </p:pic>
      <p:sp>
        <p:nvSpPr>
          <p:cNvPr id="3" name="Titolo 2"/>
          <p:cNvSpPr>
            <a:spLocks noGrp="1"/>
          </p:cNvSpPr>
          <p:nvPr>
            <p:ph type="title"/>
          </p:nvPr>
        </p:nvSpPr>
        <p:spPr>
          <a:xfrm>
            <a:off x="556054" y="1799883"/>
            <a:ext cx="6548353" cy="2268585"/>
          </a:xfrm>
        </p:spPr>
        <p:txBody>
          <a:bodyPr>
            <a:normAutofit/>
          </a:bodyPr>
          <a:lstStyle/>
          <a:p>
            <a:r>
              <a:rPr lang="it-IT" sz="3200" dirty="0"/>
              <a:t>Gli effetti prodotti dalla presenza di condizioni strutturalmente deficitarie</a:t>
            </a:r>
            <a:endParaRPr lang="it-IT" sz="3200" b="1" dirty="0">
              <a:cs typeface="Arial"/>
            </a:endParaRP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45</a:t>
            </a:fld>
            <a:endParaRPr lang="it-IT" dirty="0"/>
          </a:p>
        </p:txBody>
      </p:sp>
      <p:sp>
        <p:nvSpPr>
          <p:cNvPr id="5" name="Segnaposto piè di pagina 4"/>
          <p:cNvSpPr>
            <a:spLocks noGrp="1"/>
          </p:cNvSpPr>
          <p:nvPr>
            <p:ph type="ftr" sz="quarter" idx="11"/>
          </p:nvPr>
        </p:nvSpPr>
        <p:spPr/>
        <p:txBody>
          <a:bodyPr/>
          <a:lstStyle/>
          <a:p>
            <a:r>
              <a:rPr lang="it-IT"/>
              <a:t>Ivana Rasi </a:t>
            </a:r>
            <a:endParaRPr lang="it-IT" dirty="0"/>
          </a:p>
        </p:txBody>
      </p:sp>
    </p:spTree>
    <p:extLst>
      <p:ext uri="{BB962C8B-B14F-4D97-AF65-F5344CB8AC3E}">
        <p14:creationId xmlns:p14="http://schemas.microsoft.com/office/powerpoint/2010/main" val="15992427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p:txBody>
          <a:bodyPr/>
          <a:lstStyle/>
          <a:p>
            <a:pPr algn="just">
              <a:lnSpc>
                <a:spcPct val="100000"/>
              </a:lnSpc>
              <a:buClr>
                <a:srgbClr val="0070C0"/>
              </a:buClr>
            </a:pPr>
            <a:endParaRPr lang="it-IT" sz="2400" dirty="0">
              <a:latin typeface="Calibri" pitchFamily="34" charset="0"/>
            </a:endParaRPr>
          </a:p>
          <a:p>
            <a:pPr algn="just">
              <a:lnSpc>
                <a:spcPct val="100000"/>
              </a:lnSpc>
              <a:buClr>
                <a:srgbClr val="0070C0"/>
              </a:buClr>
            </a:pPr>
            <a:r>
              <a:rPr lang="it-IT" sz="2800" dirty="0">
                <a:latin typeface="Calibri" pitchFamily="34" charset="0"/>
              </a:rPr>
              <a:t>Gli enti locali strutturalmente deficitari sono soggetti al </a:t>
            </a:r>
            <a:r>
              <a:rPr lang="it-IT" sz="2800" dirty="0">
                <a:solidFill>
                  <a:srgbClr val="0070C0"/>
                </a:solidFill>
                <a:latin typeface="Calibri" pitchFamily="34" charset="0"/>
              </a:rPr>
              <a:t>controllo centrale sulle dotazioni organiche e sulle assunzioni di personale</a:t>
            </a:r>
            <a:r>
              <a:rPr lang="it-IT" sz="2800" dirty="0">
                <a:latin typeface="Calibri" pitchFamily="34" charset="0"/>
              </a:rPr>
              <a:t> da parte della Commissione per la finanza e gli organici degli enti locali. Il controllo è esercitato prioritariamente in relazione alla verifica sulla compatibilità finanziaria.</a:t>
            </a:r>
          </a:p>
          <a:p>
            <a:pPr algn="just">
              <a:lnSpc>
                <a:spcPct val="100000"/>
              </a:lnSpc>
            </a:pPr>
            <a:endParaRPr lang="it-IT" sz="2400" dirty="0">
              <a:latin typeface="Calibri" pitchFamily="34" charset="0"/>
            </a:endParaRPr>
          </a:p>
        </p:txBody>
      </p:sp>
      <p:sp>
        <p:nvSpPr>
          <p:cNvPr id="9" name="Titolo 8"/>
          <p:cNvSpPr>
            <a:spLocks noGrp="1"/>
          </p:cNvSpPr>
          <p:nvPr>
            <p:ph type="title"/>
          </p:nvPr>
        </p:nvSpPr>
        <p:spPr>
          <a:xfrm>
            <a:off x="1425573" y="451766"/>
            <a:ext cx="7166475" cy="877155"/>
          </a:xfrm>
          <a:prstGeom prst="rect">
            <a:avLst/>
          </a:prstGeom>
        </p:spPr>
        <p:txBody>
          <a:bodyPr>
            <a:normAutofit fontScale="90000"/>
          </a:bodyPr>
          <a:lstStyle/>
          <a:p>
            <a:r>
              <a:rPr lang="it-IT" dirty="0">
                <a:solidFill>
                  <a:srgbClr val="0070C0"/>
                </a:solidFill>
              </a:rPr>
              <a:t>Gli effetti prodotti dalla presenza di condizioni strutturalmente deficitarie</a:t>
            </a:r>
          </a:p>
        </p:txBody>
      </p:sp>
    </p:spTree>
    <p:extLst>
      <p:ext uri="{BB962C8B-B14F-4D97-AF65-F5344CB8AC3E}">
        <p14:creationId xmlns:p14="http://schemas.microsoft.com/office/powerpoint/2010/main" val="35099911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p:txBody>
          <a:bodyPr>
            <a:normAutofit lnSpcReduction="10000"/>
          </a:bodyPr>
          <a:lstStyle/>
          <a:p>
            <a:pPr algn="just">
              <a:lnSpc>
                <a:spcPct val="100000"/>
              </a:lnSpc>
              <a:buClr>
                <a:srgbClr val="0070C0"/>
              </a:buClr>
            </a:pPr>
            <a:r>
              <a:rPr lang="it-IT" sz="2400" dirty="0">
                <a:latin typeface="Calibri" pitchFamily="34" charset="0"/>
              </a:rPr>
              <a:t>Gli enti locali strutturalmente deficitari sono soggetti ai controlli centrali in materia di copertura del costo di alcuni servizi. Tali controlli verificano mediante un'apposita certificazione che:</a:t>
            </a:r>
          </a:p>
          <a:p>
            <a:pPr algn="just">
              <a:lnSpc>
                <a:spcPct val="100000"/>
              </a:lnSpc>
              <a:buClr>
                <a:srgbClr val="0070C0"/>
              </a:buClr>
            </a:pPr>
            <a:endParaRPr lang="it-IT" sz="2400" dirty="0">
              <a:latin typeface="Calibri" pitchFamily="34" charset="0"/>
            </a:endParaRPr>
          </a:p>
          <a:p>
            <a:pPr marL="266700" indent="-266700" algn="just">
              <a:lnSpc>
                <a:spcPct val="100000"/>
              </a:lnSpc>
              <a:buClr>
                <a:srgbClr val="0070C0"/>
              </a:buClr>
            </a:pPr>
            <a:r>
              <a:rPr lang="it-IT" sz="2400" dirty="0">
                <a:latin typeface="Calibri" pitchFamily="34" charset="0"/>
              </a:rPr>
              <a:t>a) il costo complessivo della gestione dei servizi a domanda individuale, riferito ai dati della competenza, sia stato coperto con i relativi proventi tariffari e contributi finalizzati in misura </a:t>
            </a:r>
            <a:r>
              <a:rPr lang="it-IT" sz="2400" b="1" dirty="0">
                <a:solidFill>
                  <a:srgbClr val="0070C0"/>
                </a:solidFill>
                <a:latin typeface="Calibri" pitchFamily="34" charset="0"/>
              </a:rPr>
              <a:t>non inferiore al 36 per cento</a:t>
            </a:r>
            <a:r>
              <a:rPr lang="it-IT" sz="2400" dirty="0">
                <a:latin typeface="Calibri" pitchFamily="34" charset="0"/>
              </a:rPr>
              <a:t>; a </a:t>
            </a:r>
            <a:r>
              <a:rPr lang="it-IT" sz="2400" u="sng" dirty="0">
                <a:uFill>
                  <a:solidFill>
                    <a:srgbClr val="0070C0"/>
                  </a:solidFill>
                </a:uFill>
                <a:latin typeface="Calibri" pitchFamily="34" charset="0"/>
              </a:rPr>
              <a:t>tale fine i costi di gestione degli asili nido sono calcolati al 50 per cento del loro ammontare</a:t>
            </a:r>
            <a:r>
              <a:rPr lang="it-IT" sz="2400" dirty="0">
                <a:latin typeface="Calibri" pitchFamily="34" charset="0"/>
              </a:rPr>
              <a:t>;</a:t>
            </a:r>
          </a:p>
        </p:txBody>
      </p:sp>
      <p:sp>
        <p:nvSpPr>
          <p:cNvPr id="9" name="Titolo 8"/>
          <p:cNvSpPr>
            <a:spLocks noGrp="1"/>
          </p:cNvSpPr>
          <p:nvPr>
            <p:ph type="title"/>
          </p:nvPr>
        </p:nvSpPr>
        <p:spPr>
          <a:xfrm>
            <a:off x="1050925" y="451766"/>
            <a:ext cx="7541124" cy="877155"/>
          </a:xfrm>
          <a:prstGeom prst="rect">
            <a:avLst/>
          </a:prstGeom>
        </p:spPr>
        <p:txBody>
          <a:bodyPr>
            <a:normAutofit fontScale="90000"/>
          </a:bodyPr>
          <a:lstStyle/>
          <a:p>
            <a:r>
              <a:rPr lang="it-IT" dirty="0">
                <a:solidFill>
                  <a:srgbClr val="0070C0"/>
                </a:solidFill>
              </a:rPr>
              <a:t>Gli effetti prodotti dalla presenza di condizioni strutturalmente deficitarie</a:t>
            </a:r>
          </a:p>
        </p:txBody>
      </p:sp>
    </p:spTree>
    <p:extLst>
      <p:ext uri="{BB962C8B-B14F-4D97-AF65-F5344CB8AC3E}">
        <p14:creationId xmlns:p14="http://schemas.microsoft.com/office/powerpoint/2010/main" val="19910306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a:xfrm>
            <a:off x="1050925" y="1600200"/>
            <a:ext cx="7515225" cy="4331043"/>
          </a:xfrm>
        </p:spPr>
        <p:txBody>
          <a:bodyPr>
            <a:normAutofit lnSpcReduction="10000"/>
          </a:bodyPr>
          <a:lstStyle/>
          <a:p>
            <a:pPr algn="just">
              <a:lnSpc>
                <a:spcPct val="100000"/>
              </a:lnSpc>
              <a:buClr>
                <a:srgbClr val="0070C0"/>
              </a:buClr>
            </a:pPr>
            <a:endParaRPr lang="it-IT" sz="2400" dirty="0">
              <a:latin typeface="Calibri" pitchFamily="34" charset="0"/>
            </a:endParaRPr>
          </a:p>
          <a:p>
            <a:pPr marL="266700" indent="-266700" algn="just">
              <a:lnSpc>
                <a:spcPct val="100000"/>
              </a:lnSpc>
              <a:buClr>
                <a:srgbClr val="0070C0"/>
              </a:buClr>
            </a:pPr>
            <a:r>
              <a:rPr lang="it-IT" sz="2000" dirty="0">
                <a:latin typeface="Calibri" pitchFamily="34" charset="0"/>
              </a:rPr>
              <a:t>b) </a:t>
            </a:r>
            <a:r>
              <a:rPr lang="it-IT" sz="2400" dirty="0">
                <a:latin typeface="Calibri" pitchFamily="34" charset="0"/>
              </a:rPr>
              <a:t>il costo complessivo della gestione del </a:t>
            </a:r>
            <a:r>
              <a:rPr lang="it-IT" sz="2400" dirty="0">
                <a:solidFill>
                  <a:srgbClr val="0070C0"/>
                </a:solidFill>
                <a:latin typeface="Calibri" pitchFamily="34" charset="0"/>
              </a:rPr>
              <a:t>servizio di acquedotto</a:t>
            </a:r>
            <a:r>
              <a:rPr lang="it-IT" sz="2400" dirty="0">
                <a:latin typeface="Calibri" pitchFamily="34" charset="0"/>
              </a:rPr>
              <a:t>, riferito ai dati della competenza, sia stato coperto con la relativa tariffa in misura non inferiore </a:t>
            </a:r>
            <a:r>
              <a:rPr lang="it-IT" sz="2400" dirty="0">
                <a:solidFill>
                  <a:srgbClr val="0070C0"/>
                </a:solidFill>
                <a:latin typeface="Calibri" pitchFamily="34" charset="0"/>
              </a:rPr>
              <a:t>all'80 per cento</a:t>
            </a:r>
            <a:r>
              <a:rPr lang="it-IT" sz="2400" dirty="0">
                <a:latin typeface="Calibri" pitchFamily="34" charset="0"/>
              </a:rPr>
              <a:t>;</a:t>
            </a:r>
          </a:p>
          <a:p>
            <a:pPr marL="266700" indent="-266700" algn="just">
              <a:lnSpc>
                <a:spcPct val="100000"/>
              </a:lnSpc>
              <a:buClr>
                <a:srgbClr val="0070C0"/>
              </a:buClr>
            </a:pPr>
            <a:endParaRPr lang="it-IT" sz="2400" dirty="0">
              <a:latin typeface="Calibri" pitchFamily="34" charset="0"/>
            </a:endParaRPr>
          </a:p>
          <a:p>
            <a:pPr marL="266700" indent="-266700" algn="just">
              <a:lnSpc>
                <a:spcPct val="100000"/>
              </a:lnSpc>
              <a:buClr>
                <a:srgbClr val="0070C0"/>
              </a:buClr>
            </a:pPr>
            <a:r>
              <a:rPr lang="it-IT" sz="2400" dirty="0">
                <a:latin typeface="Calibri" pitchFamily="34" charset="0"/>
              </a:rPr>
              <a:t>c) il costo complessivo della gestione del </a:t>
            </a:r>
            <a:r>
              <a:rPr lang="it-IT" sz="2400" dirty="0">
                <a:solidFill>
                  <a:srgbClr val="0070C0"/>
                </a:solidFill>
                <a:latin typeface="Calibri" pitchFamily="34" charset="0"/>
              </a:rPr>
              <a:t>servizio di smaltimento dei rifiuti solidi urbani interni</a:t>
            </a:r>
            <a:r>
              <a:rPr lang="it-IT" sz="2400" dirty="0">
                <a:latin typeface="Calibri" pitchFamily="34" charset="0"/>
              </a:rPr>
              <a:t> ed equiparati, riferito ai dati della competenza, sia stato </a:t>
            </a:r>
            <a:r>
              <a:rPr lang="it-IT" sz="2400" dirty="0">
                <a:solidFill>
                  <a:srgbClr val="0070C0"/>
                </a:solidFill>
                <a:latin typeface="Calibri" pitchFamily="34" charset="0"/>
              </a:rPr>
              <a:t>coperto con la relativa tariffa </a:t>
            </a:r>
            <a:r>
              <a:rPr lang="it-IT" sz="2400" dirty="0">
                <a:latin typeface="Calibri" pitchFamily="34" charset="0"/>
              </a:rPr>
              <a:t>almeno nella misura prevista dalla legislazione vigente.</a:t>
            </a:r>
          </a:p>
        </p:txBody>
      </p:sp>
      <p:sp>
        <p:nvSpPr>
          <p:cNvPr id="9" name="Titolo 8"/>
          <p:cNvSpPr>
            <a:spLocks noGrp="1"/>
          </p:cNvSpPr>
          <p:nvPr>
            <p:ph type="title"/>
          </p:nvPr>
        </p:nvSpPr>
        <p:spPr>
          <a:xfrm>
            <a:off x="1050925" y="451766"/>
            <a:ext cx="7541124" cy="877155"/>
          </a:xfrm>
          <a:prstGeom prst="rect">
            <a:avLst/>
          </a:prstGeom>
        </p:spPr>
        <p:txBody>
          <a:bodyPr>
            <a:normAutofit fontScale="90000"/>
          </a:bodyPr>
          <a:lstStyle/>
          <a:p>
            <a:r>
              <a:rPr lang="it-IT" dirty="0">
                <a:solidFill>
                  <a:srgbClr val="0070C0"/>
                </a:solidFill>
              </a:rPr>
              <a:t>Gli effetti prodotti dalla presenza di condizioni strutturalmente deficitarie</a:t>
            </a:r>
          </a:p>
        </p:txBody>
      </p:sp>
    </p:spTree>
    <p:extLst>
      <p:ext uri="{BB962C8B-B14F-4D97-AF65-F5344CB8AC3E}">
        <p14:creationId xmlns:p14="http://schemas.microsoft.com/office/powerpoint/2010/main" val="21618273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a:xfrm>
            <a:off x="1025026" y="1600200"/>
            <a:ext cx="7541124" cy="4331043"/>
          </a:xfrm>
        </p:spPr>
        <p:txBody>
          <a:bodyPr>
            <a:normAutofit fontScale="92500" lnSpcReduction="10000"/>
          </a:bodyPr>
          <a:lstStyle/>
          <a:p>
            <a:pPr marL="266700" algn="just">
              <a:lnSpc>
                <a:spcPct val="110000"/>
              </a:lnSpc>
              <a:buClr>
                <a:srgbClr val="0070C0"/>
              </a:buClr>
            </a:pPr>
            <a:r>
              <a:rPr lang="it-IT" sz="2800" dirty="0">
                <a:latin typeface="Calibri" pitchFamily="34" charset="0"/>
              </a:rPr>
              <a:t>I contratti di servizio, stipulati dagli enti locali con le società controllate, con esclusione di quelle quotate in borsa, devono contenere apposite clausole volte a prevedere, ove si verifichino condizioni di </a:t>
            </a:r>
            <a:r>
              <a:rPr lang="it-IT" sz="2800" dirty="0" err="1">
                <a:latin typeface="Calibri" pitchFamily="34" charset="0"/>
              </a:rPr>
              <a:t>deficitarietà</a:t>
            </a:r>
            <a:r>
              <a:rPr lang="it-IT" sz="2800" dirty="0">
                <a:latin typeface="Calibri" pitchFamily="34" charset="0"/>
              </a:rPr>
              <a:t> strutturale, </a:t>
            </a:r>
            <a:r>
              <a:rPr lang="it-IT" sz="2800" dirty="0">
                <a:solidFill>
                  <a:srgbClr val="0070C0"/>
                </a:solidFill>
                <a:latin typeface="Calibri" pitchFamily="34" charset="0"/>
              </a:rPr>
              <a:t>la riduzione delle spese di personale delle società medesime</a:t>
            </a:r>
            <a:r>
              <a:rPr lang="it-IT" sz="2800" dirty="0">
                <a:latin typeface="Calibri" pitchFamily="34" charset="0"/>
              </a:rPr>
              <a:t>, anche in applicazione di quanto previsto dall’articolo 18, comma 2-bis, del decreto-legge n. 112 del 2008, convertito, con modificazioni, dalla legge n. 133 del 2008. </a:t>
            </a:r>
          </a:p>
        </p:txBody>
      </p:sp>
      <p:sp>
        <p:nvSpPr>
          <p:cNvPr id="9" name="Titolo 8"/>
          <p:cNvSpPr>
            <a:spLocks noGrp="1"/>
          </p:cNvSpPr>
          <p:nvPr>
            <p:ph type="title"/>
          </p:nvPr>
        </p:nvSpPr>
        <p:spPr>
          <a:xfrm>
            <a:off x="1050925" y="451766"/>
            <a:ext cx="7541124" cy="877155"/>
          </a:xfrm>
          <a:prstGeom prst="rect">
            <a:avLst/>
          </a:prstGeom>
        </p:spPr>
        <p:txBody>
          <a:bodyPr>
            <a:normAutofit fontScale="90000"/>
          </a:bodyPr>
          <a:lstStyle/>
          <a:p>
            <a:r>
              <a:rPr lang="it-IT" dirty="0">
                <a:solidFill>
                  <a:srgbClr val="0070C0"/>
                </a:solidFill>
              </a:rPr>
              <a:t>Gli effetti prodotti dalla presenza di condizioni strutturalmente deficitarie</a:t>
            </a:r>
          </a:p>
        </p:txBody>
      </p:sp>
    </p:spTree>
    <p:extLst>
      <p:ext uri="{BB962C8B-B14F-4D97-AF65-F5344CB8AC3E}">
        <p14:creationId xmlns:p14="http://schemas.microsoft.com/office/powerpoint/2010/main" val="3531692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p:txBody>
          <a:bodyPr>
            <a:normAutofit fontScale="92500"/>
          </a:bodyPr>
          <a:lstStyle/>
          <a:p>
            <a:pPr algn="just">
              <a:lnSpc>
                <a:spcPct val="100000"/>
              </a:lnSpc>
            </a:pPr>
            <a:r>
              <a:rPr lang="it-IT" sz="2400" dirty="0">
                <a:latin typeface="Calibri" pitchFamily="34" charset="0"/>
              </a:rPr>
              <a:t>La formazione di debiti fuori bilancio costituisce un fattore di rischio per gli equilibri e per la stabilità degli esercizi successivi causa di partite debitorie riferite a quelli precedenti.</a:t>
            </a:r>
          </a:p>
          <a:p>
            <a:pPr algn="just">
              <a:lnSpc>
                <a:spcPct val="100000"/>
              </a:lnSpc>
            </a:pPr>
            <a:r>
              <a:rPr lang="it-IT" sz="2400" dirty="0">
                <a:latin typeface="Calibri" pitchFamily="34" charset="0"/>
              </a:rPr>
              <a:t>Quando il fenomeno assume dimensioni rilevanti e reiterate in più esercizi finanziari, è presumibile che gran parte dei debiti fuori bilancio sia riconducibile alla incapacità di porre in essere una corretta politica di programmazione e gestione finanziaria delle risorse e delle spese, alla possibile sottostima degli stanziamenti di bilancio rispetto alle effettive necessità di spesa, ovvero al fine di garantire i vincoli del pareggio e degli equilibri interni.</a:t>
            </a:r>
          </a:p>
        </p:txBody>
      </p:sp>
      <p:sp>
        <p:nvSpPr>
          <p:cNvPr id="9" name="Titolo 8"/>
          <p:cNvSpPr>
            <a:spLocks noGrp="1"/>
          </p:cNvSpPr>
          <p:nvPr>
            <p:ph type="title"/>
          </p:nvPr>
        </p:nvSpPr>
        <p:spPr>
          <a:xfrm>
            <a:off x="1527933" y="451766"/>
            <a:ext cx="7064116" cy="877155"/>
          </a:xfrm>
          <a:prstGeom prst="rect">
            <a:avLst/>
          </a:prstGeom>
        </p:spPr>
        <p:txBody>
          <a:bodyPr/>
          <a:lstStyle/>
          <a:p>
            <a:r>
              <a:rPr lang="it-IT" dirty="0">
                <a:solidFill>
                  <a:srgbClr val="0070C0"/>
                </a:solidFill>
              </a:rPr>
              <a:t>Le criticità finanziarie</a:t>
            </a:r>
          </a:p>
        </p:txBody>
      </p:sp>
    </p:spTree>
    <p:extLst>
      <p:ext uri="{BB962C8B-B14F-4D97-AF65-F5344CB8AC3E}">
        <p14:creationId xmlns:p14="http://schemas.microsoft.com/office/powerpoint/2010/main" val="8509813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p:txBody>
          <a:bodyPr/>
          <a:lstStyle/>
          <a:p>
            <a:pPr marL="266700" indent="-266700" algn="just">
              <a:lnSpc>
                <a:spcPct val="100000"/>
              </a:lnSpc>
              <a:buClr>
                <a:srgbClr val="0070C0"/>
              </a:buClr>
            </a:pPr>
            <a:endParaRPr lang="it-IT" sz="2400" dirty="0">
              <a:latin typeface="Calibri" pitchFamily="34" charset="0"/>
            </a:endParaRPr>
          </a:p>
          <a:p>
            <a:pPr marL="266700" algn="just">
              <a:lnSpc>
                <a:spcPct val="100000"/>
              </a:lnSpc>
              <a:buClr>
                <a:srgbClr val="0070C0"/>
              </a:buClr>
            </a:pPr>
            <a:r>
              <a:rPr lang="it-IT" sz="2200" dirty="0">
                <a:latin typeface="Calibri" pitchFamily="34" charset="0"/>
              </a:rPr>
              <a:t>Alle province ed ai comuni in condizioni strutturalmente deficitarie che, pur essendo a ciò tenuti, non rispettano i livelli minimi di copertura dei costi di gestione o che non danno dimostrazione di tale rispetto trasmettendo la prevista certificazione, è applicata una sanzione pari all'1 per cento delle entrate correnti risultanti dal certificato di bilancio di cui all'articolo 161 del penultimo esercizio finanziario nei confronti di quello in cui viene rilevato il mancato rispetto dei predetti limiti minimi di copertura. </a:t>
            </a:r>
          </a:p>
        </p:txBody>
      </p:sp>
      <p:sp>
        <p:nvSpPr>
          <p:cNvPr id="9" name="Titolo 8"/>
          <p:cNvSpPr>
            <a:spLocks noGrp="1"/>
          </p:cNvSpPr>
          <p:nvPr>
            <p:ph type="title"/>
          </p:nvPr>
        </p:nvSpPr>
        <p:spPr>
          <a:xfrm>
            <a:off x="1050925" y="451766"/>
            <a:ext cx="7541124" cy="877155"/>
          </a:xfrm>
          <a:prstGeom prst="rect">
            <a:avLst/>
          </a:prstGeom>
        </p:spPr>
        <p:txBody>
          <a:bodyPr>
            <a:normAutofit fontScale="90000"/>
          </a:bodyPr>
          <a:lstStyle/>
          <a:p>
            <a:r>
              <a:rPr lang="it-IT" dirty="0">
                <a:solidFill>
                  <a:srgbClr val="0070C0"/>
                </a:solidFill>
              </a:rPr>
              <a:t>Gli effetti prodotti dalla presenza di condizioni strutturalmente deficitarie</a:t>
            </a:r>
          </a:p>
        </p:txBody>
      </p:sp>
    </p:spTree>
    <p:extLst>
      <p:ext uri="{BB962C8B-B14F-4D97-AF65-F5344CB8AC3E}">
        <p14:creationId xmlns:p14="http://schemas.microsoft.com/office/powerpoint/2010/main" val="17630480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Presentazione_STRUTTURA-0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208" cy="6858000"/>
          </a:xfrm>
          <a:prstGeom prst="rect">
            <a:avLst/>
          </a:prstGeom>
        </p:spPr>
      </p:pic>
      <p:sp>
        <p:nvSpPr>
          <p:cNvPr id="3" name="Titolo 2"/>
          <p:cNvSpPr>
            <a:spLocks noGrp="1"/>
          </p:cNvSpPr>
          <p:nvPr>
            <p:ph type="title"/>
          </p:nvPr>
        </p:nvSpPr>
        <p:spPr>
          <a:xfrm>
            <a:off x="556054" y="1799883"/>
            <a:ext cx="6548353" cy="2268585"/>
          </a:xfrm>
        </p:spPr>
        <p:txBody>
          <a:bodyPr>
            <a:normAutofit/>
          </a:bodyPr>
          <a:lstStyle/>
          <a:p>
            <a:pPr marL="285750" indent="-285750" algn="just">
              <a:lnSpc>
                <a:spcPct val="100000"/>
              </a:lnSpc>
              <a:buFont typeface="Wingdings" panose="05000000000000000000" pitchFamily="2" charset="2"/>
              <a:buChar char="Ø"/>
            </a:pPr>
            <a:r>
              <a:rPr lang="it-IT" sz="3200" dirty="0"/>
              <a:t>Il riequilibrio finanziario: </a:t>
            </a:r>
            <a:br>
              <a:rPr lang="it-IT" sz="3200" dirty="0"/>
            </a:br>
            <a:r>
              <a:rPr lang="it-IT" sz="3200" dirty="0"/>
              <a:t>il predissesto</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51</a:t>
            </a:fld>
            <a:endParaRPr lang="it-IT" dirty="0"/>
          </a:p>
        </p:txBody>
      </p:sp>
      <p:sp>
        <p:nvSpPr>
          <p:cNvPr id="5" name="Segnaposto piè di pagina 4"/>
          <p:cNvSpPr>
            <a:spLocks noGrp="1"/>
          </p:cNvSpPr>
          <p:nvPr>
            <p:ph type="ftr" sz="quarter" idx="11"/>
          </p:nvPr>
        </p:nvSpPr>
        <p:spPr/>
        <p:txBody>
          <a:bodyPr/>
          <a:lstStyle/>
          <a:p>
            <a:r>
              <a:rPr lang="it-IT"/>
              <a:t>Ivana Rasi </a:t>
            </a:r>
            <a:endParaRPr lang="it-IT" dirty="0"/>
          </a:p>
        </p:txBody>
      </p:sp>
    </p:spTree>
    <p:extLst>
      <p:ext uri="{BB962C8B-B14F-4D97-AF65-F5344CB8AC3E}">
        <p14:creationId xmlns:p14="http://schemas.microsoft.com/office/powerpoint/2010/main" val="34032726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p:txBody>
          <a:bodyPr/>
          <a:lstStyle/>
          <a:p>
            <a:pPr algn="just">
              <a:lnSpc>
                <a:spcPct val="100000"/>
              </a:lnSpc>
              <a:buClr>
                <a:srgbClr val="0070C0"/>
              </a:buClr>
              <a:buFont typeface="Wingdings 3" pitchFamily="18" charset="2"/>
              <a:buChar char="e"/>
            </a:pPr>
            <a:r>
              <a:rPr lang="it-IT" sz="2400" dirty="0">
                <a:latin typeface="Calibri" pitchFamily="34" charset="0"/>
              </a:rPr>
              <a:t>Si caratterizza per la peculiarità di essere rimessa all’ente la gestione del risanamento;</a:t>
            </a:r>
          </a:p>
          <a:p>
            <a:pPr algn="just">
              <a:lnSpc>
                <a:spcPct val="100000"/>
              </a:lnSpc>
              <a:buClr>
                <a:srgbClr val="0070C0"/>
              </a:buClr>
              <a:buFont typeface="Wingdings 3" pitchFamily="18" charset="2"/>
              <a:buChar char="e"/>
            </a:pPr>
            <a:r>
              <a:rPr lang="it-IT" sz="2400" dirty="0">
                <a:latin typeface="Calibri" pitchFamily="34" charset="0"/>
              </a:rPr>
              <a:t>Sistema di scadenze e preclusioni a garanzia delle operazioni di riequilibrio che l’ente si è prefissato di attuare;</a:t>
            </a:r>
          </a:p>
          <a:p>
            <a:pPr algn="just">
              <a:lnSpc>
                <a:spcPct val="100000"/>
              </a:lnSpc>
              <a:buClr>
                <a:srgbClr val="0070C0"/>
              </a:buClr>
              <a:buFont typeface="Wingdings 3" pitchFamily="18" charset="2"/>
              <a:buChar char="e"/>
            </a:pPr>
            <a:r>
              <a:rPr lang="it-IT" sz="2400" dirty="0">
                <a:latin typeface="Calibri" pitchFamily="34" charset="0"/>
              </a:rPr>
              <a:t>La Corte dei Conti valuta ex ante la sostenibilità delle manovre di risanamento e della loro congruità rispetto al fine di ripristinare stabilmente l’equilibrio dell’ente.</a:t>
            </a:r>
          </a:p>
          <a:p>
            <a:pPr algn="just">
              <a:lnSpc>
                <a:spcPct val="100000"/>
              </a:lnSpc>
            </a:pPr>
            <a:endParaRPr lang="it-IT" sz="2400" dirty="0">
              <a:latin typeface="Calibri" pitchFamily="34" charset="0"/>
            </a:endParaRPr>
          </a:p>
        </p:txBody>
      </p:sp>
      <p:sp>
        <p:nvSpPr>
          <p:cNvPr id="9" name="Titolo 8"/>
          <p:cNvSpPr>
            <a:spLocks noGrp="1"/>
          </p:cNvSpPr>
          <p:nvPr>
            <p:ph type="title"/>
          </p:nvPr>
        </p:nvSpPr>
        <p:spPr>
          <a:xfrm>
            <a:off x="1399675" y="457665"/>
            <a:ext cx="7192373" cy="877155"/>
          </a:xfrm>
          <a:prstGeom prst="rect">
            <a:avLst/>
          </a:prstGeom>
        </p:spPr>
        <p:txBody>
          <a:bodyPr/>
          <a:lstStyle/>
          <a:p>
            <a:r>
              <a:rPr lang="it-IT" dirty="0">
                <a:solidFill>
                  <a:srgbClr val="0070C0"/>
                </a:solidFill>
              </a:rPr>
              <a:t>Il </a:t>
            </a:r>
            <a:r>
              <a:rPr lang="it-IT" dirty="0" err="1">
                <a:solidFill>
                  <a:srgbClr val="0070C0"/>
                </a:solidFill>
              </a:rPr>
              <a:t>predissesto</a:t>
            </a:r>
            <a:endParaRPr lang="it-IT" dirty="0">
              <a:solidFill>
                <a:srgbClr val="0070C0"/>
              </a:solidFill>
            </a:endParaRPr>
          </a:p>
        </p:txBody>
      </p:sp>
    </p:spTree>
    <p:extLst>
      <p:ext uri="{BB962C8B-B14F-4D97-AF65-F5344CB8AC3E}">
        <p14:creationId xmlns:p14="http://schemas.microsoft.com/office/powerpoint/2010/main" val="10220754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a:xfrm>
            <a:off x="1250663" y="849566"/>
            <a:ext cx="7541124" cy="3924300"/>
          </a:xfrm>
        </p:spPr>
        <p:txBody>
          <a:bodyPr/>
          <a:lstStyle/>
          <a:p>
            <a:pPr algn="just">
              <a:lnSpc>
                <a:spcPct val="100000"/>
              </a:lnSpc>
            </a:pPr>
            <a:r>
              <a:rPr lang="it-IT" sz="2400" dirty="0">
                <a:latin typeface="Calibri" pitchFamily="34" charset="0"/>
              </a:rPr>
              <a:t>Esame della situazione complessiva di squilibrio e valutazione della possibilità di ripristino di condizioni di equilibrio durevole </a:t>
            </a:r>
          </a:p>
        </p:txBody>
      </p:sp>
      <p:sp>
        <p:nvSpPr>
          <p:cNvPr id="9" name="Titolo 8"/>
          <p:cNvSpPr>
            <a:spLocks noGrp="1"/>
          </p:cNvSpPr>
          <p:nvPr>
            <p:ph type="title"/>
          </p:nvPr>
        </p:nvSpPr>
        <p:spPr>
          <a:xfrm>
            <a:off x="1250663" y="19087"/>
            <a:ext cx="7341385" cy="877155"/>
          </a:xfrm>
          <a:prstGeom prst="rect">
            <a:avLst/>
          </a:prstGeom>
        </p:spPr>
        <p:txBody>
          <a:bodyPr/>
          <a:lstStyle/>
          <a:p>
            <a:r>
              <a:rPr lang="it-IT" dirty="0">
                <a:solidFill>
                  <a:srgbClr val="0070C0"/>
                </a:solidFill>
              </a:rPr>
              <a:t>Il </a:t>
            </a:r>
            <a:r>
              <a:rPr lang="it-IT" dirty="0" err="1">
                <a:solidFill>
                  <a:srgbClr val="0070C0"/>
                </a:solidFill>
              </a:rPr>
              <a:t>predissesto</a:t>
            </a:r>
            <a:endParaRPr lang="it-IT" dirty="0">
              <a:solidFill>
                <a:srgbClr val="0070C0"/>
              </a:solidFill>
            </a:endParaRPr>
          </a:p>
        </p:txBody>
      </p:sp>
      <p:graphicFrame>
        <p:nvGraphicFramePr>
          <p:cNvPr id="6" name="Diagramma 5"/>
          <p:cNvGraphicFramePr/>
          <p:nvPr>
            <p:extLst>
              <p:ext uri="{D42A27DB-BD31-4B8C-83A1-F6EECF244321}">
                <p14:modId xmlns:p14="http://schemas.microsoft.com/office/powerpoint/2010/main" val="1441955917"/>
              </p:ext>
            </p:extLst>
          </p:nvPr>
        </p:nvGraphicFramePr>
        <p:xfrm>
          <a:off x="786063" y="2219814"/>
          <a:ext cx="7950365" cy="32084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CasellaDiTesto 6"/>
          <p:cNvSpPr txBox="1"/>
          <p:nvPr/>
        </p:nvSpPr>
        <p:spPr>
          <a:xfrm>
            <a:off x="1764632" y="4534480"/>
            <a:ext cx="6047873" cy="1634490"/>
          </a:xfrm>
          <a:prstGeom prst="flowChartAlternateProcess">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lvl="0" algn="ctr"/>
            <a:r>
              <a:rPr lang="it-IT" b="1" dirty="0">
                <a:solidFill>
                  <a:srgbClr val="0070C0"/>
                </a:solidFill>
                <a:latin typeface="Calibri" pitchFamily="34" charset="0"/>
              </a:rPr>
              <a:t>Responsabile del servizio finanziario  e Collegio dei Revisori tenuti a esaminare la complessiva situazione di squilibrio e a valutare la possibilità di ripristinare gli equilibri mediante le procedure ordinarie</a:t>
            </a:r>
          </a:p>
          <a:p>
            <a:endParaRPr lang="it-IT" dirty="0"/>
          </a:p>
        </p:txBody>
      </p:sp>
    </p:spTree>
    <p:extLst>
      <p:ext uri="{BB962C8B-B14F-4D97-AF65-F5344CB8AC3E}">
        <p14:creationId xmlns:p14="http://schemas.microsoft.com/office/powerpoint/2010/main" val="280503544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a:xfrm>
            <a:off x="1115818" y="1069352"/>
            <a:ext cx="7541124" cy="3924300"/>
          </a:xfrm>
        </p:spPr>
        <p:txBody>
          <a:bodyPr/>
          <a:lstStyle/>
          <a:p>
            <a:pPr algn="just">
              <a:lnSpc>
                <a:spcPct val="100000"/>
              </a:lnSpc>
              <a:buClr>
                <a:srgbClr val="0070C0"/>
              </a:buClr>
            </a:pPr>
            <a:r>
              <a:rPr lang="it-IT" sz="2400" dirty="0">
                <a:latin typeface="Calibri" pitchFamily="34" charset="0"/>
              </a:rPr>
              <a:t>Il ricorso alla procedura di riequilibrio finanziario pluriennale è ammesso solo nel caso in cui:</a:t>
            </a:r>
          </a:p>
          <a:p>
            <a:pPr algn="just">
              <a:lnSpc>
                <a:spcPct val="100000"/>
              </a:lnSpc>
              <a:buClr>
                <a:srgbClr val="0070C0"/>
              </a:buClr>
            </a:pPr>
            <a:r>
              <a:rPr lang="it-IT" sz="2400" dirty="0">
                <a:latin typeface="Calibri" pitchFamily="34" charset="0"/>
              </a:rPr>
              <a:t> </a:t>
            </a:r>
          </a:p>
        </p:txBody>
      </p:sp>
      <p:sp>
        <p:nvSpPr>
          <p:cNvPr id="9" name="Titolo 8"/>
          <p:cNvSpPr>
            <a:spLocks noGrp="1"/>
          </p:cNvSpPr>
          <p:nvPr>
            <p:ph type="title"/>
          </p:nvPr>
        </p:nvSpPr>
        <p:spPr>
          <a:xfrm>
            <a:off x="1333253" y="146968"/>
            <a:ext cx="7258795" cy="877155"/>
          </a:xfrm>
          <a:prstGeom prst="rect">
            <a:avLst/>
          </a:prstGeom>
        </p:spPr>
        <p:txBody>
          <a:bodyPr/>
          <a:lstStyle/>
          <a:p>
            <a:r>
              <a:rPr lang="it-IT" dirty="0">
                <a:solidFill>
                  <a:srgbClr val="0070C0"/>
                </a:solidFill>
              </a:rPr>
              <a:t>Il </a:t>
            </a:r>
            <a:r>
              <a:rPr lang="it-IT" dirty="0" err="1">
                <a:solidFill>
                  <a:srgbClr val="0070C0"/>
                </a:solidFill>
              </a:rPr>
              <a:t>predissesto</a:t>
            </a:r>
            <a:endParaRPr lang="it-IT" dirty="0">
              <a:solidFill>
                <a:srgbClr val="0070C0"/>
              </a:solidFill>
            </a:endParaRPr>
          </a:p>
        </p:txBody>
      </p:sp>
      <p:graphicFrame>
        <p:nvGraphicFramePr>
          <p:cNvPr id="7" name="Diagramma 6"/>
          <p:cNvGraphicFramePr/>
          <p:nvPr>
            <p:extLst>
              <p:ext uri="{D42A27DB-BD31-4B8C-83A1-F6EECF244321}">
                <p14:modId xmlns:p14="http://schemas.microsoft.com/office/powerpoint/2010/main" val="379354135"/>
              </p:ext>
            </p:extLst>
          </p:nvPr>
        </p:nvGraphicFramePr>
        <p:xfrm>
          <a:off x="1620252" y="1989224"/>
          <a:ext cx="6320590" cy="43621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67883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egnaposto numero diapositiva 1">
            <a:extLst>
              <a:ext uri="{FF2B5EF4-FFF2-40B4-BE49-F238E27FC236}">
                <a16:creationId xmlns:a16="http://schemas.microsoft.com/office/drawing/2014/main" id="{C2E0B642-33A2-4BA1-A7CA-AEB7A4E81A63}"/>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55869E7C-C234-4085-9553-F1D40873ABAF}" type="slidenum">
              <a:rPr lang="it-IT" altLang="it-IT" sz="1200" smtClean="0"/>
              <a:pPr>
                <a:spcBef>
                  <a:spcPct val="0"/>
                </a:spcBef>
                <a:buFontTx/>
                <a:buNone/>
              </a:pPr>
              <a:t>55</a:t>
            </a:fld>
            <a:endParaRPr lang="it-IT" altLang="it-IT" sz="1200"/>
          </a:p>
        </p:txBody>
      </p:sp>
      <p:sp>
        <p:nvSpPr>
          <p:cNvPr id="64515" name="Rectangle 2">
            <a:extLst>
              <a:ext uri="{FF2B5EF4-FFF2-40B4-BE49-F238E27FC236}">
                <a16:creationId xmlns:a16="http://schemas.microsoft.com/office/drawing/2014/main" id="{BD636A40-3949-4273-8790-9C878E869521}"/>
              </a:ext>
            </a:extLst>
          </p:cNvPr>
          <p:cNvSpPr>
            <a:spLocks noGrp="1" noChangeArrowheads="1"/>
          </p:cNvSpPr>
          <p:nvPr>
            <p:ph type="title"/>
          </p:nvPr>
        </p:nvSpPr>
        <p:spPr>
          <a:xfrm>
            <a:off x="1486637" y="250825"/>
            <a:ext cx="5968263" cy="870052"/>
          </a:xfrm>
        </p:spPr>
        <p:txBody>
          <a:bodyPr>
            <a:normAutofit fontScale="90000"/>
          </a:bodyPr>
          <a:lstStyle/>
          <a:p>
            <a:pPr eaLnBrk="1" hangingPunct="1"/>
            <a:r>
              <a:rPr lang="it-IT" altLang="it-IT" dirty="0">
                <a:latin typeface="Arial" panose="020B0604020202020204" pitchFamily="34" charset="0"/>
              </a:rPr>
              <a:t>Il riequilibrio finanziario:</a:t>
            </a:r>
            <a:br>
              <a:rPr lang="it-IT" altLang="it-IT" dirty="0">
                <a:latin typeface="Arial" panose="020B0604020202020204" pitchFamily="34" charset="0"/>
              </a:rPr>
            </a:br>
            <a:r>
              <a:rPr lang="it-IT" altLang="it-IT" i="1" dirty="0">
                <a:latin typeface="Arial" panose="020B0604020202020204" pitchFamily="34" charset="0"/>
              </a:rPr>
              <a:t>Il quadro normativo di riferimento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64516" name="Rectangle 3">
            <a:extLst>
              <a:ext uri="{FF2B5EF4-FFF2-40B4-BE49-F238E27FC236}">
                <a16:creationId xmlns:a16="http://schemas.microsoft.com/office/drawing/2014/main" id="{50F61199-5EFB-498B-AE5E-D82FB37D9900}"/>
              </a:ext>
            </a:extLst>
          </p:cNvPr>
          <p:cNvSpPr txBox="1">
            <a:spLocks noChangeArrowheads="1"/>
          </p:cNvSpPr>
          <p:nvPr/>
        </p:nvSpPr>
        <p:spPr bwMode="auto">
          <a:xfrm>
            <a:off x="724096" y="1649608"/>
            <a:ext cx="7607300" cy="4951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marL="0" indent="0" algn="just">
              <a:buNone/>
            </a:pPr>
            <a:r>
              <a:rPr lang="it-IT" altLang="it-IT" sz="2400" dirty="0">
                <a:latin typeface="+mj-lt"/>
              </a:rPr>
              <a:t>Il </a:t>
            </a:r>
            <a:r>
              <a:rPr lang="it-IT" altLang="it-IT" sz="2400" b="1" dirty="0">
                <a:latin typeface="+mj-lt"/>
              </a:rPr>
              <a:t>Decreto legge 10 ottobre 2012, n. 174 </a:t>
            </a:r>
            <a:r>
              <a:rPr lang="it-IT" altLang="it-IT" sz="2400" dirty="0">
                <a:latin typeface="+mj-lt"/>
              </a:rPr>
              <a:t>individua due soluzioni realmente alternative e potenzialmente preventive al dissesto finanziario: </a:t>
            </a:r>
          </a:p>
          <a:p>
            <a:pPr lvl="1" algn="just"/>
            <a:r>
              <a:rPr lang="it-IT" altLang="it-IT" dirty="0">
                <a:latin typeface="+mj-lt"/>
              </a:rPr>
              <a:t>uno </a:t>
            </a:r>
            <a:r>
              <a:rPr lang="it-IT" altLang="it-IT" b="1" dirty="0">
                <a:latin typeface="+mj-lt"/>
              </a:rPr>
              <a:t>straordinario</a:t>
            </a:r>
            <a:r>
              <a:rPr lang="it-IT" altLang="it-IT" dirty="0">
                <a:latin typeface="+mj-lt"/>
              </a:rPr>
              <a:t>, la procedura di riequilibrio finanziario pluriennale di cui agli articoli 243-bis e seguenti del TUEL ;</a:t>
            </a:r>
          </a:p>
          <a:p>
            <a:pPr lvl="1" algn="just"/>
            <a:r>
              <a:rPr lang="it-IT" altLang="it-IT" dirty="0">
                <a:latin typeface="+mj-lt"/>
              </a:rPr>
              <a:t>uno di carattere </a:t>
            </a:r>
            <a:r>
              <a:rPr lang="it-IT" altLang="it-IT" b="1" dirty="0">
                <a:latin typeface="+mj-lt"/>
              </a:rPr>
              <a:t>ordinario</a:t>
            </a:r>
            <a:r>
              <a:rPr lang="it-IT" altLang="it-IT" dirty="0">
                <a:latin typeface="+mj-lt"/>
              </a:rPr>
              <a:t>, la riorganizzazione del sistema dei controlli interni (operato con modifica degli articoli 147 e 148 del TUEL) ed il rafforzamento di quelli esterni (tramite il riconoscimento alle sezioni regionali della Corte dei Conti di un pervasivo ruolo di controllo ex art.148-bis). </a:t>
            </a:r>
          </a:p>
          <a:p>
            <a:pPr algn="just"/>
            <a:endParaRPr lang="it-IT" altLang="it-IT" sz="1800" i="1"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egnaposto numero diapositiva 1">
            <a:extLst>
              <a:ext uri="{FF2B5EF4-FFF2-40B4-BE49-F238E27FC236}">
                <a16:creationId xmlns:a16="http://schemas.microsoft.com/office/drawing/2014/main" id="{95564689-BFB0-479E-8801-878E110A07FA}"/>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512596AE-4FC0-413A-88B6-5D31E42DC69E}" type="slidenum">
              <a:rPr lang="it-IT" altLang="it-IT" sz="1200" smtClean="0"/>
              <a:pPr>
                <a:spcBef>
                  <a:spcPct val="0"/>
                </a:spcBef>
                <a:buFontTx/>
                <a:buNone/>
              </a:pPr>
              <a:t>56</a:t>
            </a:fld>
            <a:endParaRPr lang="it-IT" altLang="it-IT" sz="1200"/>
          </a:p>
        </p:txBody>
      </p:sp>
      <p:sp>
        <p:nvSpPr>
          <p:cNvPr id="68611" name="Rectangle 2">
            <a:extLst>
              <a:ext uri="{FF2B5EF4-FFF2-40B4-BE49-F238E27FC236}">
                <a16:creationId xmlns:a16="http://schemas.microsoft.com/office/drawing/2014/main" id="{B6244E07-F0FB-4A7B-B394-4CB992104344}"/>
              </a:ext>
            </a:extLst>
          </p:cNvPr>
          <p:cNvSpPr>
            <a:spLocks noGrp="1" noChangeArrowheads="1"/>
          </p:cNvSpPr>
          <p:nvPr>
            <p:ph type="title"/>
          </p:nvPr>
        </p:nvSpPr>
        <p:spPr>
          <a:xfrm>
            <a:off x="982663" y="250825"/>
            <a:ext cx="6472237" cy="519113"/>
          </a:xfrm>
        </p:spPr>
        <p:txBody>
          <a:bodyPr>
            <a:normAutofit fontScale="90000"/>
          </a:bodyPr>
          <a:lstStyle/>
          <a:p>
            <a:pPr eaLnBrk="1" hangingPunct="1"/>
            <a:r>
              <a:rPr lang="it-IT" altLang="it-IT">
                <a:latin typeface="Arial" panose="020B0604020202020204" pitchFamily="34" charset="0"/>
              </a:rPr>
              <a:t>Il riequilibrio finanziario:</a:t>
            </a:r>
            <a:br>
              <a:rPr lang="it-IT" altLang="it-IT">
                <a:latin typeface="Arial" panose="020B0604020202020204" pitchFamily="34" charset="0"/>
              </a:rPr>
            </a:br>
            <a:r>
              <a:rPr lang="it-IT" altLang="it-IT" i="1">
                <a:latin typeface="Arial" panose="020B0604020202020204" pitchFamily="34" charset="0"/>
              </a:rPr>
              <a:t>Il quadro normativo di riferimento</a:t>
            </a:r>
            <a:br>
              <a:rPr lang="it-IT" altLang="it-IT" i="1">
                <a:latin typeface="Arial" panose="020B0604020202020204" pitchFamily="34" charset="0"/>
              </a:rPr>
            </a:br>
            <a:endParaRPr lang="it-IT" altLang="it-IT">
              <a:latin typeface="Arial" panose="020B0604020202020204" pitchFamily="34" charset="0"/>
            </a:endParaRPr>
          </a:p>
        </p:txBody>
      </p:sp>
      <p:sp>
        <p:nvSpPr>
          <p:cNvPr id="68612" name="Segnaposto contenuto 6">
            <a:extLst>
              <a:ext uri="{FF2B5EF4-FFF2-40B4-BE49-F238E27FC236}">
                <a16:creationId xmlns:a16="http://schemas.microsoft.com/office/drawing/2014/main" id="{8B223C8C-1387-4163-9F7E-BA67AB772A85}"/>
              </a:ext>
            </a:extLst>
          </p:cNvPr>
          <p:cNvSpPr>
            <a:spLocks noGrp="1"/>
          </p:cNvSpPr>
          <p:nvPr>
            <p:ph idx="1"/>
          </p:nvPr>
        </p:nvSpPr>
        <p:spPr>
          <a:xfrm>
            <a:off x="1031620" y="1497771"/>
            <a:ext cx="7165975" cy="4332287"/>
          </a:xfrm>
        </p:spPr>
        <p:txBody>
          <a:bodyPr>
            <a:normAutofit/>
          </a:bodyPr>
          <a:lstStyle/>
          <a:p>
            <a:pPr algn="just">
              <a:lnSpc>
                <a:spcPct val="100000"/>
              </a:lnSpc>
              <a:buClr>
                <a:srgbClr val="0070C0"/>
              </a:buClr>
            </a:pPr>
            <a:r>
              <a:rPr lang="it-IT" altLang="it-IT" sz="2800" dirty="0">
                <a:latin typeface="Calibri" pitchFamily="34" charset="0"/>
              </a:rPr>
              <a:t>La deliberazione di ricorso alla procedura di riequilibrio finanziario pluriennale è trasmessa, entro 5 giorni dalla data di esecutività, alla competente sezione regionale della Corte dei conti e al Ministero dell'interno.</a:t>
            </a:r>
          </a:p>
          <a:p>
            <a:pPr marL="0" indent="0" algn="just">
              <a:buFontTx/>
              <a:buNone/>
            </a:pPr>
            <a:r>
              <a:rPr lang="it-IT" altLang="it-IT" sz="2800" dirty="0">
                <a:latin typeface="Arial" panose="020B0604020202020204" pitchFamily="34" charset="0"/>
              </a:rPr>
              <a:t>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egnaposto numero diapositiva 1">
            <a:extLst>
              <a:ext uri="{FF2B5EF4-FFF2-40B4-BE49-F238E27FC236}">
                <a16:creationId xmlns:a16="http://schemas.microsoft.com/office/drawing/2014/main" id="{43B724F7-2232-428E-A98B-A47F41952177}"/>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250BDC3B-6E2E-4203-A29A-C5B2DC8A6748}" type="slidenum">
              <a:rPr lang="it-IT" altLang="it-IT" sz="1200" smtClean="0"/>
              <a:pPr>
                <a:spcBef>
                  <a:spcPct val="0"/>
                </a:spcBef>
                <a:buFontTx/>
                <a:buNone/>
              </a:pPr>
              <a:t>57</a:t>
            </a:fld>
            <a:endParaRPr lang="it-IT" altLang="it-IT" sz="1200"/>
          </a:p>
        </p:txBody>
      </p:sp>
      <p:sp>
        <p:nvSpPr>
          <p:cNvPr id="70659" name="Rectangle 2">
            <a:extLst>
              <a:ext uri="{FF2B5EF4-FFF2-40B4-BE49-F238E27FC236}">
                <a16:creationId xmlns:a16="http://schemas.microsoft.com/office/drawing/2014/main" id="{222DA69C-2F58-496A-987D-CD71F660E19B}"/>
              </a:ext>
            </a:extLst>
          </p:cNvPr>
          <p:cNvSpPr>
            <a:spLocks noGrp="1" noChangeArrowheads="1"/>
          </p:cNvSpPr>
          <p:nvPr>
            <p:ph type="title"/>
          </p:nvPr>
        </p:nvSpPr>
        <p:spPr>
          <a:xfrm>
            <a:off x="1262462" y="250825"/>
            <a:ext cx="6192438" cy="519113"/>
          </a:xfrm>
        </p:spPr>
        <p:txBody>
          <a:bodyPr>
            <a:normAutofit fontScale="90000"/>
          </a:bodyPr>
          <a:lstStyle/>
          <a:p>
            <a:pPr eaLnBrk="1" hangingPunct="1"/>
            <a:r>
              <a:rPr lang="it-IT" altLang="it-IT" dirty="0">
                <a:latin typeface="Arial" panose="020B0604020202020204" pitchFamily="34" charset="0"/>
              </a:rPr>
              <a:t>Il riequilibrio finanziario:</a:t>
            </a:r>
            <a:br>
              <a:rPr lang="it-IT" altLang="it-IT" dirty="0">
                <a:latin typeface="Arial" panose="020B0604020202020204" pitchFamily="34" charset="0"/>
              </a:rPr>
            </a:br>
            <a:r>
              <a:rPr lang="it-IT" altLang="it-IT" i="1" dirty="0">
                <a:latin typeface="Arial" panose="020B0604020202020204" pitchFamily="34" charset="0"/>
              </a:rPr>
              <a:t>Il quadro normativo di riferimento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70660" name="Segnaposto contenuto 6">
            <a:extLst>
              <a:ext uri="{FF2B5EF4-FFF2-40B4-BE49-F238E27FC236}">
                <a16:creationId xmlns:a16="http://schemas.microsoft.com/office/drawing/2014/main" id="{411BE529-4FB3-423B-9532-675A29102AA4}"/>
              </a:ext>
            </a:extLst>
          </p:cNvPr>
          <p:cNvSpPr>
            <a:spLocks noGrp="1"/>
          </p:cNvSpPr>
          <p:nvPr>
            <p:ph idx="1"/>
          </p:nvPr>
        </p:nvSpPr>
        <p:spPr>
          <a:xfrm>
            <a:off x="982663" y="1184122"/>
            <a:ext cx="7165975" cy="4330700"/>
          </a:xfrm>
        </p:spPr>
        <p:txBody>
          <a:bodyPr>
            <a:normAutofit/>
          </a:bodyPr>
          <a:lstStyle/>
          <a:p>
            <a:pPr algn="just">
              <a:lnSpc>
                <a:spcPct val="100000"/>
              </a:lnSpc>
              <a:buClr>
                <a:srgbClr val="0070C0"/>
              </a:buClr>
            </a:pPr>
            <a:r>
              <a:rPr lang="it-IT" altLang="it-IT" sz="2400" dirty="0">
                <a:latin typeface="Calibri" pitchFamily="34" charset="0"/>
              </a:rPr>
              <a:t>Il ricorso alla procedura sospende temporaneamente la possibilità per la Corte dei conti di assegnare, ai sensi dell'articolo 6, comma 2, del decreto legislativo 6 settembre 2011, n. 149, il termine per l'adozione delle misure correttive da porre in essere in considerazione dei comportamenti difformi dalla sana gestione finanziaria e del mancato rispetto degli obiettivi posti con il patto di stabilità interno accertati dalla competente sezione regionale della Corte dei conti</a:t>
            </a:r>
          </a:p>
        </p:txBody>
      </p:sp>
      <p:sp>
        <p:nvSpPr>
          <p:cNvPr id="2" name="Esplosione: 14 punte 1">
            <a:extLst>
              <a:ext uri="{FF2B5EF4-FFF2-40B4-BE49-F238E27FC236}">
                <a16:creationId xmlns:a16="http://schemas.microsoft.com/office/drawing/2014/main" id="{CB4E2419-DD47-4AB0-B6F5-1CAA5BA05C8A}"/>
              </a:ext>
            </a:extLst>
          </p:cNvPr>
          <p:cNvSpPr/>
          <p:nvPr/>
        </p:nvSpPr>
        <p:spPr>
          <a:xfrm>
            <a:off x="448350" y="4341924"/>
            <a:ext cx="8613059" cy="2516075"/>
          </a:xfrm>
          <a:prstGeom prst="irregularSeal2">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b="1" dirty="0"/>
              <a:t>Se è decorso il termine assegnato dal prefetto per la deliberazione del dissesto  - dissesto guidato- non può essere iniziata la procedura di riequilibrio</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egnaposto numero diapositiva 1">
            <a:extLst>
              <a:ext uri="{FF2B5EF4-FFF2-40B4-BE49-F238E27FC236}">
                <a16:creationId xmlns:a16="http://schemas.microsoft.com/office/drawing/2014/main" id="{43B724F7-2232-428E-A98B-A47F41952177}"/>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250BDC3B-6E2E-4203-A29A-C5B2DC8A6748}" type="slidenum">
              <a:rPr lang="it-IT" altLang="it-IT" sz="1200" smtClean="0"/>
              <a:pPr>
                <a:spcBef>
                  <a:spcPct val="0"/>
                </a:spcBef>
                <a:buFontTx/>
                <a:buNone/>
              </a:pPr>
              <a:t>58</a:t>
            </a:fld>
            <a:endParaRPr lang="it-IT" altLang="it-IT" sz="1200"/>
          </a:p>
        </p:txBody>
      </p:sp>
      <p:sp>
        <p:nvSpPr>
          <p:cNvPr id="70659" name="Rectangle 2">
            <a:extLst>
              <a:ext uri="{FF2B5EF4-FFF2-40B4-BE49-F238E27FC236}">
                <a16:creationId xmlns:a16="http://schemas.microsoft.com/office/drawing/2014/main" id="{222DA69C-2F58-496A-987D-CD71F660E19B}"/>
              </a:ext>
            </a:extLst>
          </p:cNvPr>
          <p:cNvSpPr>
            <a:spLocks noGrp="1" noChangeArrowheads="1"/>
          </p:cNvSpPr>
          <p:nvPr>
            <p:ph type="title"/>
          </p:nvPr>
        </p:nvSpPr>
        <p:spPr>
          <a:xfrm>
            <a:off x="1262462" y="250825"/>
            <a:ext cx="6192438" cy="519113"/>
          </a:xfrm>
        </p:spPr>
        <p:txBody>
          <a:bodyPr>
            <a:normAutofit fontScale="90000"/>
          </a:bodyPr>
          <a:lstStyle/>
          <a:p>
            <a:pPr eaLnBrk="1" hangingPunct="1"/>
            <a:r>
              <a:rPr lang="it-IT" altLang="it-IT" dirty="0">
                <a:latin typeface="Arial" panose="020B0604020202020204" pitchFamily="34" charset="0"/>
              </a:rPr>
              <a:t>Il riequilibrio finanziario:</a:t>
            </a:r>
            <a:br>
              <a:rPr lang="it-IT" altLang="it-IT" dirty="0">
                <a:latin typeface="Arial" panose="020B0604020202020204" pitchFamily="34" charset="0"/>
              </a:rPr>
            </a:br>
            <a:r>
              <a:rPr lang="it-IT" altLang="it-IT" i="1" dirty="0">
                <a:latin typeface="Arial" panose="020B0604020202020204" pitchFamily="34" charset="0"/>
              </a:rPr>
              <a:t>Il quadro normativo di riferimento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70660" name="Segnaposto contenuto 6">
            <a:extLst>
              <a:ext uri="{FF2B5EF4-FFF2-40B4-BE49-F238E27FC236}">
                <a16:creationId xmlns:a16="http://schemas.microsoft.com/office/drawing/2014/main" id="{411BE529-4FB3-423B-9532-675A29102AA4}"/>
              </a:ext>
            </a:extLst>
          </p:cNvPr>
          <p:cNvSpPr>
            <a:spLocks noGrp="1"/>
          </p:cNvSpPr>
          <p:nvPr>
            <p:ph idx="1"/>
          </p:nvPr>
        </p:nvSpPr>
        <p:spPr>
          <a:xfrm>
            <a:off x="982663" y="1184122"/>
            <a:ext cx="7165975" cy="4330700"/>
          </a:xfrm>
        </p:spPr>
        <p:txBody>
          <a:bodyPr>
            <a:normAutofit/>
          </a:bodyPr>
          <a:lstStyle/>
          <a:p>
            <a:pPr algn="just">
              <a:lnSpc>
                <a:spcPct val="100000"/>
              </a:lnSpc>
              <a:buClr>
                <a:srgbClr val="0070C0"/>
              </a:buClr>
            </a:pPr>
            <a:endParaRPr lang="it-IT" altLang="it-IT" sz="2400" dirty="0">
              <a:latin typeface="Calibri" pitchFamily="34" charset="0"/>
            </a:endParaRPr>
          </a:p>
          <a:p>
            <a:pPr algn="just">
              <a:lnSpc>
                <a:spcPct val="100000"/>
              </a:lnSpc>
              <a:buClr>
                <a:srgbClr val="0070C0"/>
              </a:buClr>
            </a:pPr>
            <a:r>
              <a:rPr lang="it-IT" altLang="it-IT" sz="2400" dirty="0">
                <a:latin typeface="Calibri" pitchFamily="34" charset="0"/>
              </a:rPr>
              <a:t>La sospensione decade nel caso in cui il piano di </a:t>
            </a:r>
            <a:r>
              <a:rPr lang="it-IT" altLang="it-IT" sz="2400" dirty="0" err="1">
                <a:latin typeface="Calibri" pitchFamily="34" charset="0"/>
              </a:rPr>
              <a:t>riquilibrio</a:t>
            </a:r>
            <a:r>
              <a:rPr lang="it-IT" altLang="it-IT" sz="2400" dirty="0">
                <a:latin typeface="Calibri" pitchFamily="34" charset="0"/>
              </a:rPr>
              <a:t>:</a:t>
            </a:r>
          </a:p>
          <a:p>
            <a:pPr marL="342900" indent="-342900" algn="just">
              <a:lnSpc>
                <a:spcPct val="100000"/>
              </a:lnSpc>
              <a:buClr>
                <a:srgbClr val="0070C0"/>
              </a:buClr>
              <a:buFont typeface="Wingdings" panose="05000000000000000000" pitchFamily="2" charset="2"/>
              <a:buChar char="ü"/>
            </a:pPr>
            <a:r>
              <a:rPr lang="it-IT" altLang="it-IT" sz="2400" dirty="0">
                <a:latin typeface="Calibri" pitchFamily="34" charset="0"/>
              </a:rPr>
              <a:t> non venga presentato entro 90 giorni dall’esecutività della delibera di adesione alla procedura di riequilibrio;</a:t>
            </a:r>
          </a:p>
          <a:p>
            <a:pPr marL="342900" indent="-342900" algn="just">
              <a:lnSpc>
                <a:spcPct val="100000"/>
              </a:lnSpc>
              <a:buClr>
                <a:srgbClr val="0070C0"/>
              </a:buClr>
              <a:buFont typeface="Wingdings" panose="05000000000000000000" pitchFamily="2" charset="2"/>
              <a:buChar char="ü"/>
            </a:pPr>
            <a:r>
              <a:rPr lang="it-IT" altLang="it-IT" sz="2400" dirty="0">
                <a:latin typeface="Calibri" pitchFamily="34" charset="0"/>
              </a:rPr>
              <a:t>La Corte accerti grave e reiterato inadempimento degli obiettivi intermedi;</a:t>
            </a:r>
          </a:p>
          <a:p>
            <a:pPr marL="342900" indent="-342900" algn="just">
              <a:lnSpc>
                <a:spcPct val="100000"/>
              </a:lnSpc>
              <a:buClr>
                <a:srgbClr val="0070C0"/>
              </a:buClr>
              <a:buFont typeface="Wingdings" panose="05000000000000000000" pitchFamily="2" charset="2"/>
              <a:buChar char="ü"/>
            </a:pPr>
            <a:r>
              <a:rPr lang="it-IT" altLang="it-IT" sz="2400" dirty="0">
                <a:latin typeface="Calibri" pitchFamily="34" charset="0"/>
              </a:rPr>
              <a:t>In caso di mancato riequilibrio entro la durata prefissata del piano.</a:t>
            </a:r>
          </a:p>
          <a:p>
            <a:pPr algn="just">
              <a:lnSpc>
                <a:spcPct val="100000"/>
              </a:lnSpc>
              <a:buClr>
                <a:srgbClr val="0070C0"/>
              </a:buClr>
            </a:pPr>
            <a:endParaRPr lang="it-IT" altLang="it-IT" sz="2400" dirty="0">
              <a:latin typeface="Calibri" pitchFamily="34" charset="0"/>
            </a:endParaRPr>
          </a:p>
        </p:txBody>
      </p:sp>
    </p:spTree>
    <p:extLst>
      <p:ext uri="{BB962C8B-B14F-4D97-AF65-F5344CB8AC3E}">
        <p14:creationId xmlns:p14="http://schemas.microsoft.com/office/powerpoint/2010/main" val="42663982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egnaposto numero diapositiva 1">
            <a:extLst>
              <a:ext uri="{FF2B5EF4-FFF2-40B4-BE49-F238E27FC236}">
                <a16:creationId xmlns:a16="http://schemas.microsoft.com/office/drawing/2014/main" id="{74C85E7F-8B02-41CB-91F5-0408F5F3490E}"/>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AB1076DB-63FC-4901-B73A-6CD37E0F41FA}" type="slidenum">
              <a:rPr lang="it-IT" altLang="it-IT" sz="1200" smtClean="0"/>
              <a:pPr>
                <a:spcBef>
                  <a:spcPct val="0"/>
                </a:spcBef>
                <a:buFontTx/>
                <a:buNone/>
              </a:pPr>
              <a:t>59</a:t>
            </a:fld>
            <a:endParaRPr lang="it-IT" altLang="it-IT" sz="1200"/>
          </a:p>
        </p:txBody>
      </p:sp>
      <p:sp>
        <p:nvSpPr>
          <p:cNvPr id="72707" name="Rectangle 2">
            <a:extLst>
              <a:ext uri="{FF2B5EF4-FFF2-40B4-BE49-F238E27FC236}">
                <a16:creationId xmlns:a16="http://schemas.microsoft.com/office/drawing/2014/main" id="{0E60BE7C-2079-4955-9EAA-98245077F262}"/>
              </a:ext>
            </a:extLst>
          </p:cNvPr>
          <p:cNvSpPr>
            <a:spLocks noGrp="1" noChangeArrowheads="1"/>
          </p:cNvSpPr>
          <p:nvPr>
            <p:ph type="title"/>
          </p:nvPr>
        </p:nvSpPr>
        <p:spPr>
          <a:xfrm>
            <a:off x="1368650" y="250825"/>
            <a:ext cx="6086250" cy="519113"/>
          </a:xfrm>
        </p:spPr>
        <p:txBody>
          <a:bodyPr>
            <a:normAutofit fontScale="90000"/>
          </a:bodyPr>
          <a:lstStyle/>
          <a:p>
            <a:pPr eaLnBrk="1" hangingPunct="1"/>
            <a:r>
              <a:rPr lang="it-IT" altLang="it-IT" dirty="0">
                <a:latin typeface="Arial" panose="020B0604020202020204" pitchFamily="34" charset="0"/>
              </a:rPr>
              <a:t>Il riequilibrio finanziario:</a:t>
            </a:r>
            <a:br>
              <a:rPr lang="it-IT" altLang="it-IT" dirty="0">
                <a:latin typeface="Arial" panose="020B0604020202020204" pitchFamily="34" charset="0"/>
              </a:rPr>
            </a:br>
            <a:r>
              <a:rPr lang="it-IT" altLang="it-IT" i="1" dirty="0">
                <a:latin typeface="Arial" panose="020B0604020202020204" pitchFamily="34" charset="0"/>
              </a:rPr>
              <a:t>Il quadro normativo di riferimento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72708" name="Segnaposto contenuto 6">
            <a:extLst>
              <a:ext uri="{FF2B5EF4-FFF2-40B4-BE49-F238E27FC236}">
                <a16:creationId xmlns:a16="http://schemas.microsoft.com/office/drawing/2014/main" id="{FDF523D5-50FA-489E-B328-050526F10E99}"/>
              </a:ext>
            </a:extLst>
          </p:cNvPr>
          <p:cNvSpPr>
            <a:spLocks noGrp="1"/>
          </p:cNvSpPr>
          <p:nvPr>
            <p:ph idx="1"/>
          </p:nvPr>
        </p:nvSpPr>
        <p:spPr>
          <a:xfrm>
            <a:off x="965200" y="1968500"/>
            <a:ext cx="7547569" cy="4330700"/>
          </a:xfrm>
        </p:spPr>
        <p:txBody>
          <a:bodyPr>
            <a:normAutofit/>
          </a:bodyPr>
          <a:lstStyle/>
          <a:p>
            <a:pPr marL="0" indent="0" algn="just">
              <a:buFontTx/>
              <a:buNone/>
            </a:pPr>
            <a:endParaRPr lang="it-IT" altLang="it-IT" sz="2800" dirty="0">
              <a:latin typeface="Arial" panose="020B0604020202020204" pitchFamily="34" charset="0"/>
            </a:endParaRPr>
          </a:p>
          <a:p>
            <a:pPr algn="just">
              <a:lnSpc>
                <a:spcPct val="100000"/>
              </a:lnSpc>
              <a:buClr>
                <a:srgbClr val="0070C0"/>
              </a:buClr>
            </a:pPr>
            <a:r>
              <a:rPr lang="it-IT" altLang="it-IT" sz="3200" dirty="0">
                <a:latin typeface="Calibri" pitchFamily="34" charset="0"/>
              </a:rPr>
              <a:t>Le procedure esecutive intraprese nei confronti dell'ente sono sospese dalla data di deliberazione di ricorso alla procedura di riequilibrio finanziario pluriennale fino alla data di approvazione o di diniego di approvazione del piano di riequilibrio pluriennale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p:txBody>
          <a:bodyPr/>
          <a:lstStyle/>
          <a:p>
            <a:pPr algn="just">
              <a:lnSpc>
                <a:spcPct val="100000"/>
              </a:lnSpc>
            </a:pPr>
            <a:r>
              <a:rPr lang="it-IT" sz="2400" dirty="0">
                <a:latin typeface="Calibri" pitchFamily="34" charset="0"/>
              </a:rPr>
              <a:t>Tra le cause esterne vi sono gli effetti delle sentenze che vedono soccombere gli enti locali:</a:t>
            </a:r>
          </a:p>
          <a:p>
            <a:pPr algn="just">
              <a:lnSpc>
                <a:spcPct val="100000"/>
              </a:lnSpc>
            </a:pPr>
            <a:endParaRPr lang="it-IT" sz="2400" dirty="0">
              <a:latin typeface="Calibri" pitchFamily="34" charset="0"/>
            </a:endParaRPr>
          </a:p>
          <a:p>
            <a:pPr algn="just">
              <a:lnSpc>
                <a:spcPct val="100000"/>
              </a:lnSpc>
              <a:buClr>
                <a:srgbClr val="0070C0"/>
              </a:buClr>
              <a:buFont typeface="Wingdings" pitchFamily="2" charset="2"/>
              <a:buChar char="Ä"/>
            </a:pPr>
            <a:r>
              <a:rPr lang="it-IT" sz="2400" dirty="0">
                <a:latin typeface="Calibri" pitchFamily="34" charset="0"/>
              </a:rPr>
              <a:t>Condanne per espropri;</a:t>
            </a:r>
          </a:p>
          <a:p>
            <a:pPr algn="just">
              <a:lnSpc>
                <a:spcPct val="100000"/>
              </a:lnSpc>
              <a:buClr>
                <a:srgbClr val="0070C0"/>
              </a:buClr>
              <a:buFont typeface="Wingdings" pitchFamily="2" charset="2"/>
              <a:buChar char="Ä"/>
            </a:pPr>
            <a:r>
              <a:rPr lang="it-IT" sz="2400" dirty="0">
                <a:latin typeface="Calibri" pitchFamily="34" charset="0"/>
              </a:rPr>
              <a:t>Risarcimenti ed indennizzi;</a:t>
            </a:r>
          </a:p>
          <a:p>
            <a:pPr algn="just">
              <a:lnSpc>
                <a:spcPct val="100000"/>
              </a:lnSpc>
              <a:buClr>
                <a:srgbClr val="0070C0"/>
              </a:buClr>
              <a:buFont typeface="Wingdings" pitchFamily="2" charset="2"/>
              <a:buChar char="Ä"/>
            </a:pPr>
            <a:r>
              <a:rPr lang="it-IT" sz="2400" dirty="0">
                <a:latin typeface="Calibri" pitchFamily="34" charset="0"/>
              </a:rPr>
              <a:t>Contenziosi per opere pubbliche.</a:t>
            </a:r>
          </a:p>
          <a:p>
            <a:pPr algn="just">
              <a:lnSpc>
                <a:spcPct val="100000"/>
              </a:lnSpc>
              <a:buClr>
                <a:srgbClr val="0070C0"/>
              </a:buClr>
              <a:buFont typeface="Wingdings" pitchFamily="2" charset="2"/>
              <a:buChar char="Ä"/>
            </a:pPr>
            <a:endParaRPr lang="it-IT" sz="2400" dirty="0">
              <a:latin typeface="Calibri" pitchFamily="34" charset="0"/>
            </a:endParaRPr>
          </a:p>
          <a:p>
            <a:pPr algn="just">
              <a:lnSpc>
                <a:spcPct val="100000"/>
              </a:lnSpc>
              <a:buClr>
                <a:srgbClr val="0070C0"/>
              </a:buClr>
            </a:pPr>
            <a:r>
              <a:rPr lang="it-IT" sz="2400" dirty="0">
                <a:latin typeface="Calibri" pitchFamily="34" charset="0"/>
              </a:rPr>
              <a:t>Sempre che non siano riconducibili a inefficienze della struttura dell’ente o a vere e proprie negligenze.</a:t>
            </a:r>
          </a:p>
        </p:txBody>
      </p:sp>
      <p:sp>
        <p:nvSpPr>
          <p:cNvPr id="9" name="Titolo 8"/>
          <p:cNvSpPr>
            <a:spLocks noGrp="1"/>
          </p:cNvSpPr>
          <p:nvPr>
            <p:ph type="title"/>
          </p:nvPr>
        </p:nvSpPr>
        <p:spPr>
          <a:xfrm>
            <a:off x="1527933" y="451766"/>
            <a:ext cx="7064116" cy="877155"/>
          </a:xfrm>
          <a:prstGeom prst="rect">
            <a:avLst/>
          </a:prstGeom>
        </p:spPr>
        <p:txBody>
          <a:bodyPr/>
          <a:lstStyle/>
          <a:p>
            <a:r>
              <a:rPr lang="it-IT" dirty="0">
                <a:solidFill>
                  <a:srgbClr val="0070C0"/>
                </a:solidFill>
              </a:rPr>
              <a:t>Le criticità finanziarie</a:t>
            </a:r>
          </a:p>
        </p:txBody>
      </p:sp>
    </p:spTree>
    <p:extLst>
      <p:ext uri="{BB962C8B-B14F-4D97-AF65-F5344CB8AC3E}">
        <p14:creationId xmlns:p14="http://schemas.microsoft.com/office/powerpoint/2010/main" val="276229907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egnaposto numero diapositiva 1">
            <a:extLst>
              <a:ext uri="{FF2B5EF4-FFF2-40B4-BE49-F238E27FC236}">
                <a16:creationId xmlns:a16="http://schemas.microsoft.com/office/drawing/2014/main" id="{D8938BA1-6A8F-472A-ACEB-57E42F45A8C4}"/>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2E0DAC02-3FAC-4587-81DC-3C27D49C1003}" type="slidenum">
              <a:rPr lang="it-IT" altLang="it-IT" sz="1200" smtClean="0"/>
              <a:pPr>
                <a:spcBef>
                  <a:spcPct val="0"/>
                </a:spcBef>
                <a:buFontTx/>
                <a:buNone/>
              </a:pPr>
              <a:t>60</a:t>
            </a:fld>
            <a:endParaRPr lang="it-IT" altLang="it-IT" sz="1200"/>
          </a:p>
        </p:txBody>
      </p:sp>
      <p:sp>
        <p:nvSpPr>
          <p:cNvPr id="74755" name="Rectangle 2">
            <a:extLst>
              <a:ext uri="{FF2B5EF4-FFF2-40B4-BE49-F238E27FC236}">
                <a16:creationId xmlns:a16="http://schemas.microsoft.com/office/drawing/2014/main" id="{47C99049-4C0B-4F9E-B5A4-887193C7A93F}"/>
              </a:ext>
            </a:extLst>
          </p:cNvPr>
          <p:cNvSpPr>
            <a:spLocks noGrp="1" noChangeArrowheads="1"/>
          </p:cNvSpPr>
          <p:nvPr>
            <p:ph type="title"/>
          </p:nvPr>
        </p:nvSpPr>
        <p:spPr>
          <a:xfrm>
            <a:off x="982663" y="250825"/>
            <a:ext cx="6472237" cy="519113"/>
          </a:xfrm>
        </p:spPr>
        <p:txBody>
          <a:bodyPr>
            <a:normAutofit fontScale="90000"/>
          </a:bodyPr>
          <a:lstStyle/>
          <a:p>
            <a:pPr eaLnBrk="1" hangingPunct="1"/>
            <a:r>
              <a:rPr lang="it-IT" altLang="it-IT">
                <a:latin typeface="Arial" panose="020B0604020202020204" pitchFamily="34" charset="0"/>
              </a:rPr>
              <a:t>Il riequilibrio finanziario:</a:t>
            </a:r>
            <a:br>
              <a:rPr lang="it-IT" altLang="it-IT">
                <a:latin typeface="Arial" panose="020B0604020202020204" pitchFamily="34" charset="0"/>
              </a:rPr>
            </a:br>
            <a:r>
              <a:rPr lang="it-IT" altLang="it-IT" i="1">
                <a:latin typeface="Arial" panose="020B0604020202020204" pitchFamily="34" charset="0"/>
              </a:rPr>
              <a:t>Il quadro normativo di riferimento</a:t>
            </a:r>
            <a:br>
              <a:rPr lang="it-IT" altLang="it-IT" i="1">
                <a:latin typeface="Arial" panose="020B0604020202020204" pitchFamily="34" charset="0"/>
              </a:rPr>
            </a:br>
            <a:endParaRPr lang="it-IT" altLang="it-IT">
              <a:latin typeface="Arial" panose="020B0604020202020204" pitchFamily="34" charset="0"/>
            </a:endParaRPr>
          </a:p>
        </p:txBody>
      </p:sp>
      <p:sp>
        <p:nvSpPr>
          <p:cNvPr id="74756" name="Segnaposto contenuto 6">
            <a:extLst>
              <a:ext uri="{FF2B5EF4-FFF2-40B4-BE49-F238E27FC236}">
                <a16:creationId xmlns:a16="http://schemas.microsoft.com/office/drawing/2014/main" id="{5F0ED46B-AAAF-4659-B136-7999BE941E42}"/>
              </a:ext>
            </a:extLst>
          </p:cNvPr>
          <p:cNvSpPr>
            <a:spLocks noGrp="1"/>
          </p:cNvSpPr>
          <p:nvPr>
            <p:ph idx="1"/>
          </p:nvPr>
        </p:nvSpPr>
        <p:spPr>
          <a:xfrm>
            <a:off x="982663" y="1817001"/>
            <a:ext cx="7165975" cy="4736199"/>
          </a:xfrm>
        </p:spPr>
        <p:txBody>
          <a:bodyPr>
            <a:normAutofit/>
          </a:bodyPr>
          <a:lstStyle/>
          <a:p>
            <a:pPr algn="just">
              <a:lnSpc>
                <a:spcPct val="100000"/>
              </a:lnSpc>
              <a:buClr>
                <a:srgbClr val="0070C0"/>
              </a:buClr>
            </a:pPr>
            <a:r>
              <a:rPr lang="it-IT" altLang="it-IT" sz="2800" dirty="0">
                <a:latin typeface="Calibri" pitchFamily="34" charset="0"/>
              </a:rPr>
              <a:t>Il consiglio dell'ente locale, entro il </a:t>
            </a:r>
            <a:r>
              <a:rPr lang="it-IT" altLang="it-IT" sz="2800" dirty="0">
                <a:highlight>
                  <a:srgbClr val="FFFF00"/>
                </a:highlight>
                <a:latin typeface="Calibri" pitchFamily="34" charset="0"/>
              </a:rPr>
              <a:t>termine perentorio </a:t>
            </a:r>
            <a:r>
              <a:rPr lang="it-IT" altLang="it-IT" sz="2800" dirty="0">
                <a:latin typeface="Calibri" pitchFamily="34" charset="0"/>
              </a:rPr>
              <a:t>di novanta giorni dalla data di esecutività della delibera, delibera un piano di riequilibrio finanziario pluriennale di durata compresa tra quattro e venti anni, compreso quello in corso, corredato del parere dell'organo di revisione economico-finanziario.</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egnaposto numero diapositiva 1">
            <a:extLst>
              <a:ext uri="{FF2B5EF4-FFF2-40B4-BE49-F238E27FC236}">
                <a16:creationId xmlns:a16="http://schemas.microsoft.com/office/drawing/2014/main" id="{F7031660-E838-48B8-A8D4-1810B9D53558}"/>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3FBAC223-D5DA-4118-997A-F606F26E6E75}" type="slidenum">
              <a:rPr lang="it-IT" altLang="it-IT" sz="1200" smtClean="0"/>
              <a:pPr>
                <a:spcBef>
                  <a:spcPct val="0"/>
                </a:spcBef>
                <a:buFontTx/>
                <a:buNone/>
              </a:pPr>
              <a:t>61</a:t>
            </a:fld>
            <a:endParaRPr lang="it-IT" altLang="it-IT" sz="1200"/>
          </a:p>
        </p:txBody>
      </p:sp>
      <p:sp>
        <p:nvSpPr>
          <p:cNvPr id="76803" name="Rectangle 2">
            <a:extLst>
              <a:ext uri="{FF2B5EF4-FFF2-40B4-BE49-F238E27FC236}">
                <a16:creationId xmlns:a16="http://schemas.microsoft.com/office/drawing/2014/main" id="{42261565-5DB1-4223-B42A-47C69E5640E5}"/>
              </a:ext>
            </a:extLst>
          </p:cNvPr>
          <p:cNvSpPr>
            <a:spLocks noGrp="1" noChangeArrowheads="1"/>
          </p:cNvSpPr>
          <p:nvPr>
            <p:ph type="title"/>
          </p:nvPr>
        </p:nvSpPr>
        <p:spPr>
          <a:xfrm>
            <a:off x="1380449" y="250825"/>
            <a:ext cx="6074451" cy="946744"/>
          </a:xfrm>
        </p:spPr>
        <p:txBody>
          <a:bodyPr>
            <a:normAutofit fontScale="90000"/>
          </a:bodyPr>
          <a:lstStyle/>
          <a:p>
            <a:pPr eaLnBrk="1" hangingPunct="1"/>
            <a:r>
              <a:rPr lang="it-IT" altLang="it-IT" dirty="0">
                <a:latin typeface="Arial" panose="020B0604020202020204" pitchFamily="34" charset="0"/>
              </a:rPr>
              <a:t>Il riequilibrio finanziario:</a:t>
            </a:r>
            <a:br>
              <a:rPr lang="it-IT" altLang="it-IT" dirty="0">
                <a:latin typeface="Arial" panose="020B0604020202020204" pitchFamily="34" charset="0"/>
              </a:rPr>
            </a:br>
            <a:r>
              <a:rPr lang="it-IT" altLang="it-IT" i="1" dirty="0">
                <a:latin typeface="Arial" panose="020B0604020202020204" pitchFamily="34" charset="0"/>
              </a:rPr>
              <a:t>Il quadro normativo di riferimento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76804" name="Segnaposto contenuto 6">
            <a:extLst>
              <a:ext uri="{FF2B5EF4-FFF2-40B4-BE49-F238E27FC236}">
                <a16:creationId xmlns:a16="http://schemas.microsoft.com/office/drawing/2014/main" id="{54C254B1-6045-4670-B2D8-060C5EAF20C1}"/>
              </a:ext>
            </a:extLst>
          </p:cNvPr>
          <p:cNvSpPr>
            <a:spLocks noGrp="1"/>
          </p:cNvSpPr>
          <p:nvPr>
            <p:ph idx="1"/>
          </p:nvPr>
        </p:nvSpPr>
        <p:spPr>
          <a:xfrm>
            <a:off x="1047556" y="1545948"/>
            <a:ext cx="7165975" cy="4810402"/>
          </a:xfrm>
        </p:spPr>
        <p:txBody>
          <a:bodyPr>
            <a:normAutofit/>
          </a:bodyPr>
          <a:lstStyle/>
          <a:p>
            <a:pPr algn="just">
              <a:lnSpc>
                <a:spcPct val="100000"/>
              </a:lnSpc>
              <a:buClr>
                <a:srgbClr val="0070C0"/>
              </a:buClr>
            </a:pPr>
            <a:r>
              <a:rPr lang="it-IT" altLang="it-IT" sz="2800" dirty="0">
                <a:latin typeface="Calibri" pitchFamily="34" charset="0"/>
              </a:rPr>
              <a:t>Qualora, in caso di inizio mandato, la delibera consiliare di adozione del piano di riequilibrio risulti già presentata dalla precedente amministrazione, ordinaria o commissariale, e non risulti ancora intervenuta la delibera della Corte dei conti di approvazione o di diniego del piano di riequilibrio, l'amministrazione in carica ha facoltà di rimodulare il piano di riequilibrio, presentando la relativa delibera nei sessanta giorni successivi alla sottoscrizione della relazione di inizio mandato.</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egnaposto numero diapositiva 1">
            <a:extLst>
              <a:ext uri="{FF2B5EF4-FFF2-40B4-BE49-F238E27FC236}">
                <a16:creationId xmlns:a16="http://schemas.microsoft.com/office/drawing/2014/main" id="{FD2FF721-6E8C-478B-8FE5-877C0A0D62C7}"/>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4458CD99-2FC9-4F93-9241-240DDCD1476B}" type="slidenum">
              <a:rPr lang="it-IT" altLang="it-IT" sz="1200" smtClean="0"/>
              <a:pPr>
                <a:spcBef>
                  <a:spcPct val="0"/>
                </a:spcBef>
                <a:buFontTx/>
                <a:buNone/>
              </a:pPr>
              <a:t>62</a:t>
            </a:fld>
            <a:endParaRPr lang="it-IT" altLang="it-IT" sz="1200"/>
          </a:p>
        </p:txBody>
      </p:sp>
      <p:sp>
        <p:nvSpPr>
          <p:cNvPr id="132099" name="Rectangle 2">
            <a:extLst>
              <a:ext uri="{FF2B5EF4-FFF2-40B4-BE49-F238E27FC236}">
                <a16:creationId xmlns:a16="http://schemas.microsoft.com/office/drawing/2014/main" id="{D25113C7-81A9-47F5-BC77-3A51710D7E46}"/>
              </a:ext>
            </a:extLst>
          </p:cNvPr>
          <p:cNvSpPr>
            <a:spLocks noGrp="1" noChangeArrowheads="1"/>
          </p:cNvSpPr>
          <p:nvPr>
            <p:ph type="title"/>
          </p:nvPr>
        </p:nvSpPr>
        <p:spPr>
          <a:xfrm>
            <a:off x="1551529" y="150813"/>
            <a:ext cx="6807857" cy="1385887"/>
          </a:xfrm>
        </p:spPr>
        <p:txBody>
          <a:bodyPr>
            <a:normAutofit/>
          </a:bodyPr>
          <a:lstStyle/>
          <a:p>
            <a:pPr eaLnBrk="1" hangingPunct="1"/>
            <a:r>
              <a:rPr lang="it-IT" altLang="it-IT" dirty="0">
                <a:latin typeface="Arial" panose="020B0604020202020204" pitchFamily="34" charset="0"/>
              </a:rPr>
              <a:t>Il riequilibrio finanziario:</a:t>
            </a:r>
            <a:br>
              <a:rPr lang="it-IT" altLang="it-IT" dirty="0">
                <a:latin typeface="Arial" panose="020B0604020202020204" pitchFamily="34" charset="0"/>
              </a:rPr>
            </a:br>
            <a:r>
              <a:rPr lang="it-IT" altLang="it-IT" i="1" dirty="0">
                <a:latin typeface="Arial" panose="020B0604020202020204" pitchFamily="34" charset="0"/>
              </a:rPr>
              <a:t>Le principali modifiche introdotte dalla Legge di Bilancio 2018</a:t>
            </a:r>
            <a:endParaRPr lang="it-IT" altLang="it-IT" dirty="0">
              <a:latin typeface="Arial" panose="020B0604020202020204" pitchFamily="34" charset="0"/>
            </a:endParaRPr>
          </a:p>
        </p:txBody>
      </p:sp>
      <p:sp>
        <p:nvSpPr>
          <p:cNvPr id="132100" name="CasellaDiTesto 2">
            <a:extLst>
              <a:ext uri="{FF2B5EF4-FFF2-40B4-BE49-F238E27FC236}">
                <a16:creationId xmlns:a16="http://schemas.microsoft.com/office/drawing/2014/main" id="{9B884D19-E9CD-4A27-B9A3-DD57CEED2B46}"/>
              </a:ext>
            </a:extLst>
          </p:cNvPr>
          <p:cNvSpPr txBox="1">
            <a:spLocks noChangeArrowheads="1"/>
          </p:cNvSpPr>
          <p:nvPr/>
        </p:nvSpPr>
        <p:spPr bwMode="auto">
          <a:xfrm>
            <a:off x="958850" y="1887538"/>
            <a:ext cx="697547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lgn="just">
              <a:spcBef>
                <a:spcPct val="0"/>
              </a:spcBef>
              <a:buFontTx/>
              <a:buNone/>
            </a:pPr>
            <a:r>
              <a:rPr lang="it-IT" altLang="it-IT" sz="1600"/>
              <a:t>Il </a:t>
            </a:r>
            <a:r>
              <a:rPr lang="it-IT" altLang="it-IT" sz="1600" b="1"/>
              <a:t>comma 888 </a:t>
            </a:r>
            <a:r>
              <a:rPr lang="it-IT" altLang="it-IT" sz="1600"/>
              <a:t>stabilisce la durata massima del piano di riequilibrio (da 4 a 20 anni) in funzione dell’incidenza delle passività complessive sulla spesa corrente dell’ente:</a:t>
            </a:r>
          </a:p>
        </p:txBody>
      </p:sp>
      <p:sp>
        <p:nvSpPr>
          <p:cNvPr id="132101" name="CasellaDiTesto 3">
            <a:extLst>
              <a:ext uri="{FF2B5EF4-FFF2-40B4-BE49-F238E27FC236}">
                <a16:creationId xmlns:a16="http://schemas.microsoft.com/office/drawing/2014/main" id="{527AAC14-E5CC-4A37-85C3-1773AB77C4CF}"/>
              </a:ext>
            </a:extLst>
          </p:cNvPr>
          <p:cNvSpPr txBox="1">
            <a:spLocks noChangeArrowheads="1"/>
          </p:cNvSpPr>
          <p:nvPr/>
        </p:nvSpPr>
        <p:spPr bwMode="auto">
          <a:xfrm>
            <a:off x="904875" y="4908550"/>
            <a:ext cx="7226300"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lgn="just">
              <a:spcBef>
                <a:spcPct val="0"/>
              </a:spcBef>
              <a:buFontTx/>
              <a:buNone/>
            </a:pPr>
            <a:r>
              <a:rPr lang="it-IT" altLang="it-IT" sz="1200" dirty="0"/>
              <a:t>Inoltre, il </a:t>
            </a:r>
            <a:r>
              <a:rPr lang="it-IT" altLang="it-IT" sz="1200" b="1" dirty="0"/>
              <a:t>comma 849 </a:t>
            </a:r>
            <a:r>
              <a:rPr lang="it-IT" altLang="it-IT" sz="1200" dirty="0"/>
              <a:t>sancisce che i comuni che non hanno deliberato il riaccertamento straordinario dei residui attivi e passivi nonché quelli per i quali le competenti sezioni regionali della Corte dei conti o i servizi ispettivi del MEF hanno accertato la presenza di residui risalenti agli esercizi antecedenti il 2015 non correttamente accertati entro il 1°gennaio 2015, provvedono, </a:t>
            </a:r>
            <a:r>
              <a:rPr lang="it-IT" altLang="it-IT" sz="1200" i="1" dirty="0"/>
              <a:t>contestualmente all'approvazione del rendiconto 2017</a:t>
            </a:r>
            <a:r>
              <a:rPr lang="it-IT" altLang="it-IT" sz="1200" dirty="0"/>
              <a:t>, al r</a:t>
            </a:r>
            <a:r>
              <a:rPr lang="it-IT" altLang="it-IT" sz="1200" u="sng" dirty="0"/>
              <a:t>iaccertamento straordinario dei residui al 31 dicembre 2017 </a:t>
            </a:r>
            <a:r>
              <a:rPr lang="it-IT" altLang="it-IT" sz="1200" dirty="0"/>
              <a:t>provenienti dalla gestione 2014 e precedenti, secondo le modalità definite con decreto del Ministero dell'economia e delle finanze da emanare entro il 28 febbraio 2018. L'eventuale maggiore disavanzo derivante dal riaccertamento straordinario è ripianato in quote costanti entro l'esercizio 2044</a:t>
            </a:r>
          </a:p>
          <a:p>
            <a:pPr>
              <a:spcBef>
                <a:spcPct val="0"/>
              </a:spcBef>
              <a:buFontTx/>
              <a:buNone/>
            </a:pPr>
            <a:endParaRPr lang="it-IT" altLang="it-IT" sz="1800" dirty="0"/>
          </a:p>
        </p:txBody>
      </p:sp>
      <p:graphicFrame>
        <p:nvGraphicFramePr>
          <p:cNvPr id="5" name="Tabella 4">
            <a:extLst>
              <a:ext uri="{FF2B5EF4-FFF2-40B4-BE49-F238E27FC236}">
                <a16:creationId xmlns:a16="http://schemas.microsoft.com/office/drawing/2014/main" id="{12BB1202-359F-4237-B5BF-2A38358405FE}"/>
              </a:ext>
            </a:extLst>
          </p:cNvPr>
          <p:cNvGraphicFramePr>
            <a:graphicFrameLocks noGrp="1"/>
          </p:cNvGraphicFramePr>
          <p:nvPr/>
        </p:nvGraphicFramePr>
        <p:xfrm>
          <a:off x="1155700" y="2892425"/>
          <a:ext cx="6975475" cy="1747839"/>
        </p:xfrm>
        <a:graphic>
          <a:graphicData uri="http://schemas.openxmlformats.org/drawingml/2006/table">
            <a:tbl>
              <a:tblPr firstRow="1" bandRow="1">
                <a:tableStyleId>{21E4AEA4-8DFA-4A89-87EB-49C32662AFE0}</a:tableStyleId>
              </a:tblPr>
              <a:tblGrid>
                <a:gridCol w="3609433">
                  <a:extLst>
                    <a:ext uri="{9D8B030D-6E8A-4147-A177-3AD203B41FA5}">
                      <a16:colId xmlns:a16="http://schemas.microsoft.com/office/drawing/2014/main" val="20000"/>
                    </a:ext>
                  </a:extLst>
                </a:gridCol>
                <a:gridCol w="3366042">
                  <a:extLst>
                    <a:ext uri="{9D8B030D-6E8A-4147-A177-3AD203B41FA5}">
                      <a16:colId xmlns:a16="http://schemas.microsoft.com/office/drawing/2014/main" val="20001"/>
                    </a:ext>
                  </a:extLst>
                </a:gridCol>
              </a:tblGrid>
              <a:tr h="444011">
                <a:tc>
                  <a:txBody>
                    <a:bodyPr/>
                    <a:lstStyle/>
                    <a:p>
                      <a:pPr algn="ctr"/>
                      <a:r>
                        <a:rPr lang="it-IT" sz="1000" dirty="0">
                          <a:effectLst/>
                        </a:rPr>
                        <a:t>Rapporto passività/ impegni di cui al titolo I</a:t>
                      </a:r>
                    </a:p>
                  </a:txBody>
                  <a:tcPr marL="44449" marR="44449" marT="0" marB="0" anchor="ctr">
                    <a:solidFill>
                      <a:srgbClr val="005E7D"/>
                    </a:solidFill>
                  </a:tcPr>
                </a:tc>
                <a:tc>
                  <a:txBody>
                    <a:bodyPr/>
                    <a:lstStyle/>
                    <a:p>
                      <a:pPr algn="ctr"/>
                      <a:r>
                        <a:rPr lang="it-IT" sz="1000" dirty="0">
                          <a:effectLst/>
                        </a:rPr>
                        <a:t>Durata massima del piano di riequilibrio finanziario pluriennale</a:t>
                      </a:r>
                    </a:p>
                  </a:txBody>
                  <a:tcPr marL="44449" marR="44449" marT="0" marB="0" anchor="ctr">
                    <a:solidFill>
                      <a:srgbClr val="005E7D"/>
                    </a:solidFill>
                  </a:tcPr>
                </a:tc>
                <a:extLst>
                  <a:ext uri="{0D108BD9-81ED-4DB2-BD59-A6C34878D82A}">
                    <a16:rowId xmlns:a16="http://schemas.microsoft.com/office/drawing/2014/main" val="10000"/>
                  </a:ext>
                </a:extLst>
              </a:tr>
              <a:tr h="325957">
                <a:tc>
                  <a:txBody>
                    <a:bodyPr/>
                    <a:lstStyle/>
                    <a:p>
                      <a:r>
                        <a:rPr lang="it-IT" sz="1000" dirty="0">
                          <a:effectLst/>
                        </a:rPr>
                        <a:t>Fino al 20 per cento</a:t>
                      </a:r>
                    </a:p>
                  </a:txBody>
                  <a:tcPr marL="44449" marR="44449" marT="0" marB="0" anchor="ctr"/>
                </a:tc>
                <a:tc>
                  <a:txBody>
                    <a:bodyPr/>
                    <a:lstStyle/>
                    <a:p>
                      <a:pPr algn="ctr"/>
                      <a:r>
                        <a:rPr lang="it-IT" sz="1000" dirty="0">
                          <a:effectLst/>
                        </a:rPr>
                        <a:t>4 anni</a:t>
                      </a:r>
                    </a:p>
                  </a:txBody>
                  <a:tcPr marL="44449" marR="44449" marT="0" marB="0" anchor="ctr"/>
                </a:tc>
                <a:extLst>
                  <a:ext uri="{0D108BD9-81ED-4DB2-BD59-A6C34878D82A}">
                    <a16:rowId xmlns:a16="http://schemas.microsoft.com/office/drawing/2014/main" val="10001"/>
                  </a:ext>
                </a:extLst>
              </a:tr>
              <a:tr h="325957">
                <a:tc>
                  <a:txBody>
                    <a:bodyPr/>
                    <a:lstStyle/>
                    <a:p>
                      <a:r>
                        <a:rPr lang="it-IT" sz="1000">
                          <a:effectLst/>
                        </a:rPr>
                        <a:t>Superiore al 20 per cento e fino al 60 per cento</a:t>
                      </a:r>
                    </a:p>
                  </a:txBody>
                  <a:tcPr marL="44449" marR="44449" marT="0" marB="0" anchor="ctr"/>
                </a:tc>
                <a:tc>
                  <a:txBody>
                    <a:bodyPr/>
                    <a:lstStyle/>
                    <a:p>
                      <a:pPr algn="ctr"/>
                      <a:r>
                        <a:rPr lang="it-IT" sz="1000" dirty="0">
                          <a:effectLst/>
                        </a:rPr>
                        <a:t>10 anni</a:t>
                      </a:r>
                    </a:p>
                  </a:txBody>
                  <a:tcPr marL="44449" marR="44449" marT="0" marB="0" anchor="ctr"/>
                </a:tc>
                <a:extLst>
                  <a:ext uri="{0D108BD9-81ED-4DB2-BD59-A6C34878D82A}">
                    <a16:rowId xmlns:a16="http://schemas.microsoft.com/office/drawing/2014/main" val="10002"/>
                  </a:ext>
                </a:extLst>
              </a:tr>
              <a:tr h="325957">
                <a:tc>
                  <a:txBody>
                    <a:bodyPr/>
                    <a:lstStyle/>
                    <a:p>
                      <a:r>
                        <a:rPr lang="it-IT" sz="1000" dirty="0">
                          <a:effectLst/>
                        </a:rPr>
                        <a:t>Superiore al 60 per cento e fino al 100 per cento</a:t>
                      </a:r>
                    </a:p>
                  </a:txBody>
                  <a:tcPr marL="44449" marR="44449" marT="0" marB="0" anchor="ctr"/>
                </a:tc>
                <a:tc>
                  <a:txBody>
                    <a:bodyPr/>
                    <a:lstStyle/>
                    <a:p>
                      <a:pPr algn="ctr"/>
                      <a:r>
                        <a:rPr lang="it-IT" sz="1000" dirty="0">
                          <a:effectLst/>
                        </a:rPr>
                        <a:t>15 anni</a:t>
                      </a:r>
                    </a:p>
                  </a:txBody>
                  <a:tcPr marL="44449" marR="44449" marT="0" marB="0" anchor="ctr"/>
                </a:tc>
                <a:extLst>
                  <a:ext uri="{0D108BD9-81ED-4DB2-BD59-A6C34878D82A}">
                    <a16:rowId xmlns:a16="http://schemas.microsoft.com/office/drawing/2014/main" val="10003"/>
                  </a:ext>
                </a:extLst>
              </a:tr>
              <a:tr h="325957">
                <a:tc>
                  <a:txBody>
                    <a:bodyPr/>
                    <a:lstStyle/>
                    <a:p>
                      <a:r>
                        <a:rPr lang="it-IT" sz="1000" dirty="0">
                          <a:effectLst/>
                        </a:rPr>
                        <a:t>Oltre il 100 per cento</a:t>
                      </a:r>
                    </a:p>
                  </a:txBody>
                  <a:tcPr marL="44449" marR="44449" marT="0" marB="0" anchor="ctr"/>
                </a:tc>
                <a:tc>
                  <a:txBody>
                    <a:bodyPr/>
                    <a:lstStyle/>
                    <a:p>
                      <a:pPr algn="ctr"/>
                      <a:r>
                        <a:rPr lang="it-IT" sz="1000" dirty="0">
                          <a:effectLst/>
                        </a:rPr>
                        <a:t>20 anni</a:t>
                      </a:r>
                    </a:p>
                  </a:txBody>
                  <a:tcPr marL="44449" marR="44449" marT="0" marB="0" anchor="ctr"/>
                </a:tc>
                <a:extLst>
                  <a:ext uri="{0D108BD9-81ED-4DB2-BD59-A6C34878D82A}">
                    <a16:rowId xmlns:a16="http://schemas.microsoft.com/office/drawing/2014/main" val="10004"/>
                  </a:ext>
                </a:extLst>
              </a:tr>
            </a:tbl>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egnaposto numero diapositiva 1">
            <a:extLst>
              <a:ext uri="{FF2B5EF4-FFF2-40B4-BE49-F238E27FC236}">
                <a16:creationId xmlns:a16="http://schemas.microsoft.com/office/drawing/2014/main" id="{F7031660-E838-48B8-A8D4-1810B9D53558}"/>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3FBAC223-D5DA-4118-997A-F606F26E6E75}" type="slidenum">
              <a:rPr lang="it-IT" altLang="it-IT" sz="1200" smtClean="0"/>
              <a:pPr>
                <a:spcBef>
                  <a:spcPct val="0"/>
                </a:spcBef>
                <a:buFontTx/>
                <a:buNone/>
              </a:pPr>
              <a:t>63</a:t>
            </a:fld>
            <a:endParaRPr lang="it-IT" altLang="it-IT" sz="1200"/>
          </a:p>
        </p:txBody>
      </p:sp>
      <p:sp>
        <p:nvSpPr>
          <p:cNvPr id="76803" name="Rectangle 2">
            <a:extLst>
              <a:ext uri="{FF2B5EF4-FFF2-40B4-BE49-F238E27FC236}">
                <a16:creationId xmlns:a16="http://schemas.microsoft.com/office/drawing/2014/main" id="{42261565-5DB1-4223-B42A-47C69E5640E5}"/>
              </a:ext>
            </a:extLst>
          </p:cNvPr>
          <p:cNvSpPr>
            <a:spLocks noGrp="1" noChangeArrowheads="1"/>
          </p:cNvSpPr>
          <p:nvPr>
            <p:ph type="title"/>
          </p:nvPr>
        </p:nvSpPr>
        <p:spPr>
          <a:xfrm>
            <a:off x="1380449" y="250825"/>
            <a:ext cx="6074451" cy="946744"/>
          </a:xfrm>
        </p:spPr>
        <p:txBody>
          <a:bodyPr>
            <a:normAutofit fontScale="90000"/>
          </a:bodyPr>
          <a:lstStyle/>
          <a:p>
            <a:pPr eaLnBrk="1" hangingPunct="1"/>
            <a:r>
              <a:rPr lang="it-IT" altLang="it-IT" dirty="0">
                <a:latin typeface="Arial" panose="020B0604020202020204" pitchFamily="34" charset="0"/>
              </a:rPr>
              <a:t>Il riequilibrio finanziario:</a:t>
            </a:r>
            <a:br>
              <a:rPr lang="it-IT" altLang="it-IT" dirty="0">
                <a:latin typeface="Arial" panose="020B0604020202020204" pitchFamily="34" charset="0"/>
              </a:rPr>
            </a:br>
            <a:r>
              <a:rPr lang="it-IT" altLang="it-IT" i="1" dirty="0">
                <a:latin typeface="Arial" panose="020B0604020202020204" pitchFamily="34" charset="0"/>
              </a:rPr>
              <a:t>Il quadro normativo di riferimento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76804" name="Segnaposto contenuto 6">
            <a:extLst>
              <a:ext uri="{FF2B5EF4-FFF2-40B4-BE49-F238E27FC236}">
                <a16:creationId xmlns:a16="http://schemas.microsoft.com/office/drawing/2014/main" id="{54C254B1-6045-4670-B2D8-060C5EAF20C1}"/>
              </a:ext>
            </a:extLst>
          </p:cNvPr>
          <p:cNvSpPr>
            <a:spLocks noGrp="1"/>
          </p:cNvSpPr>
          <p:nvPr>
            <p:ph idx="1"/>
          </p:nvPr>
        </p:nvSpPr>
        <p:spPr>
          <a:xfrm>
            <a:off x="1047556" y="1545948"/>
            <a:ext cx="7165975" cy="4810402"/>
          </a:xfrm>
        </p:spPr>
        <p:txBody>
          <a:bodyPr>
            <a:normAutofit/>
          </a:bodyPr>
          <a:lstStyle/>
          <a:p>
            <a:pPr algn="just">
              <a:lnSpc>
                <a:spcPct val="100000"/>
              </a:lnSpc>
              <a:buClr>
                <a:srgbClr val="0070C0"/>
              </a:buClr>
            </a:pPr>
            <a:r>
              <a:rPr lang="it-IT" altLang="it-IT" sz="2800" dirty="0">
                <a:latin typeface="Calibri" pitchFamily="34" charset="0"/>
              </a:rPr>
              <a:t>La trasmissione del piano di riequilibrio va effettuata:</a:t>
            </a:r>
          </a:p>
          <a:p>
            <a:pPr marL="457200" indent="-457200" algn="just">
              <a:lnSpc>
                <a:spcPct val="100000"/>
              </a:lnSpc>
              <a:buClr>
                <a:srgbClr val="0070C0"/>
              </a:buClr>
              <a:buFont typeface="Wingdings" panose="05000000000000000000" pitchFamily="2" charset="2"/>
              <a:buChar char="Ø"/>
            </a:pPr>
            <a:r>
              <a:rPr lang="it-IT" altLang="it-IT" sz="2800" dirty="0">
                <a:latin typeface="Calibri" pitchFamily="34" charset="0"/>
              </a:rPr>
              <a:t>Alla competente sezione regionale della Corte dei Conti;</a:t>
            </a:r>
          </a:p>
          <a:p>
            <a:pPr marL="457200" indent="-457200" algn="just">
              <a:lnSpc>
                <a:spcPct val="100000"/>
              </a:lnSpc>
              <a:buClr>
                <a:srgbClr val="0070C0"/>
              </a:buClr>
              <a:buFont typeface="Wingdings" panose="05000000000000000000" pitchFamily="2" charset="2"/>
              <a:buChar char="Ø"/>
            </a:pPr>
            <a:r>
              <a:rPr lang="it-IT" altLang="it-IT" sz="2800" dirty="0">
                <a:latin typeface="Calibri" pitchFamily="34" charset="0"/>
              </a:rPr>
              <a:t>Alla Commissione per la Finanza degli organici degli enti locali istituita presso il Ministero dell’Interno</a:t>
            </a:r>
          </a:p>
          <a:p>
            <a:pPr algn="just">
              <a:lnSpc>
                <a:spcPct val="100000"/>
              </a:lnSpc>
              <a:buClr>
                <a:srgbClr val="0070C0"/>
              </a:buClr>
            </a:pPr>
            <a:r>
              <a:rPr lang="it-IT" altLang="it-IT" sz="2800" dirty="0">
                <a:latin typeface="Calibri" pitchFamily="34" charset="0"/>
              </a:rPr>
              <a:t>entro 10 giorni dalla data della deliberazione di adozione del piano d riequilibrio</a:t>
            </a:r>
          </a:p>
        </p:txBody>
      </p:sp>
    </p:spTree>
    <p:extLst>
      <p:ext uri="{BB962C8B-B14F-4D97-AF65-F5344CB8AC3E}">
        <p14:creationId xmlns:p14="http://schemas.microsoft.com/office/powerpoint/2010/main" val="8898654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egnaposto numero diapositiva 1">
            <a:extLst>
              <a:ext uri="{FF2B5EF4-FFF2-40B4-BE49-F238E27FC236}">
                <a16:creationId xmlns:a16="http://schemas.microsoft.com/office/drawing/2014/main" id="{4C615979-B192-4289-89DD-F9381A9F0CAB}"/>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13074F45-7BE4-4D35-9DE1-27B73DF7C822}" type="slidenum">
              <a:rPr lang="it-IT" altLang="it-IT" sz="1200" smtClean="0"/>
              <a:pPr>
                <a:spcBef>
                  <a:spcPct val="0"/>
                </a:spcBef>
                <a:buFontTx/>
                <a:buNone/>
              </a:pPr>
              <a:t>64</a:t>
            </a:fld>
            <a:endParaRPr lang="it-IT" altLang="it-IT" sz="1200"/>
          </a:p>
        </p:txBody>
      </p:sp>
      <p:sp>
        <p:nvSpPr>
          <p:cNvPr id="78851" name="Rectangle 2">
            <a:extLst>
              <a:ext uri="{FF2B5EF4-FFF2-40B4-BE49-F238E27FC236}">
                <a16:creationId xmlns:a16="http://schemas.microsoft.com/office/drawing/2014/main" id="{5D607D0D-ECCF-4641-8F4F-F7A7810A1C4F}"/>
              </a:ext>
            </a:extLst>
          </p:cNvPr>
          <p:cNvSpPr>
            <a:spLocks noGrp="1" noChangeArrowheads="1"/>
          </p:cNvSpPr>
          <p:nvPr>
            <p:ph type="title"/>
          </p:nvPr>
        </p:nvSpPr>
        <p:spPr>
          <a:xfrm>
            <a:off x="1374550" y="250825"/>
            <a:ext cx="6080350" cy="519113"/>
          </a:xfrm>
        </p:spPr>
        <p:txBody>
          <a:bodyPr>
            <a:normAutofit fontScale="90000"/>
          </a:bodyPr>
          <a:lstStyle/>
          <a:p>
            <a:pPr eaLnBrk="1" hangingPunct="1"/>
            <a:r>
              <a:rPr lang="it-IT" altLang="it-IT" dirty="0">
                <a:solidFill>
                  <a:srgbClr val="0070C0"/>
                </a:solidFill>
                <a:latin typeface="Calibri" panose="020F0502020204030204" pitchFamily="34" charset="0"/>
                <a:cs typeface="Calibri" panose="020F0502020204030204" pitchFamily="34" charset="0"/>
              </a:rPr>
              <a:t>Il piano di riequilibrio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6" name="Segnaposto contenuto 6">
            <a:extLst>
              <a:ext uri="{FF2B5EF4-FFF2-40B4-BE49-F238E27FC236}">
                <a16:creationId xmlns:a16="http://schemas.microsoft.com/office/drawing/2014/main" id="{9E78C1E8-D549-4512-9685-047ED760C5DC}"/>
              </a:ext>
            </a:extLst>
          </p:cNvPr>
          <p:cNvSpPr>
            <a:spLocks noGrp="1"/>
          </p:cNvSpPr>
          <p:nvPr>
            <p:ph idx="1"/>
          </p:nvPr>
        </p:nvSpPr>
        <p:spPr>
          <a:xfrm>
            <a:off x="1026489" y="999663"/>
            <a:ext cx="7757650" cy="5058973"/>
          </a:xfrm>
        </p:spPr>
        <p:txBody>
          <a:bodyPr>
            <a:noAutofit/>
          </a:bodyPr>
          <a:lstStyle/>
          <a:p>
            <a:pPr marL="0" indent="0" algn="just">
              <a:lnSpc>
                <a:spcPct val="100000"/>
              </a:lnSpc>
              <a:buFontTx/>
              <a:buNone/>
              <a:defRPr/>
            </a:pPr>
            <a:r>
              <a:rPr lang="it-IT" sz="2800" dirty="0">
                <a:latin typeface="Calibri" panose="020F0502020204030204" pitchFamily="34" charset="0"/>
                <a:cs typeface="Calibri" panose="020F0502020204030204" pitchFamily="34" charset="0"/>
              </a:rPr>
              <a:t>Il piano di riequilibrio finanziario pluriennale deve tenere conto di tutte le misure necessarie a superare le condizioni di squilibrio rilevate e deve, comunque, contenere:</a:t>
            </a:r>
          </a:p>
          <a:p>
            <a:pPr marL="0" indent="0" algn="just">
              <a:lnSpc>
                <a:spcPct val="100000"/>
              </a:lnSpc>
              <a:buFontTx/>
              <a:buNone/>
              <a:defRPr/>
            </a:pPr>
            <a:endParaRPr lang="it-IT" sz="2800" dirty="0">
              <a:latin typeface="Calibri" panose="020F0502020204030204" pitchFamily="34" charset="0"/>
              <a:cs typeface="Calibri" panose="020F0502020204030204" pitchFamily="34" charset="0"/>
            </a:endParaRPr>
          </a:p>
          <a:p>
            <a:pPr marL="444500" indent="-444500" algn="just">
              <a:lnSpc>
                <a:spcPct val="100000"/>
              </a:lnSpc>
              <a:buClr>
                <a:srgbClr val="0070C0"/>
              </a:buClr>
              <a:buFont typeface="Wingdings 3" pitchFamily="18" charset="2"/>
              <a:buChar char="e"/>
              <a:defRPr/>
            </a:pPr>
            <a:r>
              <a:rPr lang="it-IT" sz="2800" dirty="0">
                <a:latin typeface="Calibri" panose="020F0502020204030204" pitchFamily="34" charset="0"/>
                <a:cs typeface="Calibri" panose="020F0502020204030204" pitchFamily="34" charset="0"/>
              </a:rPr>
              <a:t>le eventuali misure correttive adottate dall'ente locale in considerazione dei comportamenti difformi dalla sana gestione finanziaria e del mancato rispetto degli obiettivi posti con il patto di stabilità interno accertati dalla competente sezione regionale della Corte dei conti;</a:t>
            </a:r>
          </a:p>
          <a:p>
            <a:pPr algn="just">
              <a:defRPr/>
            </a:pPr>
            <a:endParaRPr lang="it-IT" sz="2400"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egnaposto numero diapositiva 1">
            <a:extLst>
              <a:ext uri="{FF2B5EF4-FFF2-40B4-BE49-F238E27FC236}">
                <a16:creationId xmlns:a16="http://schemas.microsoft.com/office/drawing/2014/main" id="{F344AD73-D90F-441F-AC7B-9FBBCB557C9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904736C5-8531-4A9C-8D32-4C924CB9750C}" type="slidenum">
              <a:rPr lang="it-IT" altLang="it-IT" sz="1200" smtClean="0"/>
              <a:pPr>
                <a:spcBef>
                  <a:spcPct val="0"/>
                </a:spcBef>
                <a:buFontTx/>
                <a:buNone/>
              </a:pPr>
              <a:t>65</a:t>
            </a:fld>
            <a:endParaRPr lang="it-IT" altLang="it-IT" sz="1200"/>
          </a:p>
        </p:txBody>
      </p:sp>
      <p:sp>
        <p:nvSpPr>
          <p:cNvPr id="80899" name="Rectangle 2">
            <a:extLst>
              <a:ext uri="{FF2B5EF4-FFF2-40B4-BE49-F238E27FC236}">
                <a16:creationId xmlns:a16="http://schemas.microsoft.com/office/drawing/2014/main" id="{0EE4D25C-D639-4543-951F-26F3554A564C}"/>
              </a:ext>
            </a:extLst>
          </p:cNvPr>
          <p:cNvSpPr>
            <a:spLocks noGrp="1" noChangeArrowheads="1"/>
          </p:cNvSpPr>
          <p:nvPr>
            <p:ph type="title"/>
          </p:nvPr>
        </p:nvSpPr>
        <p:spPr>
          <a:xfrm>
            <a:off x="1634121" y="250825"/>
            <a:ext cx="5820779" cy="519113"/>
          </a:xfrm>
        </p:spPr>
        <p:txBody>
          <a:bodyPr>
            <a:normAutofit fontScale="90000"/>
          </a:bodyPr>
          <a:lstStyle/>
          <a:p>
            <a:pPr eaLnBrk="1" hangingPunct="1"/>
            <a:r>
              <a:rPr lang="it-IT" altLang="it-IT" dirty="0">
                <a:solidFill>
                  <a:srgbClr val="0070C0"/>
                </a:solidFill>
                <a:latin typeface="Calibri" panose="020F0502020204030204" pitchFamily="34" charset="0"/>
                <a:cs typeface="Calibri" panose="020F0502020204030204" pitchFamily="34" charset="0"/>
              </a:rPr>
              <a:t>Il piano di riequilibrio</a:t>
            </a:r>
            <a:br>
              <a:rPr lang="it-IT" altLang="it-IT" i="1" dirty="0">
                <a:latin typeface="Calibri" panose="020F0502020204030204" pitchFamily="34" charset="0"/>
                <a:cs typeface="Calibri" panose="020F0502020204030204" pitchFamily="34" charset="0"/>
              </a:rPr>
            </a:br>
            <a:endParaRPr lang="it-IT" altLang="it-IT" dirty="0">
              <a:latin typeface="Calibri" panose="020F0502020204030204" pitchFamily="34" charset="0"/>
              <a:cs typeface="Calibri" panose="020F0502020204030204" pitchFamily="34" charset="0"/>
            </a:endParaRPr>
          </a:p>
        </p:txBody>
      </p:sp>
      <p:sp>
        <p:nvSpPr>
          <p:cNvPr id="80900" name="Segnaposto contenuto 6">
            <a:extLst>
              <a:ext uri="{FF2B5EF4-FFF2-40B4-BE49-F238E27FC236}">
                <a16:creationId xmlns:a16="http://schemas.microsoft.com/office/drawing/2014/main" id="{901ABB63-80EC-47ED-A97E-056C76592ED6}"/>
              </a:ext>
            </a:extLst>
          </p:cNvPr>
          <p:cNvSpPr>
            <a:spLocks noGrp="1"/>
          </p:cNvSpPr>
          <p:nvPr>
            <p:ph idx="1"/>
          </p:nvPr>
        </p:nvSpPr>
        <p:spPr>
          <a:xfrm>
            <a:off x="965200" y="1600200"/>
            <a:ext cx="7165975" cy="4330700"/>
          </a:xfrm>
        </p:spPr>
        <p:txBody>
          <a:bodyPr/>
          <a:lstStyle/>
          <a:p>
            <a:pPr marL="444500" indent="-444500" algn="just">
              <a:buClr>
                <a:srgbClr val="0070C0"/>
              </a:buClr>
              <a:buFont typeface="Wingdings 3" panose="05040102010807070707" pitchFamily="18" charset="2"/>
              <a:buChar char="e"/>
            </a:pPr>
            <a:endParaRPr lang="it-IT" altLang="it-IT" sz="2400" dirty="0">
              <a:latin typeface="Arial" panose="020B0604020202020204" pitchFamily="34" charset="0"/>
            </a:endParaRPr>
          </a:p>
          <a:p>
            <a:pPr marL="444500" indent="-444500" algn="just">
              <a:buClr>
                <a:srgbClr val="0070C0"/>
              </a:buClr>
              <a:buFont typeface="Wingdings 3" panose="05040102010807070707" pitchFamily="18" charset="2"/>
              <a:buChar char="e"/>
            </a:pPr>
            <a:endParaRPr lang="it-IT" altLang="it-IT" sz="2400" dirty="0">
              <a:latin typeface="Arial" panose="020B0604020202020204" pitchFamily="34" charset="0"/>
            </a:endParaRPr>
          </a:p>
          <a:p>
            <a:pPr marL="444500" indent="-444500" algn="just">
              <a:lnSpc>
                <a:spcPct val="100000"/>
              </a:lnSpc>
              <a:buClr>
                <a:srgbClr val="0070C0"/>
              </a:buClr>
              <a:buFont typeface="Wingdings 3" pitchFamily="18" charset="2"/>
              <a:buChar char="e"/>
              <a:defRPr/>
            </a:pPr>
            <a:r>
              <a:rPr lang="it-IT" altLang="it-IT" sz="3200" dirty="0">
                <a:latin typeface="Calibri" panose="020F0502020204030204" pitchFamily="34" charset="0"/>
                <a:cs typeface="Calibri" panose="020F0502020204030204" pitchFamily="34" charset="0"/>
              </a:rPr>
              <a:t>la puntuale </a:t>
            </a:r>
            <a:r>
              <a:rPr lang="it-IT" altLang="it-IT" sz="3200" dirty="0">
                <a:solidFill>
                  <a:srgbClr val="0070C0"/>
                </a:solidFill>
                <a:latin typeface="Calibri" panose="020F0502020204030204" pitchFamily="34" charset="0"/>
                <a:cs typeface="Calibri" panose="020F0502020204030204" pitchFamily="34" charset="0"/>
              </a:rPr>
              <a:t>ricognizione</a:t>
            </a:r>
            <a:r>
              <a:rPr lang="it-IT" altLang="it-IT" sz="3200" dirty="0">
                <a:latin typeface="Calibri" panose="020F0502020204030204" pitchFamily="34" charset="0"/>
                <a:cs typeface="Calibri" panose="020F0502020204030204" pitchFamily="34" charset="0"/>
              </a:rPr>
              <a:t>, con relativa quantificazione, dei </a:t>
            </a:r>
            <a:r>
              <a:rPr lang="it-IT" altLang="it-IT" sz="3200" dirty="0">
                <a:solidFill>
                  <a:srgbClr val="0070C0"/>
                </a:solidFill>
                <a:latin typeface="Calibri" panose="020F0502020204030204" pitchFamily="34" charset="0"/>
                <a:cs typeface="Calibri" panose="020F0502020204030204" pitchFamily="34" charset="0"/>
              </a:rPr>
              <a:t>fattori di squilibrio rilevati</a:t>
            </a:r>
            <a:r>
              <a:rPr lang="it-IT" altLang="it-IT" sz="3200" dirty="0">
                <a:latin typeface="Calibri" panose="020F0502020204030204" pitchFamily="34" charset="0"/>
                <a:cs typeface="Calibri" panose="020F0502020204030204" pitchFamily="34" charset="0"/>
              </a:rPr>
              <a:t>, dell'eventuale disavanzo di amministrazione risultante dall'ultimo rendiconto approvato e di eventuali debiti fuori bilancio;</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egnaposto numero diapositiva 1">
            <a:extLst>
              <a:ext uri="{FF2B5EF4-FFF2-40B4-BE49-F238E27FC236}">
                <a16:creationId xmlns:a16="http://schemas.microsoft.com/office/drawing/2014/main" id="{AAA85F19-53A7-4332-A01E-2349BA83CF43}"/>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D5675538-CB87-4563-8E42-39128DB0D6BC}" type="slidenum">
              <a:rPr lang="it-IT" altLang="it-IT" sz="1200" smtClean="0"/>
              <a:pPr>
                <a:spcBef>
                  <a:spcPct val="0"/>
                </a:spcBef>
                <a:buFontTx/>
                <a:buNone/>
              </a:pPr>
              <a:t>66</a:t>
            </a:fld>
            <a:endParaRPr lang="it-IT" altLang="it-IT" sz="1200"/>
          </a:p>
        </p:txBody>
      </p:sp>
      <p:sp>
        <p:nvSpPr>
          <p:cNvPr id="82947" name="Rectangle 2">
            <a:extLst>
              <a:ext uri="{FF2B5EF4-FFF2-40B4-BE49-F238E27FC236}">
                <a16:creationId xmlns:a16="http://schemas.microsoft.com/office/drawing/2014/main" id="{087750B6-BBCD-4E2C-B43E-B99B1F673C2D}"/>
              </a:ext>
            </a:extLst>
          </p:cNvPr>
          <p:cNvSpPr>
            <a:spLocks noGrp="1" noChangeArrowheads="1"/>
          </p:cNvSpPr>
          <p:nvPr>
            <p:ph type="title"/>
          </p:nvPr>
        </p:nvSpPr>
        <p:spPr>
          <a:xfrm>
            <a:off x="1480738" y="256724"/>
            <a:ext cx="5974162" cy="519113"/>
          </a:xfrm>
        </p:spPr>
        <p:txBody>
          <a:bodyPr>
            <a:normAutofit fontScale="90000"/>
          </a:bodyPr>
          <a:lstStyle/>
          <a:p>
            <a:pPr eaLnBrk="1" hangingPunct="1"/>
            <a:r>
              <a:rPr lang="it-IT" altLang="it-IT" dirty="0">
                <a:solidFill>
                  <a:srgbClr val="0070C0"/>
                </a:solidFill>
                <a:latin typeface="Calibri" panose="020F0502020204030204" pitchFamily="34" charset="0"/>
                <a:cs typeface="Calibri" panose="020F0502020204030204" pitchFamily="34" charset="0"/>
              </a:rPr>
              <a:t>Il piano di riequilibrio</a:t>
            </a:r>
            <a:br>
              <a:rPr lang="it-IT" altLang="it-IT" i="1" dirty="0">
                <a:latin typeface="Calibri" panose="020F0502020204030204" pitchFamily="34" charset="0"/>
                <a:cs typeface="Calibri" panose="020F0502020204030204" pitchFamily="34" charset="0"/>
              </a:rPr>
            </a:br>
            <a:endParaRPr lang="it-IT" altLang="it-IT" dirty="0">
              <a:latin typeface="Calibri" panose="020F0502020204030204" pitchFamily="34" charset="0"/>
              <a:cs typeface="Calibri" panose="020F0502020204030204" pitchFamily="34" charset="0"/>
            </a:endParaRPr>
          </a:p>
        </p:txBody>
      </p:sp>
      <p:sp>
        <p:nvSpPr>
          <p:cNvPr id="82948" name="Segnaposto contenuto 6">
            <a:extLst>
              <a:ext uri="{FF2B5EF4-FFF2-40B4-BE49-F238E27FC236}">
                <a16:creationId xmlns:a16="http://schemas.microsoft.com/office/drawing/2014/main" id="{8B9CC2FB-5570-4079-8A73-B8FD539912E9}"/>
              </a:ext>
            </a:extLst>
          </p:cNvPr>
          <p:cNvSpPr>
            <a:spLocks noGrp="1"/>
          </p:cNvSpPr>
          <p:nvPr>
            <p:ph idx="1"/>
          </p:nvPr>
        </p:nvSpPr>
        <p:spPr>
          <a:xfrm>
            <a:off x="988216" y="1297858"/>
            <a:ext cx="7167562" cy="4789898"/>
          </a:xfrm>
        </p:spPr>
        <p:txBody>
          <a:bodyPr>
            <a:normAutofit lnSpcReduction="10000"/>
          </a:bodyPr>
          <a:lstStyle/>
          <a:p>
            <a:pPr marL="444500" indent="-444500" algn="just">
              <a:buClr>
                <a:srgbClr val="0070C0"/>
              </a:buClr>
            </a:pPr>
            <a:endParaRPr lang="it-IT" altLang="it-IT" sz="2400" dirty="0">
              <a:latin typeface="Arial" panose="020B0604020202020204" pitchFamily="34" charset="0"/>
            </a:endParaRPr>
          </a:p>
          <a:p>
            <a:pPr marL="444500" indent="-444500" algn="just">
              <a:lnSpc>
                <a:spcPct val="110000"/>
              </a:lnSpc>
              <a:buClr>
                <a:srgbClr val="0070C0"/>
              </a:buClr>
              <a:buFont typeface="Wingdings 3" pitchFamily="18" charset="2"/>
              <a:buChar char="e"/>
              <a:defRPr/>
            </a:pPr>
            <a:r>
              <a:rPr lang="it-IT" altLang="it-IT" sz="2800" dirty="0">
                <a:latin typeface="Calibri" panose="020F0502020204030204" pitchFamily="34" charset="0"/>
                <a:cs typeface="Calibri" panose="020F0502020204030204" pitchFamily="34" charset="0"/>
              </a:rPr>
              <a:t>l'individuazione, con relative quantificazione e previsione dell'anno di effettivo realizzo, di tutte le </a:t>
            </a:r>
            <a:r>
              <a:rPr lang="it-IT" altLang="it-IT" sz="2800" dirty="0">
                <a:solidFill>
                  <a:srgbClr val="0070C0"/>
                </a:solidFill>
                <a:latin typeface="Calibri" panose="020F0502020204030204" pitchFamily="34" charset="0"/>
                <a:cs typeface="Calibri" panose="020F0502020204030204" pitchFamily="34" charset="0"/>
              </a:rPr>
              <a:t>misure</a:t>
            </a:r>
            <a:r>
              <a:rPr lang="it-IT" altLang="it-IT" sz="2800" dirty="0">
                <a:latin typeface="Calibri" panose="020F0502020204030204" pitchFamily="34" charset="0"/>
                <a:cs typeface="Calibri" panose="020F0502020204030204" pitchFamily="34" charset="0"/>
              </a:rPr>
              <a:t> necessarie per </a:t>
            </a:r>
            <a:r>
              <a:rPr lang="it-IT" altLang="it-IT" sz="2800" dirty="0">
                <a:solidFill>
                  <a:srgbClr val="0070C0"/>
                </a:solidFill>
                <a:latin typeface="Calibri" panose="020F0502020204030204" pitchFamily="34" charset="0"/>
                <a:cs typeface="Calibri" panose="020F0502020204030204" pitchFamily="34" charset="0"/>
              </a:rPr>
              <a:t>ripristinare l'equilibrio strutturale del bilancio,</a:t>
            </a:r>
            <a:r>
              <a:rPr lang="it-IT" altLang="it-IT" sz="2800" dirty="0">
                <a:latin typeface="Calibri" panose="020F0502020204030204" pitchFamily="34" charset="0"/>
                <a:cs typeface="Calibri" panose="020F0502020204030204" pitchFamily="34" charset="0"/>
              </a:rPr>
              <a:t> per l'integrale ripiano del disavanzo di amministrazione accertato e per il finanziamento dei debiti fuori bilancio entro il periodo massimo di dieci anni, a partire da quello in corso alla data di accettazione del piano;</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egnaposto numero diapositiva 1">
            <a:extLst>
              <a:ext uri="{FF2B5EF4-FFF2-40B4-BE49-F238E27FC236}">
                <a16:creationId xmlns:a16="http://schemas.microsoft.com/office/drawing/2014/main" id="{20FFA662-8AA6-4DDF-A3B3-60F262CDEA96}"/>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FC3E823F-63F9-4386-845D-03DE192D8A49}" type="slidenum">
              <a:rPr lang="it-IT" altLang="it-IT" sz="1200" smtClean="0"/>
              <a:pPr>
                <a:spcBef>
                  <a:spcPct val="0"/>
                </a:spcBef>
                <a:buFontTx/>
                <a:buNone/>
              </a:pPr>
              <a:t>67</a:t>
            </a:fld>
            <a:endParaRPr lang="it-IT" altLang="it-IT" sz="1200"/>
          </a:p>
        </p:txBody>
      </p:sp>
      <p:sp>
        <p:nvSpPr>
          <p:cNvPr id="84995" name="Rectangle 2">
            <a:extLst>
              <a:ext uri="{FF2B5EF4-FFF2-40B4-BE49-F238E27FC236}">
                <a16:creationId xmlns:a16="http://schemas.microsoft.com/office/drawing/2014/main" id="{30363813-8AE6-4FE4-831A-252A2DD4B29D}"/>
              </a:ext>
            </a:extLst>
          </p:cNvPr>
          <p:cNvSpPr>
            <a:spLocks noGrp="1" noChangeArrowheads="1"/>
          </p:cNvSpPr>
          <p:nvPr>
            <p:ph type="title"/>
          </p:nvPr>
        </p:nvSpPr>
        <p:spPr>
          <a:xfrm>
            <a:off x="1504335" y="250825"/>
            <a:ext cx="5950565" cy="519113"/>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84996" name="Segnaposto contenuto 6">
            <a:extLst>
              <a:ext uri="{FF2B5EF4-FFF2-40B4-BE49-F238E27FC236}">
                <a16:creationId xmlns:a16="http://schemas.microsoft.com/office/drawing/2014/main" id="{5AAC7CF0-0856-4078-9D00-B5DE92F9D3B6}"/>
              </a:ext>
            </a:extLst>
          </p:cNvPr>
          <p:cNvSpPr>
            <a:spLocks noGrp="1"/>
          </p:cNvSpPr>
          <p:nvPr>
            <p:ph idx="1"/>
          </p:nvPr>
        </p:nvSpPr>
        <p:spPr>
          <a:xfrm>
            <a:off x="982663" y="1600200"/>
            <a:ext cx="7165975" cy="4330700"/>
          </a:xfrm>
        </p:spPr>
        <p:txBody>
          <a:bodyPr/>
          <a:lstStyle/>
          <a:p>
            <a:pPr algn="just">
              <a:buClr>
                <a:srgbClr val="0070C0"/>
              </a:buClr>
            </a:pPr>
            <a:endParaRPr lang="it-IT" altLang="it-IT" sz="2400" dirty="0">
              <a:latin typeface="Arial" panose="020B0604020202020204" pitchFamily="34" charset="0"/>
            </a:endParaRPr>
          </a:p>
          <a:p>
            <a:pPr marL="444500" indent="-444500" algn="just">
              <a:lnSpc>
                <a:spcPct val="100000"/>
              </a:lnSpc>
              <a:buClr>
                <a:srgbClr val="0070C0"/>
              </a:buClr>
              <a:buFont typeface="Wingdings 3" pitchFamily="18" charset="2"/>
              <a:buChar char="e"/>
              <a:defRPr/>
            </a:pPr>
            <a:r>
              <a:rPr lang="it-IT" altLang="it-IT" sz="3200" dirty="0">
                <a:latin typeface="Calibri" panose="020F0502020204030204" pitchFamily="34" charset="0"/>
                <a:cs typeface="Calibri" panose="020F0502020204030204" pitchFamily="34" charset="0"/>
              </a:rPr>
              <a:t>l'indicazione, per ciascuno degli anni del piano di riequilibrio, della percentuale di ripiano del disavanzo di amministrazione da assicurare e degli importi previsti o da prevedere nei bilanci annuali e pluriennali per il finanziamento dei debiti fuori bilancio.</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egnaposto numero diapositiva 1">
            <a:extLst>
              <a:ext uri="{FF2B5EF4-FFF2-40B4-BE49-F238E27FC236}">
                <a16:creationId xmlns:a16="http://schemas.microsoft.com/office/drawing/2014/main" id="{684CAD4A-C05C-4BBC-AC5E-76F4D8BC0456}"/>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08507D23-7871-40BA-9B66-AC9627911AC8}" type="slidenum">
              <a:rPr lang="it-IT" altLang="it-IT" sz="1200" smtClean="0"/>
              <a:pPr>
                <a:spcBef>
                  <a:spcPct val="0"/>
                </a:spcBef>
                <a:buFontTx/>
                <a:buNone/>
              </a:pPr>
              <a:t>68</a:t>
            </a:fld>
            <a:endParaRPr lang="it-IT" altLang="it-IT" sz="1200"/>
          </a:p>
        </p:txBody>
      </p:sp>
      <p:sp>
        <p:nvSpPr>
          <p:cNvPr id="87043" name="Rectangle 2">
            <a:extLst>
              <a:ext uri="{FF2B5EF4-FFF2-40B4-BE49-F238E27FC236}">
                <a16:creationId xmlns:a16="http://schemas.microsoft.com/office/drawing/2014/main" id="{971722E3-8C39-45B8-8134-B86B6B44B7FE}"/>
              </a:ext>
            </a:extLst>
          </p:cNvPr>
          <p:cNvSpPr>
            <a:spLocks noGrp="1" noChangeArrowheads="1"/>
          </p:cNvSpPr>
          <p:nvPr>
            <p:ph type="title"/>
          </p:nvPr>
        </p:nvSpPr>
        <p:spPr>
          <a:xfrm>
            <a:off x="1398147" y="250825"/>
            <a:ext cx="6056753" cy="519113"/>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4" name="Segnaposto contenuto 6">
            <a:extLst>
              <a:ext uri="{FF2B5EF4-FFF2-40B4-BE49-F238E27FC236}">
                <a16:creationId xmlns:a16="http://schemas.microsoft.com/office/drawing/2014/main" id="{A7C53789-468F-4167-9731-097C9F9BDA3B}"/>
              </a:ext>
            </a:extLst>
          </p:cNvPr>
          <p:cNvSpPr>
            <a:spLocks noGrp="1"/>
          </p:cNvSpPr>
          <p:nvPr>
            <p:ph idx="1"/>
          </p:nvPr>
        </p:nvSpPr>
        <p:spPr>
          <a:xfrm>
            <a:off x="936922" y="1324416"/>
            <a:ext cx="7165975" cy="4330700"/>
          </a:xfrm>
        </p:spPr>
        <p:txBody>
          <a:bodyPr>
            <a:noAutofit/>
          </a:bodyPr>
          <a:lstStyle/>
          <a:p>
            <a:pPr marL="0" indent="0" algn="ctr">
              <a:buClr>
                <a:srgbClr val="0070C0"/>
              </a:buClr>
              <a:buFontTx/>
              <a:buNone/>
              <a:defRPr/>
            </a:pPr>
            <a:r>
              <a:rPr lang="it-IT" sz="2800" dirty="0">
                <a:solidFill>
                  <a:srgbClr val="0070C0"/>
                </a:solidFill>
              </a:rPr>
              <a:t>Misure di riequilibrio economico finanziario</a:t>
            </a:r>
          </a:p>
          <a:p>
            <a:pPr marL="0" indent="0" algn="ctr">
              <a:buClr>
                <a:srgbClr val="0070C0"/>
              </a:buClr>
              <a:buFontTx/>
              <a:buNone/>
              <a:defRPr/>
            </a:pPr>
            <a:r>
              <a:rPr lang="it-IT" sz="2800" dirty="0">
                <a:solidFill>
                  <a:srgbClr val="0070C0"/>
                </a:solidFill>
              </a:rPr>
              <a:t>Equilibri finanziari</a:t>
            </a:r>
          </a:p>
          <a:p>
            <a:pPr marL="0" indent="0" algn="ctr">
              <a:buClr>
                <a:srgbClr val="0070C0"/>
              </a:buClr>
              <a:buFontTx/>
              <a:buNone/>
              <a:defRPr/>
            </a:pPr>
            <a:endParaRPr lang="it-IT" sz="2800" dirty="0">
              <a:solidFill>
                <a:srgbClr val="0070C0"/>
              </a:solidFill>
            </a:endParaRPr>
          </a:p>
          <a:p>
            <a:pPr marL="444500" indent="-444500" algn="just">
              <a:lnSpc>
                <a:spcPct val="100000"/>
              </a:lnSpc>
              <a:buClr>
                <a:srgbClr val="0070C0"/>
              </a:buClr>
              <a:buFont typeface="Wingdings 3" pitchFamily="18" charset="2"/>
              <a:buChar char="e"/>
              <a:defRPr/>
            </a:pPr>
            <a:r>
              <a:rPr lang="it-IT" sz="2800" dirty="0">
                <a:latin typeface="Calibri" panose="020F0502020204030204" pitchFamily="34" charset="0"/>
                <a:cs typeface="Calibri" panose="020F0502020204030204" pitchFamily="34" charset="0"/>
              </a:rPr>
              <a:t>Equilibrio di parte corrente ed equilibrio di parte capitale: deve essere dimostrata l’idoneità del piano a garantire gli equilibri finanziari per tutta la durata del piano;</a:t>
            </a:r>
          </a:p>
          <a:p>
            <a:pPr marL="444500" indent="-444500" algn="just">
              <a:lnSpc>
                <a:spcPct val="100000"/>
              </a:lnSpc>
              <a:buClr>
                <a:srgbClr val="0070C0"/>
              </a:buClr>
              <a:buFont typeface="Wingdings 3" pitchFamily="18" charset="2"/>
              <a:buChar char="e"/>
              <a:defRPr/>
            </a:pPr>
            <a:r>
              <a:rPr lang="it-IT" sz="2800" dirty="0">
                <a:latin typeface="Calibri" panose="020F0502020204030204" pitchFamily="34" charset="0"/>
                <a:cs typeface="Calibri" panose="020F0502020204030204" pitchFamily="34" charset="0"/>
              </a:rPr>
              <a:t>Ripiano del disavanzo di amministrazione: partendo dal disavanzo iniziale va indicata la quota annuale di disavanzo da applicare al bilancio di previsione ai fini del ripiano </a:t>
            </a:r>
          </a:p>
          <a:p>
            <a:pPr marL="444500" indent="-444500" algn="just">
              <a:buClr>
                <a:srgbClr val="0070C0"/>
              </a:buClr>
              <a:buFont typeface="Wingdings 2" pitchFamily="18" charset="2"/>
              <a:buChar char="E"/>
              <a:defRPr/>
            </a:pPr>
            <a:endParaRPr lang="it-IT" sz="2400"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egnaposto numero diapositiva 1">
            <a:extLst>
              <a:ext uri="{FF2B5EF4-FFF2-40B4-BE49-F238E27FC236}">
                <a16:creationId xmlns:a16="http://schemas.microsoft.com/office/drawing/2014/main" id="{E9C4CE76-9446-4211-AB38-F0957535DA0A}"/>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ECB6B3EA-406E-49C6-900E-311358AEEDA1}" type="slidenum">
              <a:rPr lang="it-IT" altLang="it-IT" sz="1200" smtClean="0"/>
              <a:pPr>
                <a:spcBef>
                  <a:spcPct val="0"/>
                </a:spcBef>
                <a:buFontTx/>
                <a:buNone/>
              </a:pPr>
              <a:t>69</a:t>
            </a:fld>
            <a:endParaRPr lang="it-IT" altLang="it-IT" sz="1200"/>
          </a:p>
        </p:txBody>
      </p:sp>
      <p:sp>
        <p:nvSpPr>
          <p:cNvPr id="89091" name="Rectangle 2">
            <a:extLst>
              <a:ext uri="{FF2B5EF4-FFF2-40B4-BE49-F238E27FC236}">
                <a16:creationId xmlns:a16="http://schemas.microsoft.com/office/drawing/2014/main" id="{14EE1A3E-77B0-4EEB-B0B4-0BC739353457}"/>
              </a:ext>
            </a:extLst>
          </p:cNvPr>
          <p:cNvSpPr>
            <a:spLocks noGrp="1" noChangeArrowheads="1"/>
          </p:cNvSpPr>
          <p:nvPr>
            <p:ph type="title"/>
          </p:nvPr>
        </p:nvSpPr>
        <p:spPr>
          <a:xfrm>
            <a:off x="1586926" y="250825"/>
            <a:ext cx="5867974" cy="519113"/>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4" name="Segnaposto contenuto 6">
            <a:extLst>
              <a:ext uri="{FF2B5EF4-FFF2-40B4-BE49-F238E27FC236}">
                <a16:creationId xmlns:a16="http://schemas.microsoft.com/office/drawing/2014/main" id="{90AEEE44-768A-434E-91EA-7EC1FF4C0FF4}"/>
              </a:ext>
            </a:extLst>
          </p:cNvPr>
          <p:cNvSpPr>
            <a:spLocks noGrp="1"/>
          </p:cNvSpPr>
          <p:nvPr>
            <p:ph idx="1"/>
          </p:nvPr>
        </p:nvSpPr>
        <p:spPr>
          <a:xfrm>
            <a:off x="982663" y="1185863"/>
            <a:ext cx="7165975" cy="4330700"/>
          </a:xfrm>
        </p:spPr>
        <p:txBody>
          <a:bodyPr>
            <a:noAutofit/>
          </a:bodyPr>
          <a:lstStyle/>
          <a:p>
            <a:pPr marL="0" indent="0" algn="ctr">
              <a:buClr>
                <a:srgbClr val="0070C0"/>
              </a:buClr>
              <a:buFontTx/>
              <a:buNone/>
              <a:defRPr/>
            </a:pPr>
            <a:r>
              <a:rPr lang="it-IT" sz="2200" dirty="0">
                <a:solidFill>
                  <a:srgbClr val="0070C0"/>
                </a:solidFill>
              </a:rPr>
              <a:t>Misure di riequilibrio economico finanziario</a:t>
            </a:r>
          </a:p>
          <a:p>
            <a:pPr marL="0" indent="0" algn="ctr">
              <a:buClr>
                <a:srgbClr val="0070C0"/>
              </a:buClr>
              <a:buFontTx/>
              <a:buNone/>
              <a:defRPr/>
            </a:pPr>
            <a:r>
              <a:rPr lang="it-IT" sz="2200" dirty="0">
                <a:solidFill>
                  <a:srgbClr val="0070C0"/>
                </a:solidFill>
              </a:rPr>
              <a:t>Debiti fuori bilancio</a:t>
            </a:r>
          </a:p>
          <a:p>
            <a:pPr marL="444500" indent="-444500" algn="just">
              <a:lnSpc>
                <a:spcPct val="100000"/>
              </a:lnSpc>
              <a:buClr>
                <a:srgbClr val="0070C0"/>
              </a:buClr>
              <a:buFont typeface="Wingdings 3" pitchFamily="18" charset="2"/>
              <a:buChar char="e"/>
              <a:defRPr/>
            </a:pPr>
            <a:r>
              <a:rPr lang="it-IT" sz="2400" dirty="0">
                <a:latin typeface="Calibri" panose="020F0502020204030204" pitchFamily="34" charset="0"/>
                <a:cs typeface="Calibri" panose="020F0502020204030204" pitchFamily="34" charset="0"/>
              </a:rPr>
              <a:t>Ripiano dei debiti fuori bilancio: deve essere indicata per ogni fattispecie di debito fuori bilancio prevista dall’art. 194 del D. </a:t>
            </a:r>
            <a:r>
              <a:rPr lang="it-IT" sz="2400" dirty="0" err="1">
                <a:latin typeface="Calibri" panose="020F0502020204030204" pitchFamily="34" charset="0"/>
                <a:cs typeface="Calibri" panose="020F0502020204030204" pitchFamily="34" charset="0"/>
              </a:rPr>
              <a:t>Lgs</a:t>
            </a:r>
            <a:r>
              <a:rPr lang="it-IT" sz="2400" dirty="0">
                <a:latin typeface="Calibri" panose="020F0502020204030204" pitchFamily="34" charset="0"/>
                <a:cs typeface="Calibri" panose="020F0502020204030204" pitchFamily="34" charset="0"/>
              </a:rPr>
              <a:t>. 267/2000, la quota annua di ripiano e la tipologia di spesa interessata, se corrente o parte capitale;</a:t>
            </a:r>
          </a:p>
          <a:p>
            <a:pPr marL="444500" indent="-444500" algn="just">
              <a:lnSpc>
                <a:spcPct val="100000"/>
              </a:lnSpc>
              <a:buClr>
                <a:srgbClr val="0070C0"/>
              </a:buClr>
              <a:buFont typeface="Wingdings 3" pitchFamily="18" charset="2"/>
              <a:buChar char="e"/>
              <a:defRPr/>
            </a:pPr>
            <a:endParaRPr lang="it-IT" sz="2400" dirty="0">
              <a:latin typeface="Calibri" panose="020F0502020204030204" pitchFamily="34" charset="0"/>
              <a:cs typeface="Calibri" panose="020F0502020204030204" pitchFamily="34" charset="0"/>
            </a:endParaRPr>
          </a:p>
        </p:txBody>
      </p:sp>
      <p:sp>
        <p:nvSpPr>
          <p:cNvPr id="2" name="Esplosione: 8 punte 1">
            <a:extLst>
              <a:ext uri="{FF2B5EF4-FFF2-40B4-BE49-F238E27FC236}">
                <a16:creationId xmlns:a16="http://schemas.microsoft.com/office/drawing/2014/main" id="{FFD81D9D-88EB-4E77-AF7A-F4EEFD47A197}"/>
              </a:ext>
            </a:extLst>
          </p:cNvPr>
          <p:cNvSpPr/>
          <p:nvPr/>
        </p:nvSpPr>
        <p:spPr>
          <a:xfrm>
            <a:off x="471948" y="3429001"/>
            <a:ext cx="8424279" cy="3292474"/>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t>Per il finanziamento dei debiti fuori bilancio l’ente può provvedere anche mediante un piano di rateazione della durata massima pari agli anni del piano di riequilibrio, compreso quello in corso, convenuto con i creditori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p:txBody>
          <a:bodyPr>
            <a:normAutofit lnSpcReduction="10000"/>
          </a:bodyPr>
          <a:lstStyle/>
          <a:p>
            <a:pPr algn="just">
              <a:lnSpc>
                <a:spcPct val="100000"/>
              </a:lnSpc>
            </a:pPr>
            <a:r>
              <a:rPr lang="it-IT" sz="2400" dirty="0">
                <a:latin typeface="Calibri" pitchFamily="34" charset="0"/>
              </a:rPr>
              <a:t>Relativamente alle società partecipate:</a:t>
            </a:r>
          </a:p>
          <a:p>
            <a:pPr marL="342900" indent="-342900" algn="just">
              <a:lnSpc>
                <a:spcPct val="100000"/>
              </a:lnSpc>
              <a:buFont typeface="Wingdings" panose="05000000000000000000" pitchFamily="2" charset="2"/>
              <a:buChar char="Ø"/>
            </a:pPr>
            <a:r>
              <a:rPr lang="it-IT" sz="2400" dirty="0">
                <a:latin typeface="Calibri" pitchFamily="34" charset="0"/>
              </a:rPr>
              <a:t>La presenza di risultati di esercizio negativi con perdite destinate ad essere riversate a carico dei bilanci degli enti locali;</a:t>
            </a:r>
          </a:p>
          <a:p>
            <a:pPr marL="342900" indent="-342900" algn="just">
              <a:lnSpc>
                <a:spcPct val="100000"/>
              </a:lnSpc>
              <a:buFont typeface="Wingdings" panose="05000000000000000000" pitchFamily="2" charset="2"/>
              <a:buChar char="Ø"/>
            </a:pPr>
            <a:r>
              <a:rPr lang="it-IT" sz="2400" dirty="0">
                <a:latin typeface="Calibri" pitchFamily="34" charset="0"/>
              </a:rPr>
              <a:t> il costo del personale, se non tenuto nei limiti di un’adeguata politica di contenimento;</a:t>
            </a:r>
          </a:p>
          <a:p>
            <a:pPr marL="342900" indent="-342900" algn="just">
              <a:lnSpc>
                <a:spcPct val="100000"/>
              </a:lnSpc>
              <a:buFont typeface="Wingdings" panose="05000000000000000000" pitchFamily="2" charset="2"/>
              <a:buChar char="Ø"/>
            </a:pPr>
            <a:r>
              <a:rPr lang="it-IT" sz="2400" dirty="0">
                <a:latin typeface="Calibri" pitchFamily="34" charset="0"/>
              </a:rPr>
              <a:t>L’indebitamento delle società</a:t>
            </a:r>
          </a:p>
          <a:p>
            <a:pPr algn="just">
              <a:lnSpc>
                <a:spcPct val="100000"/>
              </a:lnSpc>
            </a:pPr>
            <a:r>
              <a:rPr lang="it-IT" sz="2400" dirty="0">
                <a:latin typeface="Calibri" pitchFamily="34" charset="0"/>
              </a:rPr>
              <a:t> rischiano di compromettere la stabilità finanziaria degli enti locali partecipanti.</a:t>
            </a:r>
          </a:p>
          <a:p>
            <a:pPr algn="just">
              <a:lnSpc>
                <a:spcPct val="100000"/>
              </a:lnSpc>
            </a:pPr>
            <a:r>
              <a:rPr lang="it-IT" sz="2400" dirty="0">
                <a:latin typeface="Calibri" pitchFamily="34" charset="0"/>
              </a:rPr>
              <a:t>Le perdite possono essere ripianate a determinate condizioni</a:t>
            </a:r>
          </a:p>
        </p:txBody>
      </p:sp>
      <p:sp>
        <p:nvSpPr>
          <p:cNvPr id="9" name="Titolo 8"/>
          <p:cNvSpPr>
            <a:spLocks noGrp="1"/>
          </p:cNvSpPr>
          <p:nvPr>
            <p:ph type="title"/>
          </p:nvPr>
        </p:nvSpPr>
        <p:spPr>
          <a:xfrm>
            <a:off x="1527933" y="451766"/>
            <a:ext cx="7064116" cy="877155"/>
          </a:xfrm>
          <a:prstGeom prst="rect">
            <a:avLst/>
          </a:prstGeom>
        </p:spPr>
        <p:txBody>
          <a:bodyPr/>
          <a:lstStyle/>
          <a:p>
            <a:r>
              <a:rPr lang="it-IT" dirty="0">
                <a:solidFill>
                  <a:srgbClr val="0070C0"/>
                </a:solidFill>
              </a:rPr>
              <a:t>Le criticità finanziarie</a:t>
            </a:r>
          </a:p>
        </p:txBody>
      </p:sp>
    </p:spTree>
    <p:extLst>
      <p:ext uri="{BB962C8B-B14F-4D97-AF65-F5344CB8AC3E}">
        <p14:creationId xmlns:p14="http://schemas.microsoft.com/office/powerpoint/2010/main" val="144058510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egnaposto numero diapositiva 1">
            <a:extLst>
              <a:ext uri="{FF2B5EF4-FFF2-40B4-BE49-F238E27FC236}">
                <a16:creationId xmlns:a16="http://schemas.microsoft.com/office/drawing/2014/main" id="{E9C4CE76-9446-4211-AB38-F0957535DA0A}"/>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ECB6B3EA-406E-49C6-900E-311358AEEDA1}" type="slidenum">
              <a:rPr lang="it-IT" altLang="it-IT" sz="1200" smtClean="0"/>
              <a:pPr>
                <a:spcBef>
                  <a:spcPct val="0"/>
                </a:spcBef>
                <a:buFontTx/>
                <a:buNone/>
              </a:pPr>
              <a:t>70</a:t>
            </a:fld>
            <a:endParaRPr lang="it-IT" altLang="it-IT" sz="1200"/>
          </a:p>
        </p:txBody>
      </p:sp>
      <p:sp>
        <p:nvSpPr>
          <p:cNvPr id="89091" name="Rectangle 2">
            <a:extLst>
              <a:ext uri="{FF2B5EF4-FFF2-40B4-BE49-F238E27FC236}">
                <a16:creationId xmlns:a16="http://schemas.microsoft.com/office/drawing/2014/main" id="{14EE1A3E-77B0-4EEB-B0B4-0BC739353457}"/>
              </a:ext>
            </a:extLst>
          </p:cNvPr>
          <p:cNvSpPr>
            <a:spLocks noGrp="1" noChangeArrowheads="1"/>
          </p:cNvSpPr>
          <p:nvPr>
            <p:ph type="title"/>
          </p:nvPr>
        </p:nvSpPr>
        <p:spPr>
          <a:xfrm>
            <a:off x="1586926" y="250825"/>
            <a:ext cx="5867974" cy="519113"/>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4" name="Segnaposto contenuto 6">
            <a:extLst>
              <a:ext uri="{FF2B5EF4-FFF2-40B4-BE49-F238E27FC236}">
                <a16:creationId xmlns:a16="http://schemas.microsoft.com/office/drawing/2014/main" id="{90AEEE44-768A-434E-91EA-7EC1FF4C0FF4}"/>
              </a:ext>
            </a:extLst>
          </p:cNvPr>
          <p:cNvSpPr>
            <a:spLocks noGrp="1"/>
          </p:cNvSpPr>
          <p:nvPr>
            <p:ph idx="1"/>
          </p:nvPr>
        </p:nvSpPr>
        <p:spPr>
          <a:xfrm>
            <a:off x="982663" y="1191762"/>
            <a:ext cx="7165975" cy="4330700"/>
          </a:xfrm>
        </p:spPr>
        <p:txBody>
          <a:bodyPr>
            <a:noAutofit/>
          </a:bodyPr>
          <a:lstStyle/>
          <a:p>
            <a:pPr marL="0" indent="0" algn="ctr">
              <a:lnSpc>
                <a:spcPct val="100000"/>
              </a:lnSpc>
              <a:buClr>
                <a:srgbClr val="0070C0"/>
              </a:buClr>
              <a:buFontTx/>
              <a:buNone/>
              <a:defRPr/>
            </a:pPr>
            <a:r>
              <a:rPr lang="it-IT" sz="2400" dirty="0">
                <a:solidFill>
                  <a:srgbClr val="0070C0"/>
                </a:solidFill>
              </a:rPr>
              <a:t>Misure di riequilibrio economico finanziario</a:t>
            </a:r>
          </a:p>
          <a:p>
            <a:pPr marL="0" indent="0" algn="ctr">
              <a:lnSpc>
                <a:spcPct val="100000"/>
              </a:lnSpc>
              <a:buClr>
                <a:srgbClr val="0070C0"/>
              </a:buClr>
              <a:buFontTx/>
              <a:buNone/>
              <a:defRPr/>
            </a:pPr>
            <a:r>
              <a:rPr lang="it-IT" sz="2400" dirty="0">
                <a:solidFill>
                  <a:srgbClr val="0070C0"/>
                </a:solidFill>
              </a:rPr>
              <a:t>Debiti fuori bilancio</a:t>
            </a:r>
          </a:p>
          <a:p>
            <a:pPr marL="0" indent="0" algn="ctr">
              <a:lnSpc>
                <a:spcPct val="100000"/>
              </a:lnSpc>
              <a:buClr>
                <a:srgbClr val="0070C0"/>
              </a:buClr>
              <a:buFontTx/>
              <a:buNone/>
              <a:defRPr/>
            </a:pPr>
            <a:endParaRPr lang="it-IT" sz="2400" dirty="0">
              <a:solidFill>
                <a:srgbClr val="0070C0"/>
              </a:solidFill>
            </a:endParaRPr>
          </a:p>
          <a:p>
            <a:pPr marL="444500" indent="-444500" algn="just">
              <a:lnSpc>
                <a:spcPct val="100000"/>
              </a:lnSpc>
              <a:buClr>
                <a:srgbClr val="0070C0"/>
              </a:buClr>
              <a:buFont typeface="Wingdings 3" pitchFamily="18" charset="2"/>
              <a:buChar char="e"/>
              <a:defRPr/>
            </a:pPr>
            <a:r>
              <a:rPr lang="it-IT" sz="2800" dirty="0">
                <a:latin typeface="Calibri" panose="020F0502020204030204" pitchFamily="34" charset="0"/>
                <a:cs typeface="Calibri" panose="020F0502020204030204" pitchFamily="34" charset="0"/>
              </a:rPr>
              <a:t>Modalità di copertura dei debiti fuori bilancio: vanno indicati gli eventuali mutui, assunti in deroga all’art. 204 del D. Lgs. 267/2000,  per la copertura di debiti fuori bilancio per investimenti e l’utilizzo del fondo di rotazione per il pagamento degli stessi;</a:t>
            </a:r>
          </a:p>
          <a:p>
            <a:pPr marL="444500" indent="-444500" algn="just">
              <a:lnSpc>
                <a:spcPct val="100000"/>
              </a:lnSpc>
              <a:buClr>
                <a:srgbClr val="0070C0"/>
              </a:buClr>
              <a:buFont typeface="Wingdings 3" pitchFamily="18" charset="2"/>
              <a:buChar char="e"/>
              <a:defRPr/>
            </a:pPr>
            <a:endParaRPr lang="it-IT"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4328944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egnaposto numero diapositiva 1">
            <a:extLst>
              <a:ext uri="{FF2B5EF4-FFF2-40B4-BE49-F238E27FC236}">
                <a16:creationId xmlns:a16="http://schemas.microsoft.com/office/drawing/2014/main" id="{E9C4CE76-9446-4211-AB38-F0957535DA0A}"/>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ECB6B3EA-406E-49C6-900E-311358AEEDA1}" type="slidenum">
              <a:rPr lang="it-IT" altLang="it-IT" sz="1200" smtClean="0"/>
              <a:pPr>
                <a:spcBef>
                  <a:spcPct val="0"/>
                </a:spcBef>
                <a:buFontTx/>
                <a:buNone/>
              </a:pPr>
              <a:t>71</a:t>
            </a:fld>
            <a:endParaRPr lang="it-IT" altLang="it-IT" sz="1200"/>
          </a:p>
        </p:txBody>
      </p:sp>
      <p:sp>
        <p:nvSpPr>
          <p:cNvPr id="89091" name="Rectangle 2">
            <a:extLst>
              <a:ext uri="{FF2B5EF4-FFF2-40B4-BE49-F238E27FC236}">
                <a16:creationId xmlns:a16="http://schemas.microsoft.com/office/drawing/2014/main" id="{14EE1A3E-77B0-4EEB-B0B4-0BC739353457}"/>
              </a:ext>
            </a:extLst>
          </p:cNvPr>
          <p:cNvSpPr>
            <a:spLocks noGrp="1" noChangeArrowheads="1"/>
          </p:cNvSpPr>
          <p:nvPr>
            <p:ph type="title"/>
          </p:nvPr>
        </p:nvSpPr>
        <p:spPr>
          <a:xfrm>
            <a:off x="1586926" y="250825"/>
            <a:ext cx="5867974" cy="519113"/>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4" name="Segnaposto contenuto 6">
            <a:extLst>
              <a:ext uri="{FF2B5EF4-FFF2-40B4-BE49-F238E27FC236}">
                <a16:creationId xmlns:a16="http://schemas.microsoft.com/office/drawing/2014/main" id="{90AEEE44-768A-434E-91EA-7EC1FF4C0FF4}"/>
              </a:ext>
            </a:extLst>
          </p:cNvPr>
          <p:cNvSpPr>
            <a:spLocks noGrp="1"/>
          </p:cNvSpPr>
          <p:nvPr>
            <p:ph idx="1"/>
          </p:nvPr>
        </p:nvSpPr>
        <p:spPr>
          <a:xfrm>
            <a:off x="989012" y="1191762"/>
            <a:ext cx="7771530" cy="4330700"/>
          </a:xfrm>
        </p:spPr>
        <p:txBody>
          <a:bodyPr>
            <a:noAutofit/>
          </a:bodyPr>
          <a:lstStyle/>
          <a:p>
            <a:pPr marL="0" indent="0" algn="ctr">
              <a:lnSpc>
                <a:spcPct val="100000"/>
              </a:lnSpc>
              <a:buClr>
                <a:srgbClr val="0070C0"/>
              </a:buClr>
              <a:buFontTx/>
              <a:buNone/>
              <a:defRPr/>
            </a:pPr>
            <a:r>
              <a:rPr lang="it-IT" sz="2400" dirty="0">
                <a:solidFill>
                  <a:srgbClr val="0070C0"/>
                </a:solidFill>
              </a:rPr>
              <a:t>Misure di riequilibrio economico finanziario</a:t>
            </a:r>
          </a:p>
          <a:p>
            <a:pPr marL="0" indent="0" algn="ctr">
              <a:lnSpc>
                <a:spcPct val="100000"/>
              </a:lnSpc>
              <a:buClr>
                <a:srgbClr val="0070C0"/>
              </a:buClr>
              <a:buFontTx/>
              <a:buNone/>
              <a:defRPr/>
            </a:pPr>
            <a:r>
              <a:rPr lang="it-IT" sz="2400" dirty="0">
                <a:solidFill>
                  <a:srgbClr val="0070C0"/>
                </a:solidFill>
              </a:rPr>
              <a:t>Blocco dell’indebitamento</a:t>
            </a:r>
          </a:p>
          <a:p>
            <a:pPr marL="444500" indent="-444500" algn="just">
              <a:lnSpc>
                <a:spcPct val="100000"/>
              </a:lnSpc>
              <a:buClr>
                <a:srgbClr val="0070C0"/>
              </a:buClr>
              <a:buFont typeface="Wingdings 3" pitchFamily="18" charset="2"/>
              <a:buChar char="e"/>
              <a:defRPr/>
            </a:pPr>
            <a:r>
              <a:rPr lang="it-IT" sz="2400" dirty="0">
                <a:latin typeface="Calibri" panose="020F0502020204030204" pitchFamily="34" charset="0"/>
                <a:cs typeface="Calibri" panose="020F0502020204030204" pitchFamily="34" charset="0"/>
              </a:rPr>
              <a:t>Divieto di indebitamento, fatto salvo il ricorso a mutui :</a:t>
            </a:r>
          </a:p>
          <a:p>
            <a:pPr marL="901700" lvl="1" indent="-444500" algn="just">
              <a:lnSpc>
                <a:spcPct val="100000"/>
              </a:lnSpc>
              <a:buClr>
                <a:srgbClr val="0070C0"/>
              </a:buClr>
              <a:buFont typeface="Wingdings 3" pitchFamily="18" charset="2"/>
              <a:buChar char="e"/>
              <a:defRPr/>
            </a:pPr>
            <a:r>
              <a:rPr lang="it-IT" sz="2400" dirty="0">
                <a:latin typeface="Calibri" panose="020F0502020204030204" pitchFamily="34" charset="0"/>
                <a:cs typeface="Calibri" panose="020F0502020204030204" pitchFamily="34" charset="0"/>
              </a:rPr>
              <a:t>per la copertura di debiti fuori bilancio pregressi per spese di investimento;</a:t>
            </a:r>
          </a:p>
          <a:p>
            <a:pPr marL="901700" lvl="1" indent="-444500" algn="just">
              <a:lnSpc>
                <a:spcPct val="100000"/>
              </a:lnSpc>
              <a:buClr>
                <a:srgbClr val="0070C0"/>
              </a:buClr>
              <a:buFont typeface="Wingdings 3" pitchFamily="18" charset="2"/>
              <a:buChar char="e"/>
              <a:defRPr/>
            </a:pPr>
            <a:r>
              <a:rPr lang="it-IT" sz="2400" dirty="0">
                <a:latin typeface="Calibri" panose="020F0502020204030204" pitchFamily="34" charset="0"/>
                <a:cs typeface="Calibri" panose="020F0502020204030204" pitchFamily="34" charset="0"/>
              </a:rPr>
              <a:t>Per la copertura di spese di investimento relative a progetti ed interventi che garantiscano l’ottenimento di risparmi di gestione funzionali al raggiungimento degli obiettivi fissati nel piano di riequilibrio finanziario pluriennale , per un importo non superiore alle quote di capitale dei mutui e dei prestiti obbligazionari precedentemente contratti ed emessi, rimborsati nell’esercizio precedente.</a:t>
            </a:r>
          </a:p>
          <a:p>
            <a:pPr marL="901700" lvl="1" indent="-444500" algn="just">
              <a:lnSpc>
                <a:spcPct val="100000"/>
              </a:lnSpc>
              <a:buClr>
                <a:srgbClr val="0070C0"/>
              </a:buClr>
              <a:buFont typeface="Wingdings 3" pitchFamily="18" charset="2"/>
              <a:buChar char="e"/>
              <a:defRPr/>
            </a:pPr>
            <a:endParaRPr lang="it-IT" sz="2400" dirty="0">
              <a:latin typeface="Calibri" panose="020F0502020204030204" pitchFamily="34" charset="0"/>
              <a:cs typeface="Calibri" panose="020F0502020204030204" pitchFamily="34" charset="0"/>
            </a:endParaRPr>
          </a:p>
          <a:p>
            <a:pPr marL="444500" indent="-444500" algn="just">
              <a:lnSpc>
                <a:spcPct val="100000"/>
              </a:lnSpc>
              <a:buClr>
                <a:srgbClr val="0070C0"/>
              </a:buClr>
              <a:buFont typeface="Wingdings 3" pitchFamily="18" charset="2"/>
              <a:buChar char="e"/>
              <a:defRPr/>
            </a:pPr>
            <a:endParaRPr lang="it-IT"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5571902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egnaposto numero diapositiva 1">
            <a:extLst>
              <a:ext uri="{FF2B5EF4-FFF2-40B4-BE49-F238E27FC236}">
                <a16:creationId xmlns:a16="http://schemas.microsoft.com/office/drawing/2014/main" id="{DF490958-1660-404A-A427-7C82EC3B80B6}"/>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2B071D41-3EF8-4CD2-9DC9-91E9FF5C0A37}" type="slidenum">
              <a:rPr lang="it-IT" altLang="it-IT" sz="1200" smtClean="0"/>
              <a:pPr>
                <a:spcBef>
                  <a:spcPct val="0"/>
                </a:spcBef>
                <a:buFontTx/>
                <a:buNone/>
              </a:pPr>
              <a:t>72</a:t>
            </a:fld>
            <a:endParaRPr lang="it-IT" altLang="it-IT" sz="1200"/>
          </a:p>
        </p:txBody>
      </p:sp>
      <p:sp>
        <p:nvSpPr>
          <p:cNvPr id="91139" name="Rectangle 2">
            <a:extLst>
              <a:ext uri="{FF2B5EF4-FFF2-40B4-BE49-F238E27FC236}">
                <a16:creationId xmlns:a16="http://schemas.microsoft.com/office/drawing/2014/main" id="{74896B97-54D4-4F2C-AD14-85CA5B1CC3E9}"/>
              </a:ext>
            </a:extLst>
          </p:cNvPr>
          <p:cNvSpPr>
            <a:spLocks noGrp="1" noChangeArrowheads="1"/>
          </p:cNvSpPr>
          <p:nvPr>
            <p:ph type="title"/>
          </p:nvPr>
        </p:nvSpPr>
        <p:spPr>
          <a:xfrm>
            <a:off x="1280160" y="250825"/>
            <a:ext cx="6174740" cy="519113"/>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4" name="Segnaposto contenuto 6">
            <a:extLst>
              <a:ext uri="{FF2B5EF4-FFF2-40B4-BE49-F238E27FC236}">
                <a16:creationId xmlns:a16="http://schemas.microsoft.com/office/drawing/2014/main" id="{2E747C41-4E3C-4F46-8F4A-BED8F0846117}"/>
              </a:ext>
            </a:extLst>
          </p:cNvPr>
          <p:cNvSpPr>
            <a:spLocks noGrp="1"/>
          </p:cNvSpPr>
          <p:nvPr>
            <p:ph idx="1"/>
          </p:nvPr>
        </p:nvSpPr>
        <p:spPr>
          <a:xfrm>
            <a:off x="989009" y="1144588"/>
            <a:ext cx="7795130" cy="5211762"/>
          </a:xfrm>
        </p:spPr>
        <p:txBody>
          <a:bodyPr>
            <a:noAutofit/>
          </a:bodyPr>
          <a:lstStyle/>
          <a:p>
            <a:pPr marL="0" indent="0" algn="ctr">
              <a:buClr>
                <a:srgbClr val="0070C0"/>
              </a:buClr>
              <a:buFontTx/>
              <a:buNone/>
              <a:defRPr/>
            </a:pPr>
            <a:r>
              <a:rPr lang="it-IT" sz="2400" dirty="0">
                <a:solidFill>
                  <a:srgbClr val="0070C0"/>
                </a:solidFill>
              </a:rPr>
              <a:t>Misure di riequilibrio economico finanziario</a:t>
            </a:r>
          </a:p>
          <a:p>
            <a:pPr marL="0" indent="0" algn="ctr">
              <a:buClr>
                <a:srgbClr val="0070C0"/>
              </a:buClr>
              <a:buFontTx/>
              <a:buNone/>
              <a:defRPr/>
            </a:pPr>
            <a:r>
              <a:rPr lang="it-IT" sz="2400" dirty="0">
                <a:solidFill>
                  <a:srgbClr val="0070C0"/>
                </a:solidFill>
              </a:rPr>
              <a:t>Revisione straordinaria dei residui</a:t>
            </a:r>
          </a:p>
          <a:p>
            <a:pPr marL="0" indent="0" algn="ctr">
              <a:buClr>
                <a:srgbClr val="0070C0"/>
              </a:buClr>
              <a:buFontTx/>
              <a:buNone/>
              <a:defRPr/>
            </a:pPr>
            <a:endParaRPr lang="it-IT" sz="2400" dirty="0">
              <a:solidFill>
                <a:srgbClr val="0070C0"/>
              </a:solidFill>
            </a:endParaRPr>
          </a:p>
          <a:p>
            <a:pPr marL="444500" indent="-444500" algn="just">
              <a:lnSpc>
                <a:spcPct val="100000"/>
              </a:lnSpc>
              <a:buClr>
                <a:srgbClr val="0070C0"/>
              </a:buClr>
              <a:buFont typeface="Wingdings 3" pitchFamily="18" charset="2"/>
              <a:buChar char="e"/>
              <a:defRPr/>
            </a:pPr>
            <a:r>
              <a:rPr lang="it-IT" sz="2400" dirty="0">
                <a:latin typeface="Calibri" panose="020F0502020204030204" pitchFamily="34" charset="0"/>
                <a:cs typeface="Calibri" panose="020F0502020204030204" pitchFamily="34" charset="0"/>
              </a:rPr>
              <a:t>Obbligo di effettuare una revisione straordinaria dei residui attivi iscritti in bilancio: </a:t>
            </a:r>
          </a:p>
          <a:p>
            <a:pPr marL="901700" lvl="2" indent="-444500" algn="just">
              <a:lnSpc>
                <a:spcPct val="100000"/>
              </a:lnSpc>
              <a:spcBef>
                <a:spcPts val="0"/>
              </a:spcBef>
              <a:buClr>
                <a:srgbClr val="0070C0"/>
              </a:buClr>
              <a:buFont typeface="Wingdings 3" pitchFamily="18" charset="2"/>
              <a:buChar char="e"/>
              <a:defRPr/>
            </a:pPr>
            <a:r>
              <a:rPr lang="it-IT" sz="2400" dirty="0">
                <a:latin typeface="Calibri" panose="020F0502020204030204" pitchFamily="34" charset="0"/>
                <a:cs typeface="Calibri" panose="020F0502020204030204" pitchFamily="34" charset="0"/>
              </a:rPr>
              <a:t>Acquisizione di tutte le attestazione dei responsabili dei servizi competenti al fine di valutare la necessità o meno di conservarli in bilancio. I residui attivi e passivi cancellati, distinti per natura, importi e anni di riferimento, vanno elencati in un apposito prospetto mentre per i residui attivi conservati l’attestazione del responsabile del Servizio Finanziario deve essere corredata da una relazione dell’Organo di Revisione che si esprima sulla correttezza del loro mantenimento .</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egnaposto numero diapositiva 1">
            <a:extLst>
              <a:ext uri="{FF2B5EF4-FFF2-40B4-BE49-F238E27FC236}">
                <a16:creationId xmlns:a16="http://schemas.microsoft.com/office/drawing/2014/main" id="{8A97D493-0057-47DA-9218-AAFC06393066}"/>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90DED341-F774-4D98-8C37-231D625162D6}" type="slidenum">
              <a:rPr lang="it-IT" altLang="it-IT" sz="1200" smtClean="0"/>
              <a:pPr>
                <a:spcBef>
                  <a:spcPct val="0"/>
                </a:spcBef>
                <a:buFontTx/>
                <a:buNone/>
              </a:pPr>
              <a:t>73</a:t>
            </a:fld>
            <a:endParaRPr lang="it-IT" altLang="it-IT" sz="1200"/>
          </a:p>
        </p:txBody>
      </p:sp>
      <p:sp>
        <p:nvSpPr>
          <p:cNvPr id="93187" name="Rectangle 2">
            <a:extLst>
              <a:ext uri="{FF2B5EF4-FFF2-40B4-BE49-F238E27FC236}">
                <a16:creationId xmlns:a16="http://schemas.microsoft.com/office/drawing/2014/main" id="{C218E057-327A-4CDF-9AD8-8BD58BA7AEC1}"/>
              </a:ext>
            </a:extLst>
          </p:cNvPr>
          <p:cNvSpPr>
            <a:spLocks noGrp="1" noChangeArrowheads="1"/>
          </p:cNvSpPr>
          <p:nvPr>
            <p:ph type="title"/>
          </p:nvPr>
        </p:nvSpPr>
        <p:spPr>
          <a:xfrm>
            <a:off x="1209368" y="250825"/>
            <a:ext cx="6245532" cy="519113"/>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4" name="Segnaposto contenuto 6">
            <a:extLst>
              <a:ext uri="{FF2B5EF4-FFF2-40B4-BE49-F238E27FC236}">
                <a16:creationId xmlns:a16="http://schemas.microsoft.com/office/drawing/2014/main" id="{40D02B91-234A-4E01-A469-A8A98902BAB3}"/>
              </a:ext>
            </a:extLst>
          </p:cNvPr>
          <p:cNvSpPr>
            <a:spLocks noGrp="1"/>
          </p:cNvSpPr>
          <p:nvPr>
            <p:ph idx="1"/>
          </p:nvPr>
        </p:nvSpPr>
        <p:spPr>
          <a:xfrm>
            <a:off x="982663" y="1468939"/>
            <a:ext cx="7718885" cy="4687386"/>
          </a:xfrm>
        </p:spPr>
        <p:txBody>
          <a:bodyPr>
            <a:noAutofit/>
          </a:bodyPr>
          <a:lstStyle/>
          <a:p>
            <a:pPr marL="0" indent="0" algn="ctr">
              <a:buClr>
                <a:srgbClr val="0070C0"/>
              </a:buClr>
              <a:buFontTx/>
              <a:buNone/>
              <a:defRPr/>
            </a:pPr>
            <a:r>
              <a:rPr lang="it-IT" sz="2400" dirty="0">
                <a:solidFill>
                  <a:srgbClr val="0070C0"/>
                </a:solidFill>
              </a:rPr>
              <a:t>Misure di riequilibrio economico finanziario</a:t>
            </a:r>
          </a:p>
          <a:p>
            <a:pPr marL="0" indent="0" algn="ctr">
              <a:buClr>
                <a:srgbClr val="0070C0"/>
              </a:buClr>
              <a:buFontTx/>
              <a:buNone/>
              <a:defRPr/>
            </a:pPr>
            <a:r>
              <a:rPr lang="it-IT" sz="2400" dirty="0">
                <a:solidFill>
                  <a:srgbClr val="0070C0"/>
                </a:solidFill>
              </a:rPr>
              <a:t>Quantificazione debiti di funzionamento </a:t>
            </a:r>
          </a:p>
          <a:p>
            <a:pPr marL="0" indent="0" algn="ctr">
              <a:buClr>
                <a:srgbClr val="0070C0"/>
              </a:buClr>
              <a:buFontTx/>
              <a:buNone/>
              <a:defRPr/>
            </a:pPr>
            <a:endParaRPr lang="it-IT" sz="2400" dirty="0">
              <a:solidFill>
                <a:srgbClr val="0070C0"/>
              </a:solidFill>
            </a:endParaRPr>
          </a:p>
          <a:p>
            <a:pPr marL="444500" indent="-444500" algn="just">
              <a:lnSpc>
                <a:spcPct val="100000"/>
              </a:lnSpc>
              <a:buClr>
                <a:srgbClr val="0070C0"/>
              </a:buClr>
              <a:buFont typeface="Wingdings 3" pitchFamily="18" charset="2"/>
              <a:buChar char="e"/>
              <a:defRPr/>
            </a:pPr>
            <a:r>
              <a:rPr lang="it-IT" sz="2400" dirty="0">
                <a:latin typeface="Calibri" panose="020F0502020204030204" pitchFamily="34" charset="0"/>
                <a:cs typeface="Calibri" panose="020F0502020204030204" pitchFamily="34" charset="0"/>
              </a:rPr>
              <a:t>L’ente è tenuto a quantificare l’ammontare complessivo dei debiti di funzionamento con particolare attenzione ai tempi medi di pagamento e alla quantificazione del relativo contenzioso in termini di oneri e interessi passivi, nonché il numero di procedure esecutive:</a:t>
            </a:r>
          </a:p>
          <a:p>
            <a:pPr marL="444500" indent="-444500" algn="just">
              <a:lnSpc>
                <a:spcPct val="100000"/>
              </a:lnSpc>
              <a:buClr>
                <a:srgbClr val="0070C0"/>
              </a:buClr>
              <a:buFont typeface="Wingdings 3" pitchFamily="18" charset="2"/>
              <a:buChar char="e"/>
              <a:defRPr/>
            </a:pPr>
            <a:r>
              <a:rPr lang="it-IT" sz="2400" dirty="0">
                <a:latin typeface="Calibri" panose="020F0502020204030204" pitchFamily="34" charset="0"/>
                <a:cs typeface="Calibri" panose="020F0502020204030204" pitchFamily="34" charset="0"/>
              </a:rPr>
              <a:t>Vanno indicate, altresì, le misure da adottare per ridurre i tempi medi di pagamento e i gli oneri relativi.</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egnaposto numero diapositiva 1">
            <a:extLst>
              <a:ext uri="{FF2B5EF4-FFF2-40B4-BE49-F238E27FC236}">
                <a16:creationId xmlns:a16="http://schemas.microsoft.com/office/drawing/2014/main" id="{AF56D9AB-5703-441A-9AAF-130D25221001}"/>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5EF74B34-E995-4298-BCB4-8CE8DF4A3347}" type="slidenum">
              <a:rPr lang="it-IT" altLang="it-IT" sz="1200" smtClean="0"/>
              <a:pPr>
                <a:spcBef>
                  <a:spcPct val="0"/>
                </a:spcBef>
                <a:buFontTx/>
                <a:buNone/>
              </a:pPr>
              <a:t>74</a:t>
            </a:fld>
            <a:endParaRPr lang="it-IT" altLang="it-IT" sz="1200"/>
          </a:p>
        </p:txBody>
      </p:sp>
      <p:sp>
        <p:nvSpPr>
          <p:cNvPr id="95235" name="Rectangle 2">
            <a:extLst>
              <a:ext uri="{FF2B5EF4-FFF2-40B4-BE49-F238E27FC236}">
                <a16:creationId xmlns:a16="http://schemas.microsoft.com/office/drawing/2014/main" id="{36742F77-3080-4983-B223-6FBA5E79ABD0}"/>
              </a:ext>
            </a:extLst>
          </p:cNvPr>
          <p:cNvSpPr>
            <a:spLocks noGrp="1" noChangeArrowheads="1"/>
          </p:cNvSpPr>
          <p:nvPr>
            <p:ph type="title"/>
          </p:nvPr>
        </p:nvSpPr>
        <p:spPr>
          <a:xfrm>
            <a:off x="1215267" y="250825"/>
            <a:ext cx="6239633" cy="519113"/>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4" name="Segnaposto contenuto 6">
            <a:extLst>
              <a:ext uri="{FF2B5EF4-FFF2-40B4-BE49-F238E27FC236}">
                <a16:creationId xmlns:a16="http://schemas.microsoft.com/office/drawing/2014/main" id="{5F24F739-700F-4BFE-8E5D-1B472E563C41}"/>
              </a:ext>
            </a:extLst>
          </p:cNvPr>
          <p:cNvSpPr>
            <a:spLocks noGrp="1"/>
          </p:cNvSpPr>
          <p:nvPr>
            <p:ph idx="1"/>
          </p:nvPr>
        </p:nvSpPr>
        <p:spPr>
          <a:xfrm>
            <a:off x="1035050" y="996990"/>
            <a:ext cx="7808083" cy="5359359"/>
          </a:xfrm>
        </p:spPr>
        <p:txBody>
          <a:bodyPr>
            <a:noAutofit/>
          </a:bodyPr>
          <a:lstStyle/>
          <a:p>
            <a:pPr marL="0" indent="0" algn="ctr">
              <a:buClr>
                <a:srgbClr val="0070C0"/>
              </a:buClr>
              <a:buFontTx/>
              <a:buNone/>
              <a:defRPr/>
            </a:pPr>
            <a:r>
              <a:rPr lang="it-IT" sz="2400" dirty="0">
                <a:solidFill>
                  <a:srgbClr val="0070C0"/>
                </a:solidFill>
              </a:rPr>
              <a:t>Misure di riequilibrio economico finanziario</a:t>
            </a:r>
          </a:p>
          <a:p>
            <a:pPr marL="0" indent="0" algn="ctr">
              <a:buClr>
                <a:srgbClr val="0070C0"/>
              </a:buClr>
              <a:buFontTx/>
              <a:buNone/>
              <a:defRPr/>
            </a:pPr>
            <a:r>
              <a:rPr lang="it-IT" sz="2400" dirty="0">
                <a:solidFill>
                  <a:srgbClr val="0070C0"/>
                </a:solidFill>
              </a:rPr>
              <a:t>Tributi locali</a:t>
            </a:r>
          </a:p>
          <a:p>
            <a:pPr marL="0" indent="0" algn="ctr">
              <a:buClr>
                <a:srgbClr val="0070C0"/>
              </a:buClr>
              <a:buFontTx/>
              <a:buNone/>
              <a:defRPr/>
            </a:pPr>
            <a:endParaRPr lang="it-IT" sz="2400" dirty="0">
              <a:solidFill>
                <a:srgbClr val="0070C0"/>
              </a:solidFill>
            </a:endParaRPr>
          </a:p>
          <a:p>
            <a:pPr marL="444500" indent="-444500" algn="just">
              <a:lnSpc>
                <a:spcPct val="100000"/>
              </a:lnSpc>
              <a:buClr>
                <a:srgbClr val="0070C0"/>
              </a:buClr>
              <a:buFont typeface="Wingdings 3" pitchFamily="18" charset="2"/>
              <a:buChar char="e"/>
              <a:defRPr/>
            </a:pPr>
            <a:r>
              <a:rPr lang="it-IT" sz="2400" dirty="0">
                <a:latin typeface="Calibri" panose="020F0502020204030204" pitchFamily="34" charset="0"/>
                <a:cs typeface="Calibri" panose="020F0502020204030204" pitchFamily="34" charset="0"/>
              </a:rPr>
              <a:t>Analisi della tassazione con verifica dell’incremento delle aliquote e delle tariffe dei tributi locali nella misura massima consentita anche in deroga ad eventuali limitazione temporali disposte dalla legislazione vigente;</a:t>
            </a:r>
          </a:p>
          <a:p>
            <a:pPr marL="444500" indent="-444500" algn="just">
              <a:lnSpc>
                <a:spcPct val="100000"/>
              </a:lnSpc>
              <a:buClr>
                <a:srgbClr val="0070C0"/>
              </a:buClr>
              <a:buFont typeface="Wingdings 3" pitchFamily="18" charset="2"/>
              <a:buChar char="e"/>
              <a:defRPr/>
            </a:pPr>
            <a:endParaRPr lang="it-IT" sz="2400" dirty="0">
              <a:latin typeface="Calibri" panose="020F0502020204030204" pitchFamily="34" charset="0"/>
              <a:cs typeface="Calibri" panose="020F0502020204030204" pitchFamily="34" charset="0"/>
            </a:endParaRPr>
          </a:p>
          <a:p>
            <a:pPr marL="444500" indent="-444500" algn="just">
              <a:lnSpc>
                <a:spcPct val="100000"/>
              </a:lnSpc>
              <a:buClr>
                <a:srgbClr val="0070C0"/>
              </a:buClr>
              <a:buFont typeface="Wingdings 3" pitchFamily="18" charset="2"/>
              <a:buChar char="e"/>
              <a:defRPr/>
            </a:pPr>
            <a:endParaRPr lang="it-IT" sz="2400" dirty="0">
              <a:latin typeface="Calibri" panose="020F0502020204030204" pitchFamily="34" charset="0"/>
              <a:cs typeface="Calibri" panose="020F0502020204030204" pitchFamily="34" charset="0"/>
            </a:endParaRPr>
          </a:p>
        </p:txBody>
      </p:sp>
      <p:sp>
        <p:nvSpPr>
          <p:cNvPr id="2" name="Esplosione: 8 punte 1">
            <a:extLst>
              <a:ext uri="{FF2B5EF4-FFF2-40B4-BE49-F238E27FC236}">
                <a16:creationId xmlns:a16="http://schemas.microsoft.com/office/drawing/2014/main" id="{03A254CD-C498-4300-8F98-08F0D4CBA21F}"/>
              </a:ext>
            </a:extLst>
          </p:cNvPr>
          <p:cNvSpPr/>
          <p:nvPr/>
        </p:nvSpPr>
        <p:spPr>
          <a:xfrm>
            <a:off x="937997" y="3429000"/>
            <a:ext cx="7952331" cy="3030794"/>
          </a:xfrm>
          <a:prstGeom prst="irregularSeal1">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it-IT" dirty="0"/>
              <a:t>L’ente è legittimato a deliberare aliquote e tariffe nella misura massima consentita, anche in deroga ad eventuali limitazioni disposte dalla legge</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egnaposto numero diapositiva 1">
            <a:extLst>
              <a:ext uri="{FF2B5EF4-FFF2-40B4-BE49-F238E27FC236}">
                <a16:creationId xmlns:a16="http://schemas.microsoft.com/office/drawing/2014/main" id="{AF56D9AB-5703-441A-9AAF-130D25221001}"/>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5EF74B34-E995-4298-BCB4-8CE8DF4A3347}" type="slidenum">
              <a:rPr lang="it-IT" altLang="it-IT" sz="1200" smtClean="0"/>
              <a:pPr>
                <a:spcBef>
                  <a:spcPct val="0"/>
                </a:spcBef>
                <a:buFontTx/>
                <a:buNone/>
              </a:pPr>
              <a:t>75</a:t>
            </a:fld>
            <a:endParaRPr lang="it-IT" altLang="it-IT" sz="1200"/>
          </a:p>
        </p:txBody>
      </p:sp>
      <p:sp>
        <p:nvSpPr>
          <p:cNvPr id="95235" name="Rectangle 2">
            <a:extLst>
              <a:ext uri="{FF2B5EF4-FFF2-40B4-BE49-F238E27FC236}">
                <a16:creationId xmlns:a16="http://schemas.microsoft.com/office/drawing/2014/main" id="{36742F77-3080-4983-B223-6FBA5E79ABD0}"/>
              </a:ext>
            </a:extLst>
          </p:cNvPr>
          <p:cNvSpPr>
            <a:spLocks noGrp="1" noChangeArrowheads="1"/>
          </p:cNvSpPr>
          <p:nvPr>
            <p:ph type="title"/>
          </p:nvPr>
        </p:nvSpPr>
        <p:spPr>
          <a:xfrm>
            <a:off x="1215267" y="250825"/>
            <a:ext cx="6239633" cy="519113"/>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4" name="Segnaposto contenuto 6">
            <a:extLst>
              <a:ext uri="{FF2B5EF4-FFF2-40B4-BE49-F238E27FC236}">
                <a16:creationId xmlns:a16="http://schemas.microsoft.com/office/drawing/2014/main" id="{5F24F739-700F-4BFE-8E5D-1B472E563C41}"/>
              </a:ext>
            </a:extLst>
          </p:cNvPr>
          <p:cNvSpPr>
            <a:spLocks noGrp="1"/>
          </p:cNvSpPr>
          <p:nvPr>
            <p:ph idx="1"/>
          </p:nvPr>
        </p:nvSpPr>
        <p:spPr>
          <a:xfrm>
            <a:off x="1035050" y="996990"/>
            <a:ext cx="7808083" cy="5359359"/>
          </a:xfrm>
        </p:spPr>
        <p:txBody>
          <a:bodyPr>
            <a:noAutofit/>
          </a:bodyPr>
          <a:lstStyle/>
          <a:p>
            <a:pPr marL="0" indent="0" algn="ctr">
              <a:buClr>
                <a:srgbClr val="0070C0"/>
              </a:buClr>
              <a:buFontTx/>
              <a:buNone/>
              <a:defRPr/>
            </a:pPr>
            <a:r>
              <a:rPr lang="it-IT" sz="2400" dirty="0">
                <a:solidFill>
                  <a:srgbClr val="0070C0"/>
                </a:solidFill>
              </a:rPr>
              <a:t>Misure di riequilibrio economico finanziario</a:t>
            </a:r>
          </a:p>
          <a:p>
            <a:pPr marL="0" indent="0" algn="ctr">
              <a:buClr>
                <a:srgbClr val="0070C0"/>
              </a:buClr>
              <a:buFontTx/>
              <a:buNone/>
              <a:defRPr/>
            </a:pPr>
            <a:r>
              <a:rPr lang="it-IT" sz="2400" dirty="0">
                <a:solidFill>
                  <a:srgbClr val="0070C0"/>
                </a:solidFill>
              </a:rPr>
              <a:t>Tributi locali</a:t>
            </a:r>
          </a:p>
          <a:p>
            <a:pPr marL="0" indent="0" algn="ctr">
              <a:buClr>
                <a:srgbClr val="0070C0"/>
              </a:buClr>
              <a:buFontTx/>
              <a:buNone/>
              <a:defRPr/>
            </a:pPr>
            <a:endParaRPr lang="it-IT" sz="2400" dirty="0">
              <a:solidFill>
                <a:srgbClr val="0070C0"/>
              </a:solidFill>
            </a:endParaRPr>
          </a:p>
          <a:p>
            <a:pPr marL="444500" indent="-444500" algn="just">
              <a:lnSpc>
                <a:spcPct val="100000"/>
              </a:lnSpc>
              <a:buClr>
                <a:srgbClr val="0070C0"/>
              </a:buClr>
              <a:buFont typeface="Wingdings 3" pitchFamily="18" charset="2"/>
              <a:buChar char="e"/>
              <a:defRPr/>
            </a:pPr>
            <a:r>
              <a:rPr lang="it-IT" sz="2400" dirty="0">
                <a:latin typeface="Calibri" panose="020F0502020204030204" pitchFamily="34" charset="0"/>
                <a:cs typeface="Calibri" panose="020F0502020204030204" pitchFamily="34" charset="0"/>
              </a:rPr>
              <a:t>Verifica delle previsioni di entrata iscritti al fine di valutarne la congruità rispetto al trend di riscossione dell’ultimo triennio concluso. L’ente deve motivare e dimostrare, in caso di previsioni di entrata che subiscono un incremento anomalo, le misure da adottare che consentano di accrescere effettivamente il grado di riscossione.</a:t>
            </a:r>
          </a:p>
        </p:txBody>
      </p:sp>
    </p:spTree>
    <p:extLst>
      <p:ext uri="{BB962C8B-B14F-4D97-AF65-F5344CB8AC3E}">
        <p14:creationId xmlns:p14="http://schemas.microsoft.com/office/powerpoint/2010/main" val="290352815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egnaposto numero diapositiva 1">
            <a:extLst>
              <a:ext uri="{FF2B5EF4-FFF2-40B4-BE49-F238E27FC236}">
                <a16:creationId xmlns:a16="http://schemas.microsoft.com/office/drawing/2014/main" id="{A732D198-D1EB-4721-AE26-49C3AF852B93}"/>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A1E9A08B-B9A8-49AF-9840-B564DFD93DB8}" type="slidenum">
              <a:rPr lang="it-IT" altLang="it-IT" sz="1200" smtClean="0"/>
              <a:pPr>
                <a:spcBef>
                  <a:spcPct val="0"/>
                </a:spcBef>
                <a:buFontTx/>
                <a:buNone/>
              </a:pPr>
              <a:t>76</a:t>
            </a:fld>
            <a:endParaRPr lang="it-IT" altLang="it-IT" sz="1200"/>
          </a:p>
        </p:txBody>
      </p:sp>
      <p:sp>
        <p:nvSpPr>
          <p:cNvPr id="97283" name="Rectangle 2">
            <a:extLst>
              <a:ext uri="{FF2B5EF4-FFF2-40B4-BE49-F238E27FC236}">
                <a16:creationId xmlns:a16="http://schemas.microsoft.com/office/drawing/2014/main" id="{421E1B54-2AB8-4588-999F-6FEC3CF020AA}"/>
              </a:ext>
            </a:extLst>
          </p:cNvPr>
          <p:cNvSpPr>
            <a:spLocks noGrp="1" noChangeArrowheads="1"/>
          </p:cNvSpPr>
          <p:nvPr>
            <p:ph type="title"/>
          </p:nvPr>
        </p:nvSpPr>
        <p:spPr>
          <a:xfrm>
            <a:off x="1522034" y="250825"/>
            <a:ext cx="5932866" cy="519113"/>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4" name="Segnaposto contenuto 6">
            <a:extLst>
              <a:ext uri="{FF2B5EF4-FFF2-40B4-BE49-F238E27FC236}">
                <a16:creationId xmlns:a16="http://schemas.microsoft.com/office/drawing/2014/main" id="{3599E5FE-C314-4DAB-8636-BC2E9F94B9F5}"/>
              </a:ext>
            </a:extLst>
          </p:cNvPr>
          <p:cNvSpPr>
            <a:spLocks noGrp="1"/>
          </p:cNvSpPr>
          <p:nvPr>
            <p:ph idx="1"/>
          </p:nvPr>
        </p:nvSpPr>
        <p:spPr>
          <a:xfrm>
            <a:off x="1062038" y="1168072"/>
            <a:ext cx="7899082" cy="4866968"/>
          </a:xfrm>
        </p:spPr>
        <p:txBody>
          <a:bodyPr>
            <a:noAutofit/>
          </a:bodyPr>
          <a:lstStyle/>
          <a:p>
            <a:pPr marL="0" indent="0" algn="ctr">
              <a:lnSpc>
                <a:spcPct val="100000"/>
              </a:lnSpc>
              <a:buClr>
                <a:srgbClr val="0070C0"/>
              </a:buClr>
              <a:buFontTx/>
              <a:buNone/>
              <a:defRPr/>
            </a:pPr>
            <a:r>
              <a:rPr lang="it-IT" sz="2400" dirty="0">
                <a:solidFill>
                  <a:srgbClr val="0070C0"/>
                </a:solidFill>
              </a:rPr>
              <a:t>Misure di riequilibrio economico finanziario</a:t>
            </a:r>
          </a:p>
          <a:p>
            <a:pPr marL="0" indent="0" algn="ctr">
              <a:lnSpc>
                <a:spcPct val="100000"/>
              </a:lnSpc>
              <a:buClr>
                <a:srgbClr val="0070C0"/>
              </a:buClr>
              <a:buFontTx/>
              <a:buNone/>
              <a:defRPr/>
            </a:pPr>
            <a:r>
              <a:rPr lang="it-IT" sz="2400" dirty="0">
                <a:solidFill>
                  <a:srgbClr val="0070C0"/>
                </a:solidFill>
              </a:rPr>
              <a:t>Copertura di costi dei servizi a domanda individuale</a:t>
            </a:r>
          </a:p>
          <a:p>
            <a:pPr marL="0" indent="0" algn="ctr">
              <a:lnSpc>
                <a:spcPct val="100000"/>
              </a:lnSpc>
              <a:buClr>
                <a:srgbClr val="0070C0"/>
              </a:buClr>
              <a:buFontTx/>
              <a:buNone/>
              <a:defRPr/>
            </a:pPr>
            <a:endParaRPr lang="it-IT" sz="2400" dirty="0">
              <a:solidFill>
                <a:srgbClr val="0070C0"/>
              </a:solidFill>
            </a:endParaRPr>
          </a:p>
          <a:p>
            <a:pPr marL="444500" indent="-444500" algn="just">
              <a:lnSpc>
                <a:spcPct val="100000"/>
              </a:lnSpc>
              <a:buClr>
                <a:srgbClr val="0070C0"/>
              </a:buClr>
              <a:buFont typeface="Wingdings 3" pitchFamily="18" charset="2"/>
              <a:buChar char="e"/>
              <a:defRPr/>
            </a:pPr>
            <a:r>
              <a:rPr lang="it-IT" sz="2400" dirty="0">
                <a:latin typeface="Calibri" panose="020F0502020204030204" pitchFamily="34" charset="0"/>
                <a:cs typeface="Calibri" panose="020F0502020204030204" pitchFamily="34" charset="0"/>
              </a:rPr>
              <a:t>L’ente deve dimostrare le modalità con le quali intende assicurare la copertura dei costi di gestione dei servizi a domanda individuale:</a:t>
            </a:r>
          </a:p>
          <a:p>
            <a:pPr marL="901700" lvl="2" indent="-444500" algn="just">
              <a:lnSpc>
                <a:spcPct val="100000"/>
              </a:lnSpc>
              <a:spcBef>
                <a:spcPts val="0"/>
              </a:spcBef>
              <a:buClr>
                <a:srgbClr val="0070C0"/>
              </a:buClr>
              <a:buFont typeface="Wingdings 3" pitchFamily="18" charset="2"/>
              <a:buChar char="e"/>
              <a:defRPr/>
            </a:pPr>
            <a:r>
              <a:rPr lang="it-IT" sz="2400" dirty="0">
                <a:latin typeface="Calibri" panose="020F0502020204030204" pitchFamily="34" charset="0"/>
                <a:cs typeface="Calibri" panose="020F0502020204030204" pitchFamily="34" charset="0"/>
              </a:rPr>
              <a:t>Asili nido</a:t>
            </a:r>
          </a:p>
          <a:p>
            <a:pPr marL="901700" lvl="2" indent="-444500" algn="just">
              <a:lnSpc>
                <a:spcPct val="100000"/>
              </a:lnSpc>
              <a:spcBef>
                <a:spcPts val="0"/>
              </a:spcBef>
              <a:buClr>
                <a:srgbClr val="0070C0"/>
              </a:buClr>
              <a:buFont typeface="Wingdings 3" pitchFamily="18" charset="2"/>
              <a:buChar char="e"/>
              <a:defRPr/>
            </a:pPr>
            <a:r>
              <a:rPr lang="it-IT" sz="2400" dirty="0">
                <a:latin typeface="Calibri" panose="020F0502020204030204" pitchFamily="34" charset="0"/>
                <a:cs typeface="Calibri" panose="020F0502020204030204" pitchFamily="34" charset="0"/>
              </a:rPr>
              <a:t>Mense scolastiche</a:t>
            </a:r>
          </a:p>
          <a:p>
            <a:pPr marL="901700" lvl="2" indent="-444500" algn="just">
              <a:lnSpc>
                <a:spcPct val="100000"/>
              </a:lnSpc>
              <a:spcBef>
                <a:spcPts val="0"/>
              </a:spcBef>
              <a:buClr>
                <a:srgbClr val="0070C0"/>
              </a:buClr>
              <a:buFont typeface="Wingdings 3" pitchFamily="18" charset="2"/>
              <a:buChar char="e"/>
              <a:defRPr/>
            </a:pPr>
            <a:r>
              <a:rPr lang="it-IT" sz="2400" dirty="0">
                <a:latin typeface="Calibri" panose="020F0502020204030204" pitchFamily="34" charset="0"/>
                <a:cs typeface="Calibri" panose="020F0502020204030204" pitchFamily="34" charset="0"/>
              </a:rPr>
              <a:t>Impianti sportivi </a:t>
            </a:r>
          </a:p>
          <a:p>
            <a:pPr marL="901700" lvl="2" indent="-444500" algn="just">
              <a:lnSpc>
                <a:spcPct val="100000"/>
              </a:lnSpc>
              <a:spcBef>
                <a:spcPts val="0"/>
              </a:spcBef>
              <a:buClr>
                <a:srgbClr val="0070C0"/>
              </a:buClr>
              <a:buFont typeface="Wingdings 3" pitchFamily="18" charset="2"/>
              <a:buChar char="e"/>
              <a:defRPr/>
            </a:pPr>
            <a:r>
              <a:rPr lang="it-IT" sz="2400" dirty="0">
                <a:latin typeface="Calibri" panose="020F0502020204030204" pitchFamily="34" charset="0"/>
                <a:cs typeface="Calibri" panose="020F0502020204030204" pitchFamily="34" charset="0"/>
              </a:rPr>
              <a:t>Residenze Sanitarie Assistite</a:t>
            </a:r>
          </a:p>
          <a:p>
            <a:pPr marL="901700" lvl="2" indent="-444500" algn="just">
              <a:lnSpc>
                <a:spcPct val="100000"/>
              </a:lnSpc>
              <a:spcBef>
                <a:spcPts val="0"/>
              </a:spcBef>
              <a:buClr>
                <a:srgbClr val="0070C0"/>
              </a:buClr>
              <a:buFont typeface="Wingdings 3" pitchFamily="18" charset="2"/>
              <a:buChar char="e"/>
              <a:defRPr/>
            </a:pPr>
            <a:r>
              <a:rPr lang="it-IT" sz="2400" dirty="0">
                <a:latin typeface="Calibri" panose="020F0502020204030204" pitchFamily="34" charset="0"/>
                <a:cs typeface="Calibri" panose="020F0502020204030204" pitchFamily="34" charset="0"/>
              </a:rPr>
              <a:t>Parcheggi a pagamento</a:t>
            </a:r>
          </a:p>
          <a:p>
            <a:pPr marL="901700" lvl="2" indent="-444500" algn="just">
              <a:lnSpc>
                <a:spcPct val="100000"/>
              </a:lnSpc>
              <a:spcBef>
                <a:spcPts val="0"/>
              </a:spcBef>
              <a:buClr>
                <a:srgbClr val="0070C0"/>
              </a:buClr>
              <a:buFont typeface="Wingdings 3" pitchFamily="18" charset="2"/>
              <a:buChar char="e"/>
              <a:defRPr/>
            </a:pPr>
            <a:r>
              <a:rPr lang="it-IT" sz="2400" dirty="0">
                <a:latin typeface="Calibri" panose="020F0502020204030204" pitchFamily="34" charset="0"/>
                <a:cs typeface="Calibri" panose="020F0502020204030204" pitchFamily="34" charset="0"/>
              </a:rPr>
              <a:t>Utilizzo di sale istituzionali</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egnaposto numero diapositiva 1">
            <a:extLst>
              <a:ext uri="{FF2B5EF4-FFF2-40B4-BE49-F238E27FC236}">
                <a16:creationId xmlns:a16="http://schemas.microsoft.com/office/drawing/2014/main" id="{9ED985E8-A2E8-4C49-BE18-14E655284269}"/>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25C8C221-B671-47A7-B68E-B7EC44AC1239}" type="slidenum">
              <a:rPr lang="it-IT" altLang="it-IT" sz="1200" smtClean="0"/>
              <a:pPr>
                <a:spcBef>
                  <a:spcPct val="0"/>
                </a:spcBef>
                <a:buFontTx/>
                <a:buNone/>
              </a:pPr>
              <a:t>77</a:t>
            </a:fld>
            <a:endParaRPr lang="it-IT" altLang="it-IT" sz="1200"/>
          </a:p>
        </p:txBody>
      </p:sp>
      <p:sp>
        <p:nvSpPr>
          <p:cNvPr id="99331" name="Rectangle 2">
            <a:extLst>
              <a:ext uri="{FF2B5EF4-FFF2-40B4-BE49-F238E27FC236}">
                <a16:creationId xmlns:a16="http://schemas.microsoft.com/office/drawing/2014/main" id="{3DA12AED-3161-4375-9357-FE122D7195E6}"/>
              </a:ext>
            </a:extLst>
          </p:cNvPr>
          <p:cNvSpPr>
            <a:spLocks noGrp="1" noChangeArrowheads="1"/>
          </p:cNvSpPr>
          <p:nvPr>
            <p:ph type="title"/>
          </p:nvPr>
        </p:nvSpPr>
        <p:spPr>
          <a:xfrm>
            <a:off x="1516134" y="250825"/>
            <a:ext cx="5938766" cy="519113"/>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4" name="Segnaposto contenuto 6">
            <a:extLst>
              <a:ext uri="{FF2B5EF4-FFF2-40B4-BE49-F238E27FC236}">
                <a16:creationId xmlns:a16="http://schemas.microsoft.com/office/drawing/2014/main" id="{743C774E-3DAC-4E4F-BC38-415D3962CAF1}"/>
              </a:ext>
            </a:extLst>
          </p:cNvPr>
          <p:cNvSpPr>
            <a:spLocks noGrp="1"/>
          </p:cNvSpPr>
          <p:nvPr>
            <p:ph idx="1"/>
          </p:nvPr>
        </p:nvSpPr>
        <p:spPr>
          <a:xfrm>
            <a:off x="965200" y="1384300"/>
            <a:ext cx="7653757" cy="4833620"/>
          </a:xfrm>
        </p:spPr>
        <p:txBody>
          <a:bodyPr>
            <a:noAutofit/>
          </a:bodyPr>
          <a:lstStyle/>
          <a:p>
            <a:pPr marL="0" indent="0" algn="ctr">
              <a:lnSpc>
                <a:spcPct val="100000"/>
              </a:lnSpc>
              <a:buClr>
                <a:srgbClr val="0070C0"/>
              </a:buClr>
              <a:buFontTx/>
              <a:buNone/>
              <a:defRPr/>
            </a:pPr>
            <a:r>
              <a:rPr lang="it-IT" sz="2800" dirty="0">
                <a:solidFill>
                  <a:srgbClr val="0070C0"/>
                </a:solidFill>
              </a:rPr>
              <a:t>Misure di riequilibrio economico finanziario</a:t>
            </a:r>
          </a:p>
          <a:p>
            <a:pPr marL="0" indent="0" algn="ctr">
              <a:lnSpc>
                <a:spcPct val="100000"/>
              </a:lnSpc>
              <a:buClr>
                <a:srgbClr val="0070C0"/>
              </a:buClr>
              <a:buFontTx/>
              <a:buNone/>
              <a:defRPr/>
            </a:pPr>
            <a:r>
              <a:rPr lang="it-IT" sz="2800" dirty="0">
                <a:solidFill>
                  <a:srgbClr val="0070C0"/>
                </a:solidFill>
              </a:rPr>
              <a:t>Analisi entrate proprie</a:t>
            </a:r>
          </a:p>
          <a:p>
            <a:pPr marL="0" indent="0" algn="ctr">
              <a:lnSpc>
                <a:spcPct val="100000"/>
              </a:lnSpc>
              <a:buClr>
                <a:srgbClr val="0070C0"/>
              </a:buClr>
              <a:buFontTx/>
              <a:buNone/>
              <a:defRPr/>
            </a:pPr>
            <a:endParaRPr lang="it-IT" sz="2800" dirty="0">
              <a:solidFill>
                <a:srgbClr val="0070C0"/>
              </a:solidFill>
            </a:endParaRPr>
          </a:p>
          <a:p>
            <a:pPr marL="444500" indent="-444500" algn="just">
              <a:lnSpc>
                <a:spcPct val="100000"/>
              </a:lnSpc>
              <a:buClr>
                <a:srgbClr val="0070C0"/>
              </a:buClr>
              <a:buFont typeface="Wingdings 3" pitchFamily="18" charset="2"/>
              <a:buChar char="e"/>
              <a:defRPr/>
            </a:pPr>
            <a:r>
              <a:rPr lang="it-IT" sz="2800" dirty="0">
                <a:latin typeface="Calibri" panose="020F0502020204030204" pitchFamily="34" charset="0"/>
                <a:cs typeface="Calibri" panose="020F0502020204030204" pitchFamily="34" charset="0"/>
              </a:rPr>
              <a:t>L’ente deve dimostrare l’incremento delle entrate proprie rispetto a quelle correnti per ogni anno di durata del piano di riequilibrio. L’analisi è fatta distintamente per ogni titolo di entrata corrente con indicazione dell’incidenza delle entrate proprie (titolo 1 e 3 dell’entrata) sul totale delle entrate correnti (titolo 1, 2 e 3).</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egnaposto numero diapositiva 1">
            <a:extLst>
              <a:ext uri="{FF2B5EF4-FFF2-40B4-BE49-F238E27FC236}">
                <a16:creationId xmlns:a16="http://schemas.microsoft.com/office/drawing/2014/main" id="{5399A6CE-5A44-43BB-9314-72D7E07AA895}"/>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FC9B2C9C-7DC7-4FE5-82B6-D80756B77EDA}" type="slidenum">
              <a:rPr lang="it-IT" altLang="it-IT" sz="1200" smtClean="0"/>
              <a:pPr>
                <a:spcBef>
                  <a:spcPct val="0"/>
                </a:spcBef>
                <a:buFontTx/>
                <a:buNone/>
              </a:pPr>
              <a:t>78</a:t>
            </a:fld>
            <a:endParaRPr lang="it-IT" altLang="it-IT" sz="1200"/>
          </a:p>
        </p:txBody>
      </p:sp>
      <p:sp>
        <p:nvSpPr>
          <p:cNvPr id="101379" name="Rectangle 2">
            <a:extLst>
              <a:ext uri="{FF2B5EF4-FFF2-40B4-BE49-F238E27FC236}">
                <a16:creationId xmlns:a16="http://schemas.microsoft.com/office/drawing/2014/main" id="{B5F183BC-B663-43B6-8AD8-BC7B3BAE8BE3}"/>
              </a:ext>
            </a:extLst>
          </p:cNvPr>
          <p:cNvSpPr>
            <a:spLocks noGrp="1" noChangeArrowheads="1"/>
          </p:cNvSpPr>
          <p:nvPr>
            <p:ph type="title"/>
          </p:nvPr>
        </p:nvSpPr>
        <p:spPr>
          <a:xfrm>
            <a:off x="1404046" y="250825"/>
            <a:ext cx="6050854" cy="519113"/>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4" name="Segnaposto contenuto 6">
            <a:extLst>
              <a:ext uri="{FF2B5EF4-FFF2-40B4-BE49-F238E27FC236}">
                <a16:creationId xmlns:a16="http://schemas.microsoft.com/office/drawing/2014/main" id="{86255B2E-0245-4C0B-983D-202C9AD644D4}"/>
              </a:ext>
            </a:extLst>
          </p:cNvPr>
          <p:cNvSpPr>
            <a:spLocks noGrp="1"/>
          </p:cNvSpPr>
          <p:nvPr>
            <p:ph idx="1"/>
          </p:nvPr>
        </p:nvSpPr>
        <p:spPr>
          <a:xfrm>
            <a:off x="1033463" y="1290903"/>
            <a:ext cx="7626790" cy="4897519"/>
          </a:xfrm>
        </p:spPr>
        <p:txBody>
          <a:bodyPr>
            <a:noAutofit/>
          </a:bodyPr>
          <a:lstStyle/>
          <a:p>
            <a:pPr marL="0" indent="0" algn="ctr">
              <a:buClr>
                <a:srgbClr val="0070C0"/>
              </a:buClr>
              <a:buFontTx/>
              <a:buNone/>
              <a:defRPr/>
            </a:pPr>
            <a:r>
              <a:rPr lang="it-IT" sz="2400" dirty="0">
                <a:solidFill>
                  <a:srgbClr val="0070C0"/>
                </a:solidFill>
              </a:rPr>
              <a:t>Misure di riequilibrio economico finanziario</a:t>
            </a:r>
          </a:p>
          <a:p>
            <a:pPr marL="0" indent="0" algn="ctr">
              <a:buClr>
                <a:srgbClr val="0070C0"/>
              </a:buClr>
              <a:buFontTx/>
              <a:buNone/>
              <a:defRPr/>
            </a:pPr>
            <a:r>
              <a:rPr lang="it-IT" sz="2400" dirty="0">
                <a:solidFill>
                  <a:srgbClr val="0070C0"/>
                </a:solidFill>
              </a:rPr>
              <a:t>Revisione della spesa</a:t>
            </a:r>
          </a:p>
          <a:p>
            <a:pPr marL="0" indent="0" algn="ctr">
              <a:buClr>
                <a:srgbClr val="0070C0"/>
              </a:buClr>
              <a:buFontTx/>
              <a:buNone/>
              <a:defRPr/>
            </a:pPr>
            <a:endParaRPr lang="it-IT" sz="2400" dirty="0">
              <a:solidFill>
                <a:srgbClr val="0070C0"/>
              </a:solidFill>
            </a:endParaRPr>
          </a:p>
          <a:p>
            <a:pPr marL="444500" indent="-444500" algn="just">
              <a:lnSpc>
                <a:spcPct val="100000"/>
              </a:lnSpc>
              <a:buClr>
                <a:srgbClr val="0070C0"/>
              </a:buClr>
              <a:buFont typeface="Wingdings 3" pitchFamily="18" charset="2"/>
              <a:buChar char="e"/>
              <a:defRPr/>
            </a:pPr>
            <a:r>
              <a:rPr lang="it-IT" sz="2400" dirty="0">
                <a:latin typeface="Calibri" panose="020F0502020204030204" pitchFamily="34" charset="0"/>
                <a:cs typeface="Calibri" panose="020F0502020204030204" pitchFamily="34" charset="0"/>
              </a:rPr>
              <a:t>L’ente deve dimostrare di voler adottare politiche di spesa tese alla sua riduzione. L’analisi è fatta per ogni anno di durata del piano di riequilibrio. A tal fine deve essere indicata:</a:t>
            </a:r>
          </a:p>
          <a:p>
            <a:pPr marL="901700" lvl="2" indent="-444500" algn="just">
              <a:lnSpc>
                <a:spcPct val="100000"/>
              </a:lnSpc>
              <a:spcBef>
                <a:spcPts val="0"/>
              </a:spcBef>
              <a:buClr>
                <a:srgbClr val="0070C0"/>
              </a:buClr>
              <a:buFont typeface="Wingdings 3" pitchFamily="18" charset="2"/>
              <a:buChar char="e"/>
              <a:defRPr/>
            </a:pPr>
            <a:r>
              <a:rPr lang="it-IT" sz="2400" dirty="0">
                <a:latin typeface="Calibri" panose="020F0502020204030204" pitchFamily="34" charset="0"/>
                <a:cs typeface="Calibri" panose="020F0502020204030204" pitchFamily="34" charset="0"/>
              </a:rPr>
              <a:t>la variazione assoluta che subisce la spesa corrente rispetto all’anno base relativo all’ultimo rendiconto approvato;</a:t>
            </a:r>
          </a:p>
          <a:p>
            <a:pPr marL="901700" lvl="2" indent="-444500" algn="just">
              <a:lnSpc>
                <a:spcPct val="100000"/>
              </a:lnSpc>
              <a:spcBef>
                <a:spcPts val="0"/>
              </a:spcBef>
              <a:buClr>
                <a:srgbClr val="0070C0"/>
              </a:buClr>
              <a:buFont typeface="Wingdings 3" pitchFamily="18" charset="2"/>
              <a:buChar char="e"/>
              <a:defRPr/>
            </a:pPr>
            <a:r>
              <a:rPr lang="it-IT" sz="2400" dirty="0">
                <a:latin typeface="Calibri" panose="020F0502020204030204" pitchFamily="34" charset="0"/>
                <a:cs typeface="Calibri" panose="020F0502020204030204" pitchFamily="34" charset="0"/>
              </a:rPr>
              <a:t>la variazione percentuale  che subisce la spesa corrente rispetto all’anno base relativo all’ultimo rendiconto approvato;</a:t>
            </a:r>
          </a:p>
          <a:p>
            <a:pPr marL="901700" lvl="1" indent="-444500" algn="just">
              <a:buClr>
                <a:srgbClr val="0070C0"/>
              </a:buClr>
              <a:buFont typeface="Wingdings 2" pitchFamily="18" charset="2"/>
              <a:buChar char="E"/>
              <a:defRPr/>
            </a:pPr>
            <a:endParaRPr lang="it-IT" sz="2400" dirty="0"/>
          </a:p>
          <a:p>
            <a:pPr marL="901700" lvl="1" indent="-444500" algn="just">
              <a:buClr>
                <a:srgbClr val="0070C0"/>
              </a:buClr>
              <a:buFont typeface="Wingdings 2" pitchFamily="18" charset="2"/>
              <a:buChar char="E"/>
              <a:defRPr/>
            </a:pPr>
            <a:endParaRPr lang="it-IT" sz="2400"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egnaposto numero diapositiva 1">
            <a:extLst>
              <a:ext uri="{FF2B5EF4-FFF2-40B4-BE49-F238E27FC236}">
                <a16:creationId xmlns:a16="http://schemas.microsoft.com/office/drawing/2014/main" id="{05ABCBB3-6CB3-469C-8995-842339B7FBD9}"/>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FD5CE960-03BE-491A-AD1B-E24CAD0401C6}" type="slidenum">
              <a:rPr lang="it-IT" altLang="it-IT" sz="1200" smtClean="0"/>
              <a:pPr>
                <a:spcBef>
                  <a:spcPct val="0"/>
                </a:spcBef>
                <a:buFontTx/>
                <a:buNone/>
              </a:pPr>
              <a:t>79</a:t>
            </a:fld>
            <a:endParaRPr lang="it-IT" altLang="it-IT" sz="1200"/>
          </a:p>
        </p:txBody>
      </p:sp>
      <p:sp>
        <p:nvSpPr>
          <p:cNvPr id="103427" name="Rectangle 2">
            <a:extLst>
              <a:ext uri="{FF2B5EF4-FFF2-40B4-BE49-F238E27FC236}">
                <a16:creationId xmlns:a16="http://schemas.microsoft.com/office/drawing/2014/main" id="{03932AAF-130D-48A7-9953-8867EF5D8F59}"/>
              </a:ext>
            </a:extLst>
          </p:cNvPr>
          <p:cNvSpPr>
            <a:spLocks noGrp="1" noChangeArrowheads="1"/>
          </p:cNvSpPr>
          <p:nvPr>
            <p:ph type="title"/>
          </p:nvPr>
        </p:nvSpPr>
        <p:spPr>
          <a:xfrm>
            <a:off x="1398147" y="250825"/>
            <a:ext cx="6056753" cy="519113"/>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4" name="Segnaposto contenuto 6">
            <a:extLst>
              <a:ext uri="{FF2B5EF4-FFF2-40B4-BE49-F238E27FC236}">
                <a16:creationId xmlns:a16="http://schemas.microsoft.com/office/drawing/2014/main" id="{6C2DC6D6-BB60-44F7-B7D5-89296DCF3A96}"/>
              </a:ext>
            </a:extLst>
          </p:cNvPr>
          <p:cNvSpPr>
            <a:spLocks noGrp="1"/>
          </p:cNvSpPr>
          <p:nvPr>
            <p:ph idx="1"/>
          </p:nvPr>
        </p:nvSpPr>
        <p:spPr>
          <a:xfrm>
            <a:off x="989009" y="1370902"/>
            <a:ext cx="7771533" cy="5240147"/>
          </a:xfrm>
        </p:spPr>
        <p:txBody>
          <a:bodyPr>
            <a:noAutofit/>
          </a:bodyPr>
          <a:lstStyle/>
          <a:p>
            <a:pPr marL="0" indent="0" algn="ctr">
              <a:buClr>
                <a:srgbClr val="0070C0"/>
              </a:buClr>
              <a:buFontTx/>
              <a:buNone/>
              <a:defRPr/>
            </a:pPr>
            <a:r>
              <a:rPr lang="it-IT" sz="2400" dirty="0">
                <a:solidFill>
                  <a:srgbClr val="0070C0"/>
                </a:solidFill>
              </a:rPr>
              <a:t>Misure di riequilibrio economico finanziario</a:t>
            </a:r>
          </a:p>
          <a:p>
            <a:pPr marL="0" indent="0" algn="ctr">
              <a:buClr>
                <a:srgbClr val="0070C0"/>
              </a:buClr>
              <a:buFontTx/>
              <a:buNone/>
              <a:defRPr/>
            </a:pPr>
            <a:r>
              <a:rPr lang="it-IT" sz="2400" dirty="0">
                <a:solidFill>
                  <a:srgbClr val="0070C0"/>
                </a:solidFill>
              </a:rPr>
              <a:t>Revisione della spesa</a:t>
            </a:r>
          </a:p>
          <a:p>
            <a:pPr marL="444500" indent="-444500" algn="ctr">
              <a:buClr>
                <a:srgbClr val="0070C0"/>
              </a:buClr>
              <a:defRPr/>
            </a:pPr>
            <a:endParaRPr lang="it-IT" sz="2400" dirty="0">
              <a:solidFill>
                <a:srgbClr val="0070C0"/>
              </a:solidFill>
            </a:endParaRPr>
          </a:p>
          <a:p>
            <a:pPr marL="444500" indent="-444500" algn="just">
              <a:lnSpc>
                <a:spcPct val="100000"/>
              </a:lnSpc>
              <a:buClr>
                <a:srgbClr val="0070C0"/>
              </a:buClr>
              <a:buFont typeface="Wingdings 3" pitchFamily="18" charset="2"/>
              <a:buChar char="e"/>
              <a:defRPr/>
            </a:pPr>
            <a:r>
              <a:rPr lang="it-IT" sz="2400" dirty="0">
                <a:latin typeface="Calibri" panose="020F0502020204030204" pitchFamily="34" charset="0"/>
                <a:cs typeface="Calibri" panose="020F0502020204030204" pitchFamily="34" charset="0"/>
              </a:rPr>
              <a:t>Relativamente alla spesa del personale l’ente, dopo aver esposto l’andamento con riferimento al triennio precedente dimostra le politiche di riduzione della spesa programmate  finalizzate al contenimento della stessa e attua una revisione delle dotazioni organiche indicando il risparmio teorico atteso, sia in valore assoluto che in valore percentuale;</a:t>
            </a:r>
          </a:p>
          <a:p>
            <a:pPr marL="444500" indent="-444500" algn="just">
              <a:lnSpc>
                <a:spcPct val="100000"/>
              </a:lnSpc>
              <a:buClr>
                <a:srgbClr val="0070C0"/>
              </a:buClr>
              <a:buFont typeface="Wingdings 3" pitchFamily="18" charset="2"/>
              <a:buChar char="e"/>
              <a:defRPr/>
            </a:pPr>
            <a:r>
              <a:rPr lang="it-IT" sz="2400" dirty="0">
                <a:latin typeface="Calibri" panose="020F0502020204030204" pitchFamily="34" charset="0"/>
                <a:cs typeface="Calibri" panose="020F0502020204030204" pitchFamily="34" charset="0"/>
              </a:rPr>
              <a:t>In caso di dipendenti in soprannumero accerta l’eccedenza della dotazione organica e indica le misure da porre in essere per ridurne la consistenza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a:xfrm>
            <a:off x="1002891" y="1328921"/>
            <a:ext cx="7563260" cy="5425839"/>
          </a:xfrm>
        </p:spPr>
        <p:txBody>
          <a:bodyPr>
            <a:normAutofit fontScale="92500" lnSpcReduction="20000"/>
          </a:bodyPr>
          <a:lstStyle/>
          <a:p>
            <a:pPr algn="just">
              <a:lnSpc>
                <a:spcPct val="100000"/>
              </a:lnSpc>
            </a:pPr>
            <a:r>
              <a:rPr lang="it-IT" sz="2400" dirty="0">
                <a:latin typeface="Calibri" pitchFamily="34" charset="0"/>
              </a:rPr>
              <a:t>E’ da ritenere possibile per gli enti locali soci ricapitalizzare una società partecipata mediante la procedura del riconoscimento del debito fuori bilancio solo qualora sussistano alcuni presupposti:</a:t>
            </a:r>
          </a:p>
          <a:p>
            <a:pPr algn="just">
              <a:lnSpc>
                <a:spcPct val="100000"/>
              </a:lnSpc>
            </a:pPr>
            <a:r>
              <a:rPr lang="it-IT" sz="2400" dirty="0">
                <a:latin typeface="Calibri" pitchFamily="34" charset="0"/>
              </a:rPr>
              <a:t>- che il bilancio di previsione dell'esercizio in corso risulti già approvato e pertanto s'imponga il ricorso all'iter di legittimazione della posizione debitoria fuori bilancio, pena la violazione dell'ordinaria procedura di spesa;</a:t>
            </a:r>
          </a:p>
          <a:p>
            <a:pPr algn="just">
              <a:lnSpc>
                <a:spcPct val="100000"/>
              </a:lnSpc>
            </a:pPr>
            <a:r>
              <a:rPr lang="it-IT" sz="2400" dirty="0">
                <a:latin typeface="Calibri" pitchFamily="34" charset="0"/>
              </a:rPr>
              <a:t>- la partecipata sia una società di capitali, esercente un servizio pubblico locale;</a:t>
            </a:r>
          </a:p>
          <a:p>
            <a:pPr algn="just">
              <a:lnSpc>
                <a:spcPct val="100000"/>
              </a:lnSpc>
            </a:pPr>
            <a:r>
              <a:rPr lang="it-IT" sz="2400" dirty="0">
                <a:latin typeface="Calibri" pitchFamily="34" charset="0"/>
              </a:rPr>
              <a:t>- la ricapitalizzazione avvenga nei limiti e nelle forme previste dal codice civile o da norme speciali;</a:t>
            </a:r>
          </a:p>
          <a:p>
            <a:pPr algn="just">
              <a:lnSpc>
                <a:spcPct val="100000"/>
              </a:lnSpc>
            </a:pPr>
            <a:r>
              <a:rPr lang="it-IT" sz="2400" dirty="0">
                <a:latin typeface="Calibri" pitchFamily="34" charset="0"/>
              </a:rPr>
              <a:t>- la ricostituzione del capitale sociale inerisca al ripianamento per perdite di esercizio, pena la violazione del cosiddetto "divieto di soccorso finanziario";</a:t>
            </a:r>
          </a:p>
          <a:p>
            <a:pPr algn="just">
              <a:lnSpc>
                <a:spcPct val="100000"/>
              </a:lnSpc>
            </a:pPr>
            <a:r>
              <a:rPr lang="it-IT" sz="2400" dirty="0">
                <a:latin typeface="Calibri" pitchFamily="34" charset="0"/>
              </a:rPr>
              <a:t>- il ripianamento societario sia corredato da un piano di ristrutturazione aziendale che assicuri prospettive di recupero dell'equilibrio.</a:t>
            </a:r>
          </a:p>
        </p:txBody>
      </p:sp>
      <p:sp>
        <p:nvSpPr>
          <p:cNvPr id="9" name="Titolo 8"/>
          <p:cNvSpPr>
            <a:spLocks noGrp="1"/>
          </p:cNvSpPr>
          <p:nvPr>
            <p:ph type="title"/>
          </p:nvPr>
        </p:nvSpPr>
        <p:spPr>
          <a:xfrm>
            <a:off x="1527933" y="451766"/>
            <a:ext cx="7064116" cy="877155"/>
          </a:xfrm>
          <a:prstGeom prst="rect">
            <a:avLst/>
          </a:prstGeom>
        </p:spPr>
        <p:txBody>
          <a:bodyPr/>
          <a:lstStyle/>
          <a:p>
            <a:r>
              <a:rPr lang="it-IT" dirty="0">
                <a:solidFill>
                  <a:srgbClr val="0070C0"/>
                </a:solidFill>
              </a:rPr>
              <a:t>Le criticità finanziarie</a:t>
            </a:r>
          </a:p>
        </p:txBody>
      </p:sp>
      <p:sp>
        <p:nvSpPr>
          <p:cNvPr id="2" name="Esplosione: 8 punte 1">
            <a:extLst>
              <a:ext uri="{FF2B5EF4-FFF2-40B4-BE49-F238E27FC236}">
                <a16:creationId xmlns:a16="http://schemas.microsoft.com/office/drawing/2014/main" id="{A3AD8BB8-AFB1-46DD-812E-EBAA2FC0A0E9}"/>
              </a:ext>
            </a:extLst>
          </p:cNvPr>
          <p:cNvSpPr/>
          <p:nvPr/>
        </p:nvSpPr>
        <p:spPr>
          <a:xfrm>
            <a:off x="5486401" y="53094"/>
            <a:ext cx="3604792" cy="1492537"/>
          </a:xfrm>
          <a:prstGeom prst="irregularSeal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1400" b="1" dirty="0">
                <a:solidFill>
                  <a:schemeClr val="bg1"/>
                </a:solidFill>
                <a:hlinkClick r:id="rId3">
                  <a:extLst>
                    <a:ext uri="{A12FA001-AC4F-418D-AE19-62706E023703}">
                      <ahyp:hlinkClr xmlns:ahyp="http://schemas.microsoft.com/office/drawing/2018/hyperlinkcolor" val="tx"/>
                    </a:ext>
                  </a:extLst>
                </a:hlinkClick>
              </a:rPr>
              <a:t>La delibera della Corte dei conti Campania n. 20/2019</a:t>
            </a:r>
            <a:endParaRPr lang="it-IT" sz="1400" dirty="0">
              <a:solidFill>
                <a:schemeClr val="bg1"/>
              </a:solidFill>
            </a:endParaRPr>
          </a:p>
        </p:txBody>
      </p:sp>
    </p:spTree>
    <p:extLst>
      <p:ext uri="{BB962C8B-B14F-4D97-AF65-F5344CB8AC3E}">
        <p14:creationId xmlns:p14="http://schemas.microsoft.com/office/powerpoint/2010/main" val="10947665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egnaposto numero diapositiva 1">
            <a:extLst>
              <a:ext uri="{FF2B5EF4-FFF2-40B4-BE49-F238E27FC236}">
                <a16:creationId xmlns:a16="http://schemas.microsoft.com/office/drawing/2014/main" id="{0CEC2DB2-93E1-4901-9973-E52DE23AB083}"/>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6CCDAB8F-F60D-4783-B79F-777D7892613B}" type="slidenum">
              <a:rPr lang="it-IT" altLang="it-IT" sz="1200" smtClean="0"/>
              <a:pPr>
                <a:spcBef>
                  <a:spcPct val="0"/>
                </a:spcBef>
                <a:buFontTx/>
                <a:buNone/>
              </a:pPr>
              <a:t>80</a:t>
            </a:fld>
            <a:endParaRPr lang="it-IT" altLang="it-IT" sz="1200"/>
          </a:p>
        </p:txBody>
      </p:sp>
      <p:sp>
        <p:nvSpPr>
          <p:cNvPr id="105475" name="Rectangle 2">
            <a:extLst>
              <a:ext uri="{FF2B5EF4-FFF2-40B4-BE49-F238E27FC236}">
                <a16:creationId xmlns:a16="http://schemas.microsoft.com/office/drawing/2014/main" id="{0D64B4E9-6AF8-47AC-8E7B-3AEEDCD0CB60}"/>
              </a:ext>
            </a:extLst>
          </p:cNvPr>
          <p:cNvSpPr>
            <a:spLocks noGrp="1" noChangeArrowheads="1"/>
          </p:cNvSpPr>
          <p:nvPr>
            <p:ph type="title"/>
          </p:nvPr>
        </p:nvSpPr>
        <p:spPr>
          <a:xfrm>
            <a:off x="1339154" y="250825"/>
            <a:ext cx="6115746" cy="519113"/>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4" name="Segnaposto contenuto 6">
            <a:extLst>
              <a:ext uri="{FF2B5EF4-FFF2-40B4-BE49-F238E27FC236}">
                <a16:creationId xmlns:a16="http://schemas.microsoft.com/office/drawing/2014/main" id="{E1BB9C65-F946-45D7-AA7A-2CE3BE2756B9}"/>
              </a:ext>
            </a:extLst>
          </p:cNvPr>
          <p:cNvSpPr>
            <a:spLocks noGrp="1"/>
          </p:cNvSpPr>
          <p:nvPr>
            <p:ph idx="1"/>
          </p:nvPr>
        </p:nvSpPr>
        <p:spPr>
          <a:xfrm>
            <a:off x="989008" y="1457324"/>
            <a:ext cx="7895419" cy="4899025"/>
          </a:xfrm>
        </p:spPr>
        <p:txBody>
          <a:bodyPr>
            <a:noAutofit/>
          </a:bodyPr>
          <a:lstStyle/>
          <a:p>
            <a:pPr marL="0" indent="0" algn="ctr">
              <a:lnSpc>
                <a:spcPct val="100000"/>
              </a:lnSpc>
              <a:buClr>
                <a:srgbClr val="0070C0"/>
              </a:buClr>
              <a:buFontTx/>
              <a:buNone/>
              <a:defRPr/>
            </a:pPr>
            <a:r>
              <a:rPr lang="it-IT" sz="2400" dirty="0">
                <a:solidFill>
                  <a:srgbClr val="0070C0"/>
                </a:solidFill>
              </a:rPr>
              <a:t>Misure di riequilibrio economico finanziario</a:t>
            </a:r>
          </a:p>
          <a:p>
            <a:pPr marL="0" indent="0" algn="ctr">
              <a:lnSpc>
                <a:spcPct val="100000"/>
              </a:lnSpc>
              <a:buClr>
                <a:srgbClr val="0070C0"/>
              </a:buClr>
              <a:buFontTx/>
              <a:buNone/>
              <a:defRPr/>
            </a:pPr>
            <a:r>
              <a:rPr lang="it-IT" sz="2400" dirty="0">
                <a:solidFill>
                  <a:srgbClr val="0070C0"/>
                </a:solidFill>
              </a:rPr>
              <a:t>Revisione della spesa</a:t>
            </a:r>
          </a:p>
          <a:p>
            <a:pPr marL="444500" indent="-444500" algn="just">
              <a:lnSpc>
                <a:spcPct val="100000"/>
              </a:lnSpc>
              <a:buClr>
                <a:srgbClr val="0070C0"/>
              </a:buClr>
              <a:buFont typeface="Wingdings 2" pitchFamily="18" charset="2"/>
              <a:buChar char="E"/>
              <a:defRPr/>
            </a:pPr>
            <a:r>
              <a:rPr lang="it-IT" sz="2400" dirty="0">
                <a:latin typeface="Calibri" panose="020F0502020204030204" pitchFamily="34" charset="0"/>
                <a:cs typeface="Calibri" panose="020F0502020204030204" pitchFamily="34" charset="0"/>
              </a:rPr>
              <a:t>In caso di </a:t>
            </a:r>
            <a:r>
              <a:rPr lang="it-IT" sz="2400" u="heavy" dirty="0">
                <a:solidFill>
                  <a:srgbClr val="004B6B"/>
                </a:solidFill>
                <a:latin typeface="Calibri" panose="020F0502020204030204" pitchFamily="34" charset="0"/>
                <a:cs typeface="Calibri" panose="020F0502020204030204" pitchFamily="34" charset="0"/>
              </a:rPr>
              <a:t>accesso al fondo di rotazione</a:t>
            </a:r>
            <a:r>
              <a:rPr lang="it-IT" sz="2400" dirty="0">
                <a:latin typeface="Calibri" panose="020F0502020204030204" pitchFamily="34" charset="0"/>
                <a:cs typeface="Calibri" panose="020F0502020204030204" pitchFamily="34" charset="0"/>
              </a:rPr>
              <a:t>, l’ente deve dimostrare: </a:t>
            </a:r>
          </a:p>
          <a:p>
            <a:pPr marL="901700" lvl="1" indent="-444500" algn="just">
              <a:lnSpc>
                <a:spcPct val="100000"/>
              </a:lnSpc>
              <a:buClr>
                <a:srgbClr val="0070C0"/>
              </a:buClr>
              <a:buFont typeface="Wingdings 2" pitchFamily="18" charset="2"/>
              <a:buChar char="E"/>
              <a:defRPr/>
            </a:pPr>
            <a:r>
              <a:rPr lang="it-IT" sz="2400" dirty="0">
                <a:latin typeface="Calibri" panose="020F0502020204030204" pitchFamily="34" charset="0"/>
                <a:cs typeface="Calibri" panose="020F0502020204030204" pitchFamily="34" charset="0"/>
              </a:rPr>
              <a:t>La riduzione della spesa del personale, a decorrere dall’esercizio finanziario successivo, da realizzare in particolare attraverso l’eliminazione dai fondi per il finanziamento della retribuzione accessoria del personale dirigente e di quello del comparto, delle risorse di cui agli articoli 15, comma 5 e 26, comma 3 dei CCNL del comparto (1 aprile 1999) e della dirigenza (23 dicembre 1999)</a:t>
            </a:r>
          </a:p>
          <a:p>
            <a:pPr marL="901700" lvl="1" indent="-444500" algn="just">
              <a:lnSpc>
                <a:spcPct val="100000"/>
              </a:lnSpc>
              <a:buClr>
                <a:srgbClr val="0070C0"/>
              </a:buClr>
              <a:buFont typeface="Wingdings 2" pitchFamily="18" charset="2"/>
              <a:buChar char="E"/>
              <a:defRPr/>
            </a:pPr>
            <a:endParaRPr lang="it-IT" sz="2400"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egnaposto numero diapositiva 1">
            <a:extLst>
              <a:ext uri="{FF2B5EF4-FFF2-40B4-BE49-F238E27FC236}">
                <a16:creationId xmlns:a16="http://schemas.microsoft.com/office/drawing/2014/main" id="{0CEC2DB2-93E1-4901-9973-E52DE23AB083}"/>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6CCDAB8F-F60D-4783-B79F-777D7892613B}" type="slidenum">
              <a:rPr lang="it-IT" altLang="it-IT" sz="1200" smtClean="0"/>
              <a:pPr>
                <a:spcBef>
                  <a:spcPct val="0"/>
                </a:spcBef>
                <a:buFontTx/>
                <a:buNone/>
              </a:pPr>
              <a:t>81</a:t>
            </a:fld>
            <a:endParaRPr lang="it-IT" altLang="it-IT" sz="1200"/>
          </a:p>
        </p:txBody>
      </p:sp>
      <p:sp>
        <p:nvSpPr>
          <p:cNvPr id="105475" name="Rectangle 2">
            <a:extLst>
              <a:ext uri="{FF2B5EF4-FFF2-40B4-BE49-F238E27FC236}">
                <a16:creationId xmlns:a16="http://schemas.microsoft.com/office/drawing/2014/main" id="{0D64B4E9-6AF8-47AC-8E7B-3AEEDCD0CB60}"/>
              </a:ext>
            </a:extLst>
          </p:cNvPr>
          <p:cNvSpPr>
            <a:spLocks noGrp="1" noChangeArrowheads="1"/>
          </p:cNvSpPr>
          <p:nvPr>
            <p:ph type="title"/>
          </p:nvPr>
        </p:nvSpPr>
        <p:spPr>
          <a:xfrm>
            <a:off x="1339154" y="250825"/>
            <a:ext cx="6115746" cy="519113"/>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4" name="Segnaposto contenuto 6">
            <a:extLst>
              <a:ext uri="{FF2B5EF4-FFF2-40B4-BE49-F238E27FC236}">
                <a16:creationId xmlns:a16="http://schemas.microsoft.com/office/drawing/2014/main" id="{E1BB9C65-F946-45D7-AA7A-2CE3BE2756B9}"/>
              </a:ext>
            </a:extLst>
          </p:cNvPr>
          <p:cNvSpPr>
            <a:spLocks noGrp="1"/>
          </p:cNvSpPr>
          <p:nvPr>
            <p:ph idx="1"/>
          </p:nvPr>
        </p:nvSpPr>
        <p:spPr>
          <a:xfrm>
            <a:off x="989008" y="1457324"/>
            <a:ext cx="7895419" cy="4899025"/>
          </a:xfrm>
        </p:spPr>
        <p:txBody>
          <a:bodyPr>
            <a:noAutofit/>
          </a:bodyPr>
          <a:lstStyle/>
          <a:p>
            <a:pPr marL="0" indent="0" algn="ctr">
              <a:lnSpc>
                <a:spcPct val="100000"/>
              </a:lnSpc>
              <a:buClr>
                <a:srgbClr val="0070C0"/>
              </a:buClr>
              <a:buFontTx/>
              <a:buNone/>
              <a:defRPr/>
            </a:pPr>
            <a:r>
              <a:rPr lang="it-IT" sz="2400" dirty="0">
                <a:solidFill>
                  <a:srgbClr val="0070C0"/>
                </a:solidFill>
              </a:rPr>
              <a:t>Misure di riequilibrio economico finanziario</a:t>
            </a:r>
          </a:p>
          <a:p>
            <a:pPr marL="0" indent="0" algn="ctr">
              <a:lnSpc>
                <a:spcPct val="100000"/>
              </a:lnSpc>
              <a:buClr>
                <a:srgbClr val="0070C0"/>
              </a:buClr>
              <a:buFontTx/>
              <a:buNone/>
              <a:defRPr/>
            </a:pPr>
            <a:r>
              <a:rPr lang="it-IT" sz="2400" dirty="0">
                <a:solidFill>
                  <a:srgbClr val="0070C0"/>
                </a:solidFill>
              </a:rPr>
              <a:t>Revisione della spesa</a:t>
            </a:r>
          </a:p>
          <a:p>
            <a:pPr marL="444500" indent="-444500" algn="just">
              <a:lnSpc>
                <a:spcPct val="100000"/>
              </a:lnSpc>
              <a:buClr>
                <a:srgbClr val="0070C0"/>
              </a:buClr>
              <a:buFont typeface="Wingdings 2" pitchFamily="18" charset="2"/>
              <a:buChar char="E"/>
              <a:defRPr/>
            </a:pPr>
            <a:r>
              <a:rPr lang="it-IT" sz="2400" dirty="0">
                <a:latin typeface="Calibri" panose="020F0502020204030204" pitchFamily="34" charset="0"/>
                <a:cs typeface="Calibri" panose="020F0502020204030204" pitchFamily="34" charset="0"/>
              </a:rPr>
              <a:t>In caso di </a:t>
            </a:r>
            <a:r>
              <a:rPr lang="it-IT" sz="2400" u="heavy" dirty="0">
                <a:solidFill>
                  <a:srgbClr val="004B6B"/>
                </a:solidFill>
                <a:latin typeface="Calibri" panose="020F0502020204030204" pitchFamily="34" charset="0"/>
                <a:cs typeface="Calibri" panose="020F0502020204030204" pitchFamily="34" charset="0"/>
              </a:rPr>
              <a:t>accesso al fondo di rotazione</a:t>
            </a:r>
            <a:r>
              <a:rPr lang="it-IT" sz="2400" dirty="0">
                <a:latin typeface="Calibri" panose="020F0502020204030204" pitchFamily="34" charset="0"/>
                <a:cs typeface="Calibri" panose="020F0502020204030204" pitchFamily="34" charset="0"/>
              </a:rPr>
              <a:t>, l’ente deve dimostrare: </a:t>
            </a:r>
          </a:p>
          <a:p>
            <a:pPr marL="901700" lvl="1" indent="-444500" algn="just">
              <a:lnSpc>
                <a:spcPct val="100000"/>
              </a:lnSpc>
              <a:buClr>
                <a:srgbClr val="0070C0"/>
              </a:buClr>
              <a:buFont typeface="Wingdings 2" pitchFamily="18" charset="2"/>
              <a:buChar char="E"/>
              <a:defRPr/>
            </a:pPr>
            <a:r>
              <a:rPr lang="it-IT" sz="2400" dirty="0">
                <a:latin typeface="Calibri" panose="020F0502020204030204" pitchFamily="34" charset="0"/>
                <a:cs typeface="Calibri" panose="020F0502020204030204" pitchFamily="34" charset="0"/>
              </a:rPr>
              <a:t>La rideterminazione della dotazione organica ai sensi dell’art. 259 comma 6, fermo restando che la stessa non può essere variata in aumento per tutta la durata del piano (Tuel, art. 243 bis, comma 8, </a:t>
            </a:r>
            <a:r>
              <a:rPr lang="it-IT" sz="2400" dirty="0" err="1">
                <a:latin typeface="Calibri" panose="020F0502020204030204" pitchFamily="34" charset="0"/>
                <a:cs typeface="Calibri" panose="020F0502020204030204" pitchFamily="34" charset="0"/>
              </a:rPr>
              <a:t>lett.g</a:t>
            </a:r>
            <a:r>
              <a:rPr lang="it-IT" sz="2400" dirty="0">
                <a:latin typeface="Calibri" panose="020F0502020204030204" pitchFamily="34" charset="0"/>
                <a:cs typeface="Calibri" panose="020F0502020204030204" pitchFamily="34" charset="0"/>
              </a:rPr>
              <a:t>);</a:t>
            </a:r>
            <a:endParaRPr lang="it-IT" sz="2400" dirty="0"/>
          </a:p>
        </p:txBody>
      </p:sp>
    </p:spTree>
    <p:extLst>
      <p:ext uri="{BB962C8B-B14F-4D97-AF65-F5344CB8AC3E}">
        <p14:creationId xmlns:p14="http://schemas.microsoft.com/office/powerpoint/2010/main" val="177763633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egnaposto numero diapositiva 1">
            <a:extLst>
              <a:ext uri="{FF2B5EF4-FFF2-40B4-BE49-F238E27FC236}">
                <a16:creationId xmlns:a16="http://schemas.microsoft.com/office/drawing/2014/main" id="{0CEC2DB2-93E1-4901-9973-E52DE23AB083}"/>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6CCDAB8F-F60D-4783-B79F-777D7892613B}" type="slidenum">
              <a:rPr lang="it-IT" altLang="it-IT" sz="1200" smtClean="0"/>
              <a:pPr>
                <a:spcBef>
                  <a:spcPct val="0"/>
                </a:spcBef>
                <a:buFontTx/>
                <a:buNone/>
              </a:pPr>
              <a:t>82</a:t>
            </a:fld>
            <a:endParaRPr lang="it-IT" altLang="it-IT" sz="1200"/>
          </a:p>
        </p:txBody>
      </p:sp>
      <p:sp>
        <p:nvSpPr>
          <p:cNvPr id="105475" name="Rectangle 2">
            <a:extLst>
              <a:ext uri="{FF2B5EF4-FFF2-40B4-BE49-F238E27FC236}">
                <a16:creationId xmlns:a16="http://schemas.microsoft.com/office/drawing/2014/main" id="{0D64B4E9-6AF8-47AC-8E7B-3AEEDCD0CB60}"/>
              </a:ext>
            </a:extLst>
          </p:cNvPr>
          <p:cNvSpPr>
            <a:spLocks noGrp="1" noChangeArrowheads="1"/>
          </p:cNvSpPr>
          <p:nvPr>
            <p:ph type="title"/>
          </p:nvPr>
        </p:nvSpPr>
        <p:spPr>
          <a:xfrm>
            <a:off x="1339154" y="250825"/>
            <a:ext cx="6115746" cy="519113"/>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4" name="Segnaposto contenuto 6">
            <a:extLst>
              <a:ext uri="{FF2B5EF4-FFF2-40B4-BE49-F238E27FC236}">
                <a16:creationId xmlns:a16="http://schemas.microsoft.com/office/drawing/2014/main" id="{E1BB9C65-F946-45D7-AA7A-2CE3BE2756B9}"/>
              </a:ext>
            </a:extLst>
          </p:cNvPr>
          <p:cNvSpPr>
            <a:spLocks noGrp="1"/>
          </p:cNvSpPr>
          <p:nvPr>
            <p:ph idx="1"/>
          </p:nvPr>
        </p:nvSpPr>
        <p:spPr>
          <a:xfrm>
            <a:off x="989008" y="1457324"/>
            <a:ext cx="7895419" cy="4899025"/>
          </a:xfrm>
        </p:spPr>
        <p:txBody>
          <a:bodyPr>
            <a:noAutofit/>
          </a:bodyPr>
          <a:lstStyle/>
          <a:p>
            <a:pPr marL="0" indent="0" algn="ctr">
              <a:lnSpc>
                <a:spcPct val="100000"/>
              </a:lnSpc>
              <a:buClr>
                <a:srgbClr val="0070C0"/>
              </a:buClr>
              <a:buFontTx/>
              <a:buNone/>
              <a:defRPr/>
            </a:pPr>
            <a:r>
              <a:rPr lang="it-IT" sz="2400" dirty="0">
                <a:solidFill>
                  <a:srgbClr val="0070C0"/>
                </a:solidFill>
              </a:rPr>
              <a:t>Misure di riequilibrio economico finanziario</a:t>
            </a:r>
          </a:p>
          <a:p>
            <a:pPr marL="0" indent="0" algn="ctr">
              <a:lnSpc>
                <a:spcPct val="100000"/>
              </a:lnSpc>
              <a:buClr>
                <a:srgbClr val="0070C0"/>
              </a:buClr>
              <a:buFontTx/>
              <a:buNone/>
              <a:defRPr/>
            </a:pPr>
            <a:r>
              <a:rPr lang="it-IT" sz="2400" dirty="0">
                <a:solidFill>
                  <a:srgbClr val="0070C0"/>
                </a:solidFill>
              </a:rPr>
              <a:t>Revisione della spesa</a:t>
            </a:r>
          </a:p>
          <a:p>
            <a:pPr marL="444500" indent="-444500" algn="just">
              <a:lnSpc>
                <a:spcPct val="100000"/>
              </a:lnSpc>
              <a:buClr>
                <a:srgbClr val="0070C0"/>
              </a:buClr>
              <a:buFont typeface="Wingdings 2" pitchFamily="18" charset="2"/>
              <a:buChar char="E"/>
              <a:defRPr/>
            </a:pPr>
            <a:r>
              <a:rPr lang="it-IT" sz="2400" dirty="0">
                <a:latin typeface="Calibri" panose="020F0502020204030204" pitchFamily="34" charset="0"/>
                <a:cs typeface="Calibri" panose="020F0502020204030204" pitchFamily="34" charset="0"/>
              </a:rPr>
              <a:t>In caso di </a:t>
            </a:r>
            <a:r>
              <a:rPr lang="it-IT" sz="2400" u="heavy" dirty="0">
                <a:solidFill>
                  <a:srgbClr val="004B6B"/>
                </a:solidFill>
                <a:latin typeface="Calibri" panose="020F0502020204030204" pitchFamily="34" charset="0"/>
                <a:cs typeface="Calibri" panose="020F0502020204030204" pitchFamily="34" charset="0"/>
              </a:rPr>
              <a:t>accesso al fondo di rotazione</a:t>
            </a:r>
            <a:r>
              <a:rPr lang="it-IT" sz="2400" dirty="0">
                <a:latin typeface="Calibri" panose="020F0502020204030204" pitchFamily="34" charset="0"/>
                <a:cs typeface="Calibri" panose="020F0502020204030204" pitchFamily="34" charset="0"/>
              </a:rPr>
              <a:t>, l’ente deve dimostrare: </a:t>
            </a:r>
          </a:p>
          <a:p>
            <a:pPr marL="901700" lvl="1" indent="-444500" algn="just">
              <a:lnSpc>
                <a:spcPct val="100000"/>
              </a:lnSpc>
              <a:buClr>
                <a:srgbClr val="0070C0"/>
              </a:buClr>
              <a:buFont typeface="Wingdings 2" pitchFamily="18" charset="2"/>
              <a:buChar char="E"/>
              <a:defRPr/>
            </a:pPr>
            <a:r>
              <a:rPr lang="it-IT" sz="2400" dirty="0">
                <a:latin typeface="Calibri" panose="020F0502020204030204" pitchFamily="34" charset="0"/>
                <a:cs typeface="Calibri" panose="020F0502020204030204" pitchFamily="34" charset="0"/>
              </a:rPr>
              <a:t>Deve aver previsto l’impegno ad alienare i beni patrimoniali disponibili non indispensabili per i fini istituzionali dell’ente </a:t>
            </a:r>
            <a:r>
              <a:rPr lang="it-IT" sz="2400">
                <a:latin typeface="Calibri" panose="020F0502020204030204" pitchFamily="34" charset="0"/>
                <a:cs typeface="Calibri" panose="020F0502020204030204" pitchFamily="34" charset="0"/>
              </a:rPr>
              <a:t>(Tuel, art</a:t>
            </a:r>
            <a:r>
              <a:rPr lang="it-IT" sz="2400" dirty="0">
                <a:latin typeface="Calibri" panose="020F0502020204030204" pitchFamily="34" charset="0"/>
                <a:cs typeface="Calibri" panose="020F0502020204030204" pitchFamily="34" charset="0"/>
              </a:rPr>
              <a:t>. 243 bis comma 8 lett. g)</a:t>
            </a:r>
            <a:endParaRPr lang="it-IT" sz="2400" dirty="0"/>
          </a:p>
        </p:txBody>
      </p:sp>
    </p:spTree>
    <p:extLst>
      <p:ext uri="{BB962C8B-B14F-4D97-AF65-F5344CB8AC3E}">
        <p14:creationId xmlns:p14="http://schemas.microsoft.com/office/powerpoint/2010/main" val="211967511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egnaposto numero diapositiva 1">
            <a:extLst>
              <a:ext uri="{FF2B5EF4-FFF2-40B4-BE49-F238E27FC236}">
                <a16:creationId xmlns:a16="http://schemas.microsoft.com/office/drawing/2014/main" id="{017F5EE9-95BC-4438-920B-F830F1ADF5D0}"/>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A482A26C-425C-4462-8EBE-E975E5D834BE}" type="slidenum">
              <a:rPr lang="it-IT" altLang="it-IT" sz="1200" smtClean="0"/>
              <a:pPr>
                <a:spcBef>
                  <a:spcPct val="0"/>
                </a:spcBef>
                <a:buFontTx/>
                <a:buNone/>
              </a:pPr>
              <a:t>83</a:t>
            </a:fld>
            <a:endParaRPr lang="it-IT" altLang="it-IT" sz="1200"/>
          </a:p>
        </p:txBody>
      </p:sp>
      <p:sp>
        <p:nvSpPr>
          <p:cNvPr id="107523" name="Rectangle 2">
            <a:extLst>
              <a:ext uri="{FF2B5EF4-FFF2-40B4-BE49-F238E27FC236}">
                <a16:creationId xmlns:a16="http://schemas.microsoft.com/office/drawing/2014/main" id="{CBDAE0D7-AD14-4505-A928-9EE5757952A9}"/>
              </a:ext>
            </a:extLst>
          </p:cNvPr>
          <p:cNvSpPr>
            <a:spLocks noGrp="1" noChangeArrowheads="1"/>
          </p:cNvSpPr>
          <p:nvPr>
            <p:ph type="title"/>
          </p:nvPr>
        </p:nvSpPr>
        <p:spPr>
          <a:xfrm>
            <a:off x="1368649" y="200025"/>
            <a:ext cx="5875113" cy="519113"/>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4" name="Segnaposto contenuto 6">
            <a:extLst>
              <a:ext uri="{FF2B5EF4-FFF2-40B4-BE49-F238E27FC236}">
                <a16:creationId xmlns:a16="http://schemas.microsoft.com/office/drawing/2014/main" id="{D21E0C66-3AD8-45E5-A4D5-0BF102007D4A}"/>
              </a:ext>
            </a:extLst>
          </p:cNvPr>
          <p:cNvSpPr>
            <a:spLocks noGrp="1"/>
          </p:cNvSpPr>
          <p:nvPr>
            <p:ph idx="1"/>
          </p:nvPr>
        </p:nvSpPr>
        <p:spPr>
          <a:xfrm>
            <a:off x="542741" y="783733"/>
            <a:ext cx="8247298" cy="5705557"/>
          </a:xfrm>
        </p:spPr>
        <p:txBody>
          <a:bodyPr>
            <a:noAutofit/>
          </a:bodyPr>
          <a:lstStyle/>
          <a:p>
            <a:pPr marL="0" indent="0" algn="ctr">
              <a:buClr>
                <a:srgbClr val="0070C0"/>
              </a:buClr>
              <a:buFontTx/>
              <a:buNone/>
            </a:pPr>
            <a:r>
              <a:rPr lang="it-IT" altLang="it-IT" sz="2400" dirty="0">
                <a:solidFill>
                  <a:srgbClr val="0070C0"/>
                </a:solidFill>
                <a:latin typeface="Arial" panose="020B0604020202020204" pitchFamily="34" charset="0"/>
              </a:rPr>
              <a:t>Misure di riequilibrio economico finanziario</a:t>
            </a:r>
          </a:p>
          <a:p>
            <a:pPr marL="0" indent="0" algn="ctr">
              <a:buClr>
                <a:srgbClr val="0070C0"/>
              </a:buClr>
              <a:buFontTx/>
              <a:buNone/>
            </a:pPr>
            <a:r>
              <a:rPr lang="it-IT" altLang="it-IT" sz="2400" dirty="0">
                <a:solidFill>
                  <a:srgbClr val="0070C0"/>
                </a:solidFill>
                <a:latin typeface="Arial" panose="020B0604020202020204" pitchFamily="34" charset="0"/>
              </a:rPr>
              <a:t>Revisione della spesa</a:t>
            </a:r>
          </a:p>
          <a:p>
            <a:pPr marL="0" indent="0" algn="ctr">
              <a:buClr>
                <a:srgbClr val="0070C0"/>
              </a:buClr>
              <a:buFontTx/>
              <a:buNone/>
            </a:pPr>
            <a:endParaRPr lang="it-IT" altLang="it-IT" sz="1400" dirty="0">
              <a:solidFill>
                <a:srgbClr val="0070C0"/>
              </a:solidFill>
              <a:latin typeface="Arial" panose="020B0604020202020204" pitchFamily="34" charset="0"/>
            </a:endParaRPr>
          </a:p>
          <a:p>
            <a:pPr marL="0" indent="0" algn="just">
              <a:buClr>
                <a:srgbClr val="0070C0"/>
              </a:buClr>
              <a:buFont typeface="Wingdings 2" panose="05020102010507070707" pitchFamily="18" charset="2"/>
              <a:buChar char="E"/>
            </a:pPr>
            <a:r>
              <a:rPr lang="it-IT" altLang="it-IT" sz="2400" dirty="0">
                <a:latin typeface="Calibri" panose="020F0502020204030204" pitchFamily="34" charset="0"/>
                <a:cs typeface="Calibri" panose="020F0502020204030204" pitchFamily="34" charset="0"/>
              </a:rPr>
              <a:t>In caso di </a:t>
            </a:r>
            <a:r>
              <a:rPr lang="it-IT" altLang="it-IT" sz="2400" u="sng" dirty="0">
                <a:solidFill>
                  <a:srgbClr val="004B6B"/>
                </a:solidFill>
                <a:latin typeface="Calibri" panose="020F0502020204030204" pitchFamily="34" charset="0"/>
                <a:cs typeface="Calibri" panose="020F0502020204030204" pitchFamily="34" charset="0"/>
              </a:rPr>
              <a:t>accesso al fondo di rotazione</a:t>
            </a:r>
            <a:r>
              <a:rPr lang="it-IT" altLang="it-IT" sz="2400" dirty="0">
                <a:latin typeface="Calibri" panose="020F0502020204030204" pitchFamily="34" charset="0"/>
                <a:cs typeface="Calibri" panose="020F0502020204030204" pitchFamily="34" charset="0"/>
              </a:rPr>
              <a:t>, l’ente deve dimostrare: </a:t>
            </a:r>
          </a:p>
          <a:p>
            <a:pPr marL="901700" lvl="1" indent="-444500" algn="just">
              <a:buClr>
                <a:srgbClr val="0070C0"/>
              </a:buClr>
              <a:buFont typeface="Wingdings 2" panose="05020102010507070707" pitchFamily="18" charset="2"/>
              <a:buChar char="E"/>
            </a:pPr>
            <a:r>
              <a:rPr lang="it-IT" altLang="it-IT" sz="2400" dirty="0">
                <a:latin typeface="Calibri" panose="020F0502020204030204" pitchFamily="34" charset="0"/>
                <a:cs typeface="Calibri" panose="020F0502020204030204" pitchFamily="34" charset="0"/>
              </a:rPr>
              <a:t>entro il termine di un quinquennio, riduzione almeno del 10 per cento delle spese per acquisti di beni e prestazioni di servizi di cui al </a:t>
            </a:r>
            <a:r>
              <a:rPr lang="it-IT" altLang="it-IT" sz="2400" dirty="0" err="1">
                <a:latin typeface="Calibri" panose="020F0502020204030204" pitchFamily="34" charset="0"/>
                <a:cs typeface="Calibri" panose="020F0502020204030204" pitchFamily="34" charset="0"/>
              </a:rPr>
              <a:t>macroaggregato</a:t>
            </a:r>
            <a:r>
              <a:rPr lang="it-IT" altLang="it-IT" sz="2400" dirty="0">
                <a:latin typeface="Calibri" panose="020F0502020204030204" pitchFamily="34" charset="0"/>
                <a:cs typeface="Calibri" panose="020F0502020204030204" pitchFamily="34" charset="0"/>
              </a:rPr>
              <a:t> 03 della spesa corrente, finanziate attraverso risorse proprie. </a:t>
            </a:r>
          </a:p>
          <a:p>
            <a:pPr marL="685800" lvl="4" indent="0" algn="just">
              <a:buClr>
                <a:srgbClr val="0070C0"/>
              </a:buClr>
              <a:buFontTx/>
              <a:buNone/>
            </a:pPr>
            <a:r>
              <a:rPr lang="it-IT" altLang="it-IT" dirty="0">
                <a:latin typeface="Calibri" panose="020F0502020204030204" pitchFamily="34" charset="0"/>
                <a:cs typeface="Calibri" panose="020F0502020204030204" pitchFamily="34" charset="0"/>
              </a:rPr>
              <a:t>Ai fini del computo della percentuale di riduzione, dalla base di calcolo sono esclusi gli stanziamenti destinati:</a:t>
            </a:r>
          </a:p>
          <a:p>
            <a:pPr marL="685800" lvl="4" indent="0" algn="just">
              <a:buClr>
                <a:srgbClr val="0070C0"/>
              </a:buClr>
              <a:buFontTx/>
              <a:buAutoNum type="arabicParenR"/>
            </a:pPr>
            <a:r>
              <a:rPr lang="it-IT" altLang="it-IT" dirty="0">
                <a:latin typeface="Calibri" panose="020F0502020204030204" pitchFamily="34" charset="0"/>
                <a:cs typeface="Calibri" panose="020F0502020204030204" pitchFamily="34" charset="0"/>
              </a:rPr>
              <a:t>alla copertura dei costi di gestione del servizio di smaltimento dei rifiuti solidi urbani;</a:t>
            </a:r>
          </a:p>
          <a:p>
            <a:pPr marL="685800" lvl="4" indent="0" algn="just">
              <a:buClr>
                <a:srgbClr val="0070C0"/>
              </a:buClr>
              <a:buFontTx/>
              <a:buAutoNum type="arabicParenR"/>
            </a:pPr>
            <a:r>
              <a:rPr lang="it-IT" altLang="it-IT" dirty="0">
                <a:latin typeface="Calibri" panose="020F0502020204030204" pitchFamily="34" charset="0"/>
                <a:cs typeface="Calibri" panose="020F0502020204030204" pitchFamily="34" charset="0"/>
              </a:rPr>
              <a:t>alla copertura dei costi di gestione del servizio di acquedotto;</a:t>
            </a:r>
          </a:p>
          <a:p>
            <a:pPr marL="685800" lvl="4" indent="0" algn="just">
              <a:buClr>
                <a:srgbClr val="0070C0"/>
              </a:buClr>
              <a:buFontTx/>
              <a:buAutoNum type="arabicParenR"/>
            </a:pPr>
            <a:r>
              <a:rPr lang="it-IT" altLang="it-IT" dirty="0">
                <a:latin typeface="Calibri" panose="020F0502020204030204" pitchFamily="34" charset="0"/>
                <a:cs typeface="Calibri" panose="020F0502020204030204" pitchFamily="34" charset="0"/>
              </a:rPr>
              <a:t>al servizio di trasporto pubblico locale;</a:t>
            </a:r>
          </a:p>
          <a:p>
            <a:pPr marL="685800" lvl="4" indent="0" algn="just">
              <a:buClr>
                <a:srgbClr val="0070C0"/>
              </a:buClr>
              <a:buFontTx/>
              <a:buAutoNum type="arabicParenR"/>
            </a:pPr>
            <a:r>
              <a:rPr lang="it-IT" altLang="it-IT" dirty="0">
                <a:latin typeface="Calibri" panose="020F0502020204030204" pitchFamily="34" charset="0"/>
                <a:cs typeface="Calibri" panose="020F0502020204030204" pitchFamily="34" charset="0"/>
              </a:rPr>
              <a:t>al servizio di illuminazione pubblica;</a:t>
            </a:r>
          </a:p>
          <a:p>
            <a:pPr marL="685800" lvl="4" indent="0" algn="just">
              <a:buClr>
                <a:srgbClr val="0070C0"/>
              </a:buClr>
              <a:buFontTx/>
              <a:buAutoNum type="arabicParenR"/>
            </a:pPr>
            <a:r>
              <a:rPr lang="it-IT" altLang="it-IT" dirty="0">
                <a:latin typeface="Calibri" panose="020F0502020204030204" pitchFamily="34" charset="0"/>
                <a:cs typeface="Calibri" panose="020F0502020204030204" pitchFamily="34" charset="0"/>
              </a:rPr>
              <a:t>al finanziamento delle spese relative all'accoglienza, su disposizione della competente autorità giudiziaria, di minori in strutture protette in regime di convitto e semiconvitto; </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egnaposto numero diapositiva 1">
            <a:extLst>
              <a:ext uri="{FF2B5EF4-FFF2-40B4-BE49-F238E27FC236}">
                <a16:creationId xmlns:a16="http://schemas.microsoft.com/office/drawing/2014/main" id="{D3113E13-B7E4-4CAA-9708-072D62C668A3}"/>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A0E6278B-4820-41F9-9E29-A40742E9BD6D}" type="slidenum">
              <a:rPr lang="it-IT" altLang="it-IT" sz="1200" smtClean="0"/>
              <a:pPr>
                <a:spcBef>
                  <a:spcPct val="0"/>
                </a:spcBef>
                <a:buFontTx/>
                <a:buNone/>
              </a:pPr>
              <a:t>84</a:t>
            </a:fld>
            <a:endParaRPr lang="it-IT" altLang="it-IT" sz="1200"/>
          </a:p>
        </p:txBody>
      </p:sp>
      <p:sp>
        <p:nvSpPr>
          <p:cNvPr id="109571" name="Rectangle 2">
            <a:extLst>
              <a:ext uri="{FF2B5EF4-FFF2-40B4-BE49-F238E27FC236}">
                <a16:creationId xmlns:a16="http://schemas.microsoft.com/office/drawing/2014/main" id="{DA633693-DA00-49B4-9246-C573544D622B}"/>
              </a:ext>
            </a:extLst>
          </p:cNvPr>
          <p:cNvSpPr>
            <a:spLocks noGrp="1" noChangeArrowheads="1"/>
          </p:cNvSpPr>
          <p:nvPr>
            <p:ph type="title"/>
          </p:nvPr>
        </p:nvSpPr>
        <p:spPr>
          <a:xfrm>
            <a:off x="1339154" y="250825"/>
            <a:ext cx="6115746" cy="519113"/>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4" name="Segnaposto contenuto 6">
            <a:extLst>
              <a:ext uri="{FF2B5EF4-FFF2-40B4-BE49-F238E27FC236}">
                <a16:creationId xmlns:a16="http://schemas.microsoft.com/office/drawing/2014/main" id="{EFD7A5B9-AD3E-49C5-A31C-FD5F61FE206F}"/>
              </a:ext>
            </a:extLst>
          </p:cNvPr>
          <p:cNvSpPr>
            <a:spLocks noGrp="1"/>
          </p:cNvSpPr>
          <p:nvPr>
            <p:ph idx="1"/>
          </p:nvPr>
        </p:nvSpPr>
        <p:spPr>
          <a:xfrm>
            <a:off x="838200" y="838200"/>
            <a:ext cx="7975436" cy="5518150"/>
          </a:xfrm>
        </p:spPr>
        <p:txBody>
          <a:bodyPr>
            <a:noAutofit/>
          </a:bodyPr>
          <a:lstStyle/>
          <a:p>
            <a:pPr marL="0" indent="0" algn="ctr">
              <a:lnSpc>
                <a:spcPct val="100000"/>
              </a:lnSpc>
              <a:buClr>
                <a:srgbClr val="0070C0"/>
              </a:buClr>
              <a:buFontTx/>
              <a:buNone/>
              <a:defRPr/>
            </a:pPr>
            <a:r>
              <a:rPr lang="it-IT" sz="2400" dirty="0">
                <a:solidFill>
                  <a:srgbClr val="0070C0"/>
                </a:solidFill>
              </a:rPr>
              <a:t>Misure di riequilibrio economico finanziario</a:t>
            </a:r>
          </a:p>
          <a:p>
            <a:pPr marL="0" indent="0" algn="ctr">
              <a:lnSpc>
                <a:spcPct val="100000"/>
              </a:lnSpc>
              <a:buClr>
                <a:srgbClr val="0070C0"/>
              </a:buClr>
              <a:buFontTx/>
              <a:buNone/>
              <a:defRPr/>
            </a:pPr>
            <a:r>
              <a:rPr lang="it-IT" sz="2400" dirty="0">
                <a:solidFill>
                  <a:srgbClr val="0070C0"/>
                </a:solidFill>
              </a:rPr>
              <a:t>Revisione della spesa</a:t>
            </a:r>
          </a:p>
          <a:p>
            <a:pPr marL="444500" indent="-444500" algn="ctr">
              <a:lnSpc>
                <a:spcPct val="100000"/>
              </a:lnSpc>
              <a:buClr>
                <a:srgbClr val="0070C0"/>
              </a:buClr>
              <a:defRPr/>
            </a:pPr>
            <a:endParaRPr lang="it-IT" sz="2400" dirty="0">
              <a:solidFill>
                <a:srgbClr val="0070C0"/>
              </a:solidFill>
            </a:endParaRPr>
          </a:p>
          <a:p>
            <a:pPr marL="444500" indent="-444500" algn="just">
              <a:lnSpc>
                <a:spcPct val="100000"/>
              </a:lnSpc>
              <a:buClr>
                <a:srgbClr val="0070C0"/>
              </a:buClr>
              <a:buFont typeface="Wingdings 2" pitchFamily="18" charset="2"/>
              <a:buChar char="E"/>
              <a:defRPr/>
            </a:pPr>
            <a:r>
              <a:rPr lang="it-IT" sz="2400" dirty="0">
                <a:latin typeface="Calibri" panose="020F0502020204030204" pitchFamily="34" charset="0"/>
                <a:cs typeface="Calibri" panose="020F0502020204030204" pitchFamily="34" charset="0"/>
              </a:rPr>
              <a:t>In caso di </a:t>
            </a:r>
            <a:r>
              <a:rPr lang="it-IT" sz="2400" u="heavy" dirty="0">
                <a:solidFill>
                  <a:srgbClr val="004B6B"/>
                </a:solidFill>
                <a:latin typeface="Calibri" panose="020F0502020204030204" pitchFamily="34" charset="0"/>
                <a:cs typeface="Calibri" panose="020F0502020204030204" pitchFamily="34" charset="0"/>
              </a:rPr>
              <a:t>accesso al fondo di rotazione</a:t>
            </a:r>
            <a:r>
              <a:rPr lang="it-IT" sz="2400" dirty="0">
                <a:latin typeface="Calibri" panose="020F0502020204030204" pitchFamily="34" charset="0"/>
                <a:cs typeface="Calibri" panose="020F0502020204030204" pitchFamily="34" charset="0"/>
              </a:rPr>
              <a:t>, l’ente deve dimostrare: </a:t>
            </a:r>
          </a:p>
          <a:p>
            <a:pPr marL="901700" lvl="1" indent="-444500" algn="just">
              <a:lnSpc>
                <a:spcPct val="100000"/>
              </a:lnSpc>
              <a:buClr>
                <a:srgbClr val="0070C0"/>
              </a:buClr>
              <a:buFont typeface="Wingdings 2" pitchFamily="18" charset="2"/>
              <a:buChar char="E"/>
              <a:defRPr/>
            </a:pPr>
            <a:r>
              <a:rPr lang="it-IT" sz="2400" dirty="0">
                <a:latin typeface="Calibri" panose="020F0502020204030204" pitchFamily="34" charset="0"/>
                <a:cs typeface="Calibri" panose="020F0502020204030204" pitchFamily="34" charset="0"/>
              </a:rPr>
              <a:t>entro il termine di un quinquennio, riduzione almeno del 25 per cento delle spese per trasferimenti di cui al macroaggregato 04 della spesa corrente, finanziate attraverso risorse proprie. Ai fini del computo della percentuale di riduzione, dalla base di calcolo sono escluse le somme relative a trasferimenti destinati ad altri livelli istituzionali, a enti, agenzie o fondazioni </a:t>
            </a:r>
            <a:r>
              <a:rPr lang="it-IT" sz="2400" dirty="0" err="1">
                <a:latin typeface="Calibri" panose="020F0502020204030204" pitchFamily="34" charset="0"/>
                <a:cs typeface="Calibri" panose="020F0502020204030204" pitchFamily="34" charset="0"/>
              </a:rPr>
              <a:t>lirico-sinfoniche</a:t>
            </a:r>
            <a:endParaRPr lang="it-IT" sz="2400" dirty="0">
              <a:latin typeface="Calibri" panose="020F0502020204030204" pitchFamily="34" charset="0"/>
              <a:cs typeface="Calibri" panose="020F0502020204030204" pitchFamily="34" charset="0"/>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egnaposto numero diapositiva 1">
            <a:extLst>
              <a:ext uri="{FF2B5EF4-FFF2-40B4-BE49-F238E27FC236}">
                <a16:creationId xmlns:a16="http://schemas.microsoft.com/office/drawing/2014/main" id="{CBA15662-B57E-4A8E-8934-97B6382DCF74}"/>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2555F52C-2051-4730-A095-8FBC44438DF1}" type="slidenum">
              <a:rPr lang="it-IT" altLang="it-IT" sz="1200" smtClean="0"/>
              <a:pPr>
                <a:spcBef>
                  <a:spcPct val="0"/>
                </a:spcBef>
                <a:buFontTx/>
                <a:buNone/>
              </a:pPr>
              <a:t>85</a:t>
            </a:fld>
            <a:endParaRPr lang="it-IT" altLang="it-IT" sz="1200"/>
          </a:p>
        </p:txBody>
      </p:sp>
      <p:sp>
        <p:nvSpPr>
          <p:cNvPr id="111619" name="Rectangle 2">
            <a:extLst>
              <a:ext uri="{FF2B5EF4-FFF2-40B4-BE49-F238E27FC236}">
                <a16:creationId xmlns:a16="http://schemas.microsoft.com/office/drawing/2014/main" id="{15AACE06-549F-4FE2-BE6C-315FAC9D2133}"/>
              </a:ext>
            </a:extLst>
          </p:cNvPr>
          <p:cNvSpPr>
            <a:spLocks noGrp="1" noChangeArrowheads="1"/>
          </p:cNvSpPr>
          <p:nvPr>
            <p:ph type="title"/>
          </p:nvPr>
        </p:nvSpPr>
        <p:spPr>
          <a:xfrm>
            <a:off x="1333254" y="250825"/>
            <a:ext cx="6121646" cy="519113"/>
          </a:xfrm>
        </p:spPr>
        <p:txBody>
          <a:bodyPr>
            <a:normAutofit fontScale="90000"/>
          </a:bodyPr>
          <a:lstStyle/>
          <a:p>
            <a:pPr eaLnBrk="1" hangingPunct="1"/>
            <a:r>
              <a:rPr lang="it-IT" altLang="it-IT" i="1" dirty="0">
                <a:solidFill>
                  <a:srgbClr val="0070C0"/>
                </a:solidFill>
                <a:latin typeface="Arial" panose="020B0604020202020204" pitchFamily="34" charset="0"/>
              </a:rPr>
              <a:t>Il piano di riequilibrio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4" name="Segnaposto contenuto 6">
            <a:extLst>
              <a:ext uri="{FF2B5EF4-FFF2-40B4-BE49-F238E27FC236}">
                <a16:creationId xmlns:a16="http://schemas.microsoft.com/office/drawing/2014/main" id="{ECD816FC-131D-480F-A176-C27FA2A3832B}"/>
              </a:ext>
            </a:extLst>
          </p:cNvPr>
          <p:cNvSpPr>
            <a:spLocks noGrp="1"/>
          </p:cNvSpPr>
          <p:nvPr>
            <p:ph idx="1"/>
          </p:nvPr>
        </p:nvSpPr>
        <p:spPr>
          <a:xfrm>
            <a:off x="989009" y="1068654"/>
            <a:ext cx="7895419" cy="5001782"/>
          </a:xfrm>
        </p:spPr>
        <p:txBody>
          <a:bodyPr>
            <a:noAutofit/>
          </a:bodyPr>
          <a:lstStyle/>
          <a:p>
            <a:pPr marL="0" indent="0" algn="ctr">
              <a:lnSpc>
                <a:spcPct val="100000"/>
              </a:lnSpc>
              <a:buClr>
                <a:srgbClr val="0070C0"/>
              </a:buClr>
              <a:buFontTx/>
              <a:buNone/>
              <a:defRPr/>
            </a:pPr>
            <a:r>
              <a:rPr lang="it-IT" sz="2400" dirty="0">
                <a:solidFill>
                  <a:srgbClr val="0070C0"/>
                </a:solidFill>
                <a:latin typeface="Calibri" panose="020F0502020204030204" pitchFamily="34" charset="0"/>
                <a:cs typeface="Calibri" panose="020F0502020204030204" pitchFamily="34" charset="0"/>
              </a:rPr>
              <a:t>Misure di riequilibrio economico finanziario</a:t>
            </a:r>
          </a:p>
          <a:p>
            <a:pPr marL="0" indent="0" algn="ctr">
              <a:lnSpc>
                <a:spcPct val="100000"/>
              </a:lnSpc>
              <a:buClr>
                <a:srgbClr val="0070C0"/>
              </a:buClr>
              <a:buFontTx/>
              <a:buNone/>
              <a:defRPr/>
            </a:pPr>
            <a:r>
              <a:rPr lang="it-IT" sz="2400" dirty="0">
                <a:solidFill>
                  <a:srgbClr val="0070C0"/>
                </a:solidFill>
                <a:latin typeface="Calibri" panose="020F0502020204030204" pitchFamily="34" charset="0"/>
                <a:cs typeface="Calibri" panose="020F0502020204030204" pitchFamily="34" charset="0"/>
              </a:rPr>
              <a:t>Revisione della spesa</a:t>
            </a:r>
          </a:p>
          <a:p>
            <a:pPr marL="444500" indent="-444500" algn="just">
              <a:lnSpc>
                <a:spcPct val="100000"/>
              </a:lnSpc>
              <a:buClr>
                <a:srgbClr val="0070C0"/>
              </a:buClr>
              <a:buFont typeface="Wingdings 2" pitchFamily="18" charset="2"/>
              <a:buChar char="E"/>
              <a:defRPr/>
            </a:pPr>
            <a:r>
              <a:rPr lang="it-IT" sz="2400" dirty="0">
                <a:latin typeface="Calibri" panose="020F0502020204030204" pitchFamily="34" charset="0"/>
                <a:cs typeface="Calibri" panose="020F0502020204030204" pitchFamily="34" charset="0"/>
              </a:rPr>
              <a:t>In caso di </a:t>
            </a:r>
            <a:r>
              <a:rPr lang="it-IT" sz="2400" u="heavy" dirty="0">
                <a:solidFill>
                  <a:srgbClr val="004B6B"/>
                </a:solidFill>
                <a:latin typeface="Calibri" panose="020F0502020204030204" pitchFamily="34" charset="0"/>
                <a:cs typeface="Calibri" panose="020F0502020204030204" pitchFamily="34" charset="0"/>
              </a:rPr>
              <a:t>accesso al fondo di rotazione</a:t>
            </a:r>
            <a:r>
              <a:rPr lang="it-IT" sz="2400" dirty="0">
                <a:latin typeface="Calibri" panose="020F0502020204030204" pitchFamily="34" charset="0"/>
                <a:cs typeface="Calibri" panose="020F0502020204030204" pitchFamily="34" charset="0"/>
              </a:rPr>
              <a:t>, l’ente deve dimostrare: </a:t>
            </a:r>
          </a:p>
          <a:p>
            <a:pPr marL="901700" lvl="1" indent="-444500" algn="just">
              <a:lnSpc>
                <a:spcPct val="100000"/>
              </a:lnSpc>
              <a:buClr>
                <a:srgbClr val="0070C0"/>
              </a:buClr>
              <a:buFont typeface="Wingdings 2" pitchFamily="18" charset="2"/>
              <a:buChar char="E"/>
              <a:defRPr/>
            </a:pPr>
            <a:r>
              <a:rPr lang="it-IT" sz="2400" dirty="0">
                <a:latin typeface="Calibri" panose="020F0502020204030204" pitchFamily="34" charset="0"/>
                <a:cs typeface="Calibri" panose="020F0502020204030204" pitchFamily="34" charset="0"/>
              </a:rPr>
              <a:t> ferma restando l'obbligatorietà delle riduzioni delle spese per prestazioni di servizi e trasferimenti,  l'ente locale ha facoltà di procedere a compensazioni, in valore assoluto e mantenendo la piena equivalenza delle somme, tra importi di spesa corrente, ad eccezione della spesa per il personale. Tali compensazioni sono puntualmente evidenziate nel piano di riequilibrio approvato</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egnaposto numero diapositiva 1">
            <a:extLst>
              <a:ext uri="{FF2B5EF4-FFF2-40B4-BE49-F238E27FC236}">
                <a16:creationId xmlns:a16="http://schemas.microsoft.com/office/drawing/2014/main" id="{7ADD62C9-7F42-482F-BA49-59EBA65B36AB}"/>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3B7E03EB-41E7-4B52-A4F1-DE3E2B3AD464}" type="slidenum">
              <a:rPr lang="it-IT" altLang="it-IT" sz="1200" smtClean="0"/>
              <a:pPr>
                <a:spcBef>
                  <a:spcPct val="0"/>
                </a:spcBef>
                <a:buFontTx/>
                <a:buNone/>
              </a:pPr>
              <a:t>86</a:t>
            </a:fld>
            <a:endParaRPr lang="it-IT" altLang="it-IT" sz="1200"/>
          </a:p>
        </p:txBody>
      </p:sp>
      <p:sp>
        <p:nvSpPr>
          <p:cNvPr id="113667" name="Rectangle 2">
            <a:extLst>
              <a:ext uri="{FF2B5EF4-FFF2-40B4-BE49-F238E27FC236}">
                <a16:creationId xmlns:a16="http://schemas.microsoft.com/office/drawing/2014/main" id="{9099B804-EB9E-47D6-A148-CCA04ADD20B6}"/>
              </a:ext>
            </a:extLst>
          </p:cNvPr>
          <p:cNvSpPr>
            <a:spLocks noGrp="1" noChangeArrowheads="1"/>
          </p:cNvSpPr>
          <p:nvPr>
            <p:ph type="title"/>
          </p:nvPr>
        </p:nvSpPr>
        <p:spPr>
          <a:xfrm>
            <a:off x="1610524" y="250825"/>
            <a:ext cx="5844376" cy="519113"/>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4" name="Segnaposto contenuto 6">
            <a:extLst>
              <a:ext uri="{FF2B5EF4-FFF2-40B4-BE49-F238E27FC236}">
                <a16:creationId xmlns:a16="http://schemas.microsoft.com/office/drawing/2014/main" id="{1639A5CE-EFB6-4845-A8EE-1880229AEF0D}"/>
              </a:ext>
            </a:extLst>
          </p:cNvPr>
          <p:cNvSpPr>
            <a:spLocks noGrp="1"/>
          </p:cNvSpPr>
          <p:nvPr>
            <p:ph idx="1"/>
          </p:nvPr>
        </p:nvSpPr>
        <p:spPr>
          <a:xfrm>
            <a:off x="982663" y="1290904"/>
            <a:ext cx="7795577" cy="4726438"/>
          </a:xfrm>
        </p:spPr>
        <p:txBody>
          <a:bodyPr>
            <a:noAutofit/>
          </a:bodyPr>
          <a:lstStyle/>
          <a:p>
            <a:pPr marL="0" indent="0" algn="ctr">
              <a:lnSpc>
                <a:spcPct val="100000"/>
              </a:lnSpc>
              <a:buClr>
                <a:srgbClr val="0070C0"/>
              </a:buClr>
              <a:buFontTx/>
              <a:buNone/>
              <a:defRPr/>
            </a:pPr>
            <a:r>
              <a:rPr lang="it-IT" sz="2400" dirty="0">
                <a:solidFill>
                  <a:srgbClr val="0070C0"/>
                </a:solidFill>
                <a:latin typeface="Calibri" panose="020F0502020204030204" pitchFamily="34" charset="0"/>
                <a:cs typeface="Calibri" panose="020F0502020204030204" pitchFamily="34" charset="0"/>
              </a:rPr>
              <a:t>Misure di riequilibrio economico finanziario</a:t>
            </a:r>
          </a:p>
          <a:p>
            <a:pPr marL="0" indent="0" algn="ctr">
              <a:lnSpc>
                <a:spcPct val="100000"/>
              </a:lnSpc>
              <a:buClr>
                <a:srgbClr val="0070C0"/>
              </a:buClr>
              <a:buFontTx/>
              <a:buNone/>
              <a:defRPr/>
            </a:pPr>
            <a:r>
              <a:rPr lang="it-IT" sz="2400" dirty="0">
                <a:solidFill>
                  <a:srgbClr val="0070C0"/>
                </a:solidFill>
                <a:latin typeface="Calibri" panose="020F0502020204030204" pitchFamily="34" charset="0"/>
                <a:cs typeface="Calibri" panose="020F0502020204030204" pitchFamily="34" charset="0"/>
              </a:rPr>
              <a:t>Revisione della spesa</a:t>
            </a:r>
          </a:p>
          <a:p>
            <a:pPr marL="444500" indent="-444500" algn="ctr">
              <a:lnSpc>
                <a:spcPct val="100000"/>
              </a:lnSpc>
              <a:buClr>
                <a:srgbClr val="0070C0"/>
              </a:buClr>
              <a:defRPr/>
            </a:pPr>
            <a:endParaRPr lang="it-IT" sz="2400" dirty="0">
              <a:solidFill>
                <a:srgbClr val="0070C0"/>
              </a:solidFill>
              <a:latin typeface="Calibri" panose="020F0502020204030204" pitchFamily="34" charset="0"/>
              <a:cs typeface="Calibri" panose="020F0502020204030204" pitchFamily="34" charset="0"/>
            </a:endParaRPr>
          </a:p>
          <a:p>
            <a:pPr marL="444500" indent="-444500" algn="just">
              <a:lnSpc>
                <a:spcPct val="100000"/>
              </a:lnSpc>
              <a:buClr>
                <a:srgbClr val="0070C0"/>
              </a:buClr>
              <a:buFont typeface="Wingdings 2" pitchFamily="18" charset="2"/>
              <a:buChar char="E"/>
              <a:defRPr/>
            </a:pPr>
            <a:r>
              <a:rPr lang="it-IT" sz="2400" dirty="0">
                <a:latin typeface="Calibri" panose="020F0502020204030204" pitchFamily="34" charset="0"/>
                <a:cs typeface="Calibri" panose="020F0502020204030204" pitchFamily="34" charset="0"/>
              </a:rPr>
              <a:t>L’ente indica i programmi di riduzione della spesa per gli organismi partecipati anche in riferimento al contenimento dei costi per gli amministratori. Va dimostrata anche la riduzione delle spese del personale con la verifica dell’inserimento nei nuovi contratti di servizio dell’obbligo della riduzione della spesa del personale in caso di condizioni di </a:t>
            </a:r>
            <a:r>
              <a:rPr lang="it-IT" sz="2400" dirty="0" err="1">
                <a:latin typeface="Calibri" panose="020F0502020204030204" pitchFamily="34" charset="0"/>
                <a:cs typeface="Calibri" panose="020F0502020204030204" pitchFamily="34" charset="0"/>
              </a:rPr>
              <a:t>deficitarietà</a:t>
            </a:r>
            <a:r>
              <a:rPr lang="it-IT" sz="2400" dirty="0">
                <a:latin typeface="Calibri" panose="020F0502020204030204" pitchFamily="34" charset="0"/>
                <a:cs typeface="Calibri" panose="020F0502020204030204" pitchFamily="34" charset="0"/>
              </a:rPr>
              <a:t> strutturale</a:t>
            </a:r>
            <a:r>
              <a:rPr lang="it-IT" sz="2000" dirty="0">
                <a:latin typeface="Calibri" panose="020F0502020204030204" pitchFamily="34" charset="0"/>
                <a:cs typeface="Calibri" panose="020F0502020204030204" pitchFamily="34" charset="0"/>
              </a:rPr>
              <a:t>.</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egnaposto numero diapositiva 1">
            <a:extLst>
              <a:ext uri="{FF2B5EF4-FFF2-40B4-BE49-F238E27FC236}">
                <a16:creationId xmlns:a16="http://schemas.microsoft.com/office/drawing/2014/main" id="{908F8397-B881-4BAE-B9B3-13B9B7BE60BE}"/>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89B43BA7-FA16-4140-8185-43665B59007A}" type="slidenum">
              <a:rPr lang="it-IT" altLang="it-IT" sz="1200" smtClean="0"/>
              <a:pPr>
                <a:spcBef>
                  <a:spcPct val="0"/>
                </a:spcBef>
                <a:buFontTx/>
                <a:buNone/>
              </a:pPr>
              <a:t>87</a:t>
            </a:fld>
            <a:endParaRPr lang="it-IT" altLang="it-IT" sz="1200"/>
          </a:p>
        </p:txBody>
      </p:sp>
      <p:sp>
        <p:nvSpPr>
          <p:cNvPr id="115715" name="Rectangle 2">
            <a:extLst>
              <a:ext uri="{FF2B5EF4-FFF2-40B4-BE49-F238E27FC236}">
                <a16:creationId xmlns:a16="http://schemas.microsoft.com/office/drawing/2014/main" id="{3047FB58-AA87-436B-BF08-58A9C452E820}"/>
              </a:ext>
            </a:extLst>
          </p:cNvPr>
          <p:cNvSpPr>
            <a:spLocks noGrp="1" noChangeArrowheads="1"/>
          </p:cNvSpPr>
          <p:nvPr>
            <p:ph type="title"/>
          </p:nvPr>
        </p:nvSpPr>
        <p:spPr>
          <a:xfrm>
            <a:off x="1386348" y="250825"/>
            <a:ext cx="6068552" cy="519113"/>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4" name="Segnaposto contenuto 6">
            <a:extLst>
              <a:ext uri="{FF2B5EF4-FFF2-40B4-BE49-F238E27FC236}">
                <a16:creationId xmlns:a16="http://schemas.microsoft.com/office/drawing/2014/main" id="{808DE98B-C08A-4A9E-B548-DD86997C0570}"/>
              </a:ext>
            </a:extLst>
          </p:cNvPr>
          <p:cNvSpPr>
            <a:spLocks noGrp="1"/>
          </p:cNvSpPr>
          <p:nvPr>
            <p:ph idx="1"/>
          </p:nvPr>
        </p:nvSpPr>
        <p:spPr>
          <a:xfrm>
            <a:off x="1104900" y="1285348"/>
            <a:ext cx="7584850" cy="4332287"/>
          </a:xfrm>
        </p:spPr>
        <p:txBody>
          <a:bodyPr>
            <a:noAutofit/>
          </a:bodyPr>
          <a:lstStyle/>
          <a:p>
            <a:pPr marL="0" indent="0" algn="ctr">
              <a:lnSpc>
                <a:spcPct val="100000"/>
              </a:lnSpc>
              <a:buClr>
                <a:srgbClr val="0070C0"/>
              </a:buClr>
              <a:buFontTx/>
              <a:buNone/>
              <a:defRPr/>
            </a:pPr>
            <a:r>
              <a:rPr lang="it-IT" sz="2800" dirty="0">
                <a:solidFill>
                  <a:srgbClr val="0070C0"/>
                </a:solidFill>
                <a:latin typeface="Calibri" panose="020F0502020204030204" pitchFamily="34" charset="0"/>
                <a:cs typeface="Calibri" panose="020F0502020204030204" pitchFamily="34" charset="0"/>
              </a:rPr>
              <a:t>Misure di riequilibrio economico finanziario</a:t>
            </a:r>
          </a:p>
          <a:p>
            <a:pPr marL="0" indent="0" algn="ctr">
              <a:lnSpc>
                <a:spcPct val="100000"/>
              </a:lnSpc>
              <a:buClr>
                <a:srgbClr val="0070C0"/>
              </a:buClr>
              <a:buFontTx/>
              <a:buNone/>
              <a:defRPr/>
            </a:pPr>
            <a:r>
              <a:rPr lang="it-IT" sz="2800" dirty="0">
                <a:solidFill>
                  <a:srgbClr val="0070C0"/>
                </a:solidFill>
                <a:latin typeface="Calibri" panose="020F0502020204030204" pitchFamily="34" charset="0"/>
                <a:cs typeface="Calibri" panose="020F0502020204030204" pitchFamily="34" charset="0"/>
              </a:rPr>
              <a:t>Revisione della spesa</a:t>
            </a:r>
          </a:p>
          <a:p>
            <a:pPr marL="444500" indent="-444500" algn="ctr">
              <a:lnSpc>
                <a:spcPct val="100000"/>
              </a:lnSpc>
              <a:buClr>
                <a:srgbClr val="0070C0"/>
              </a:buClr>
              <a:defRPr/>
            </a:pPr>
            <a:endParaRPr lang="it-IT" sz="2800" dirty="0">
              <a:solidFill>
                <a:srgbClr val="0070C0"/>
              </a:solidFill>
              <a:latin typeface="Calibri" panose="020F0502020204030204" pitchFamily="34" charset="0"/>
              <a:cs typeface="Calibri" panose="020F0502020204030204" pitchFamily="34" charset="0"/>
            </a:endParaRPr>
          </a:p>
          <a:p>
            <a:pPr marL="444500" indent="-444500" algn="just">
              <a:lnSpc>
                <a:spcPct val="100000"/>
              </a:lnSpc>
              <a:buClr>
                <a:srgbClr val="0070C0"/>
              </a:buClr>
              <a:buFont typeface="Wingdings 2" pitchFamily="18" charset="2"/>
              <a:buChar char="E"/>
              <a:defRPr/>
            </a:pPr>
            <a:r>
              <a:rPr lang="it-IT" sz="2800" dirty="0">
                <a:latin typeface="Calibri" panose="020F0502020204030204" pitchFamily="34" charset="0"/>
                <a:cs typeface="Calibri" panose="020F0502020204030204" pitchFamily="34" charset="0"/>
              </a:rPr>
              <a:t>L’ente indica analiticamente la riduzione della spesa per gli organi politici distinguendo tra spese di funzionamento del consiglio e della giunta, indennità e gettoni di presenza per i consiglieri e per gli assessori.</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egnaposto numero diapositiva 1">
            <a:extLst>
              <a:ext uri="{FF2B5EF4-FFF2-40B4-BE49-F238E27FC236}">
                <a16:creationId xmlns:a16="http://schemas.microsoft.com/office/drawing/2014/main" id="{9D578AB9-4A40-4E89-A8DD-BE03A1330F7B}"/>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2C9F0B1C-A60B-4E45-95C4-E63BF91A545D}" type="slidenum">
              <a:rPr lang="it-IT" altLang="it-IT" sz="1200" smtClean="0"/>
              <a:pPr>
                <a:spcBef>
                  <a:spcPct val="0"/>
                </a:spcBef>
                <a:buFontTx/>
                <a:buNone/>
              </a:pPr>
              <a:t>88</a:t>
            </a:fld>
            <a:endParaRPr lang="it-IT" altLang="it-IT" sz="1200"/>
          </a:p>
        </p:txBody>
      </p:sp>
      <p:sp>
        <p:nvSpPr>
          <p:cNvPr id="117763" name="Rectangle 2">
            <a:extLst>
              <a:ext uri="{FF2B5EF4-FFF2-40B4-BE49-F238E27FC236}">
                <a16:creationId xmlns:a16="http://schemas.microsoft.com/office/drawing/2014/main" id="{7B6E9A3B-3D0F-4E29-8CFE-D2226163674C}"/>
              </a:ext>
            </a:extLst>
          </p:cNvPr>
          <p:cNvSpPr>
            <a:spLocks noGrp="1" noChangeArrowheads="1"/>
          </p:cNvSpPr>
          <p:nvPr>
            <p:ph type="title"/>
          </p:nvPr>
        </p:nvSpPr>
        <p:spPr>
          <a:xfrm>
            <a:off x="1439443" y="250825"/>
            <a:ext cx="6015457" cy="519113"/>
          </a:xfrm>
        </p:spPr>
        <p:txBody>
          <a:bodyPr>
            <a:normAutofit fontScale="90000"/>
          </a:bodyPr>
          <a:lstStyle/>
          <a:p>
            <a:pPr eaLnBrk="1" hangingPunct="1"/>
            <a:r>
              <a:rPr lang="it-IT" altLang="it-IT" dirty="0">
                <a:solidFill>
                  <a:srgbClr val="0070C0"/>
                </a:solidFill>
                <a:latin typeface="Arial" panose="020B0604020202020204" pitchFamily="34" charset="0"/>
              </a:rPr>
              <a:t>Il piano di riequilibrio</a:t>
            </a:r>
            <a:br>
              <a:rPr lang="it-IT" altLang="it-IT" i="1" dirty="0">
                <a:latin typeface="Arial" panose="020B0604020202020204" pitchFamily="34" charset="0"/>
              </a:rPr>
            </a:br>
            <a:endParaRPr lang="it-IT" altLang="it-IT" dirty="0">
              <a:latin typeface="Arial" panose="020B0604020202020204" pitchFamily="34" charset="0"/>
            </a:endParaRPr>
          </a:p>
        </p:txBody>
      </p:sp>
      <p:sp>
        <p:nvSpPr>
          <p:cNvPr id="4" name="Segnaposto contenuto 6">
            <a:extLst>
              <a:ext uri="{FF2B5EF4-FFF2-40B4-BE49-F238E27FC236}">
                <a16:creationId xmlns:a16="http://schemas.microsoft.com/office/drawing/2014/main" id="{2C364DD1-8A1D-49DE-A965-50EF5AE3C741}"/>
              </a:ext>
            </a:extLst>
          </p:cNvPr>
          <p:cNvSpPr>
            <a:spLocks noGrp="1"/>
          </p:cNvSpPr>
          <p:nvPr>
            <p:ph idx="1"/>
          </p:nvPr>
        </p:nvSpPr>
        <p:spPr>
          <a:xfrm>
            <a:off x="965200" y="1265504"/>
            <a:ext cx="7813040" cy="4330700"/>
          </a:xfrm>
        </p:spPr>
        <p:txBody>
          <a:bodyPr>
            <a:noAutofit/>
          </a:bodyPr>
          <a:lstStyle/>
          <a:p>
            <a:pPr marL="0" indent="0" algn="ctr">
              <a:lnSpc>
                <a:spcPct val="100000"/>
              </a:lnSpc>
              <a:buClr>
                <a:srgbClr val="0070C0"/>
              </a:buClr>
              <a:buFontTx/>
              <a:buNone/>
              <a:defRPr/>
            </a:pPr>
            <a:r>
              <a:rPr lang="it-IT" sz="2800" dirty="0">
                <a:solidFill>
                  <a:srgbClr val="0070C0"/>
                </a:solidFill>
                <a:latin typeface="Calibri" panose="020F0502020204030204" pitchFamily="34" charset="0"/>
                <a:cs typeface="Calibri" panose="020F0502020204030204" pitchFamily="34" charset="0"/>
              </a:rPr>
              <a:t>Misure di riequilibrio economico finanziario</a:t>
            </a:r>
          </a:p>
          <a:p>
            <a:pPr marL="0" indent="0" algn="ctr">
              <a:lnSpc>
                <a:spcPct val="100000"/>
              </a:lnSpc>
              <a:buClr>
                <a:srgbClr val="0070C0"/>
              </a:buClr>
              <a:buFontTx/>
              <a:buNone/>
              <a:defRPr/>
            </a:pPr>
            <a:r>
              <a:rPr lang="it-IT" sz="2800" dirty="0">
                <a:solidFill>
                  <a:srgbClr val="0070C0"/>
                </a:solidFill>
                <a:latin typeface="Calibri" panose="020F0502020204030204" pitchFamily="34" charset="0"/>
                <a:cs typeface="Calibri" panose="020F0502020204030204" pitchFamily="34" charset="0"/>
              </a:rPr>
              <a:t>Dismissione patrimonio immobiliare</a:t>
            </a:r>
          </a:p>
          <a:p>
            <a:pPr marL="444500" indent="-444500" algn="ctr">
              <a:lnSpc>
                <a:spcPct val="100000"/>
              </a:lnSpc>
              <a:buClr>
                <a:srgbClr val="0070C0"/>
              </a:buClr>
              <a:defRPr/>
            </a:pPr>
            <a:endParaRPr lang="it-IT" sz="2800" dirty="0">
              <a:solidFill>
                <a:srgbClr val="0070C0"/>
              </a:solidFill>
              <a:latin typeface="Calibri" panose="020F0502020204030204" pitchFamily="34" charset="0"/>
              <a:cs typeface="Calibri" panose="020F0502020204030204" pitchFamily="34" charset="0"/>
            </a:endParaRPr>
          </a:p>
          <a:p>
            <a:pPr marL="444500" indent="-444500" algn="just">
              <a:lnSpc>
                <a:spcPct val="100000"/>
              </a:lnSpc>
              <a:buClr>
                <a:srgbClr val="0070C0"/>
              </a:buClr>
              <a:buFont typeface="Wingdings 2" pitchFamily="18" charset="2"/>
              <a:buChar char="E"/>
              <a:defRPr/>
            </a:pPr>
            <a:r>
              <a:rPr lang="it-IT" sz="2800" dirty="0">
                <a:latin typeface="Calibri" panose="020F0502020204030204" pitchFamily="34" charset="0"/>
                <a:cs typeface="Calibri" panose="020F0502020204030204" pitchFamily="34" charset="0"/>
              </a:rPr>
              <a:t>L’ente indica le procedure di alienazione avviate o da avviare specificando l’esito e gli importi riscossi.</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Presentazione_STRUTTURA-0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208" cy="6858000"/>
          </a:xfrm>
          <a:prstGeom prst="rect">
            <a:avLst/>
          </a:prstGeom>
        </p:spPr>
      </p:pic>
      <p:sp>
        <p:nvSpPr>
          <p:cNvPr id="3" name="Titolo 2"/>
          <p:cNvSpPr>
            <a:spLocks noGrp="1"/>
          </p:cNvSpPr>
          <p:nvPr>
            <p:ph type="title"/>
          </p:nvPr>
        </p:nvSpPr>
        <p:spPr>
          <a:xfrm>
            <a:off x="556054" y="1799883"/>
            <a:ext cx="6548353" cy="2268585"/>
          </a:xfrm>
        </p:spPr>
        <p:txBody>
          <a:bodyPr>
            <a:normAutofit/>
          </a:bodyPr>
          <a:lstStyle/>
          <a:p>
            <a:r>
              <a:rPr lang="it-IT" sz="3200" b="1" dirty="0">
                <a:cs typeface="Arial"/>
              </a:rPr>
              <a:t>La riformulazione e rimodulazione del piano</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89</a:t>
            </a:fld>
            <a:endParaRPr lang="it-IT" dirty="0"/>
          </a:p>
        </p:txBody>
      </p:sp>
      <p:sp>
        <p:nvSpPr>
          <p:cNvPr id="5" name="Segnaposto piè di pagina 4"/>
          <p:cNvSpPr>
            <a:spLocks noGrp="1"/>
          </p:cNvSpPr>
          <p:nvPr>
            <p:ph type="ftr" sz="quarter" idx="11"/>
          </p:nvPr>
        </p:nvSpPr>
        <p:spPr/>
        <p:txBody>
          <a:bodyPr/>
          <a:lstStyle/>
          <a:p>
            <a:r>
              <a:rPr lang="it-IT"/>
              <a:t>Ivana Rasi </a:t>
            </a:r>
            <a:endParaRPr lang="it-IT" dirty="0"/>
          </a:p>
        </p:txBody>
      </p:sp>
    </p:spTree>
    <p:extLst>
      <p:ext uri="{BB962C8B-B14F-4D97-AF65-F5344CB8AC3E}">
        <p14:creationId xmlns:p14="http://schemas.microsoft.com/office/powerpoint/2010/main" val="1874311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Presentazione_STRUTTURA-0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208" cy="6858000"/>
          </a:xfrm>
          <a:prstGeom prst="rect">
            <a:avLst/>
          </a:prstGeom>
        </p:spPr>
      </p:pic>
      <p:sp>
        <p:nvSpPr>
          <p:cNvPr id="3" name="Titolo 2"/>
          <p:cNvSpPr>
            <a:spLocks noGrp="1"/>
          </p:cNvSpPr>
          <p:nvPr>
            <p:ph type="title"/>
          </p:nvPr>
        </p:nvSpPr>
        <p:spPr>
          <a:xfrm>
            <a:off x="556054" y="1799883"/>
            <a:ext cx="6548353" cy="2268585"/>
          </a:xfrm>
        </p:spPr>
        <p:txBody>
          <a:bodyPr>
            <a:normAutofit/>
          </a:bodyPr>
          <a:lstStyle/>
          <a:p>
            <a:r>
              <a:rPr lang="it-IT" sz="3200" b="1" dirty="0">
                <a:cs typeface="Arial"/>
              </a:rPr>
              <a:t>L’accertamento dei risultati della gestione di competenza:</a:t>
            </a:r>
            <a:br>
              <a:rPr lang="it-IT" sz="3200" b="1" dirty="0">
                <a:cs typeface="Arial"/>
              </a:rPr>
            </a:br>
            <a:r>
              <a:rPr lang="it-IT" sz="3200" b="1" dirty="0">
                <a:cs typeface="Arial"/>
              </a:rPr>
              <a:t>il rendiconto di gestione</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9</a:t>
            </a:fld>
            <a:endParaRPr lang="it-IT" dirty="0"/>
          </a:p>
        </p:txBody>
      </p:sp>
      <p:sp>
        <p:nvSpPr>
          <p:cNvPr id="5" name="Segnaposto piè di pagina 4"/>
          <p:cNvSpPr>
            <a:spLocks noGrp="1"/>
          </p:cNvSpPr>
          <p:nvPr>
            <p:ph type="ftr" sz="quarter" idx="11"/>
          </p:nvPr>
        </p:nvSpPr>
        <p:spPr/>
        <p:txBody>
          <a:bodyPr/>
          <a:lstStyle/>
          <a:p>
            <a:r>
              <a:rPr lang="it-IT"/>
              <a:t>Ivana Rasi </a:t>
            </a:r>
            <a:endParaRPr lang="it-IT" dirty="0"/>
          </a:p>
        </p:txBody>
      </p:sp>
    </p:spTree>
    <p:extLst>
      <p:ext uri="{BB962C8B-B14F-4D97-AF65-F5344CB8AC3E}">
        <p14:creationId xmlns:p14="http://schemas.microsoft.com/office/powerpoint/2010/main" val="25318653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egnaposto numero diapositiva 1">
            <a:extLst>
              <a:ext uri="{FF2B5EF4-FFF2-40B4-BE49-F238E27FC236}">
                <a16:creationId xmlns:a16="http://schemas.microsoft.com/office/drawing/2014/main" id="{E9603BCE-54B6-4C02-9DEC-EBB7B3AFD42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7E8AA8B5-3F30-40CC-8A91-C72133174576}" type="slidenum">
              <a:rPr lang="it-IT" altLang="it-IT" sz="1200" smtClean="0"/>
              <a:pPr>
                <a:spcBef>
                  <a:spcPct val="0"/>
                </a:spcBef>
                <a:buFontTx/>
                <a:buNone/>
              </a:pPr>
              <a:t>90</a:t>
            </a:fld>
            <a:endParaRPr lang="it-IT" altLang="it-IT" sz="1200"/>
          </a:p>
        </p:txBody>
      </p:sp>
      <p:sp>
        <p:nvSpPr>
          <p:cNvPr id="119811" name="Rectangle 2">
            <a:extLst>
              <a:ext uri="{FF2B5EF4-FFF2-40B4-BE49-F238E27FC236}">
                <a16:creationId xmlns:a16="http://schemas.microsoft.com/office/drawing/2014/main" id="{D0B56C93-1237-4909-9F4B-BE3C3104CB2C}"/>
              </a:ext>
            </a:extLst>
          </p:cNvPr>
          <p:cNvSpPr>
            <a:spLocks noGrp="1" noChangeArrowheads="1"/>
          </p:cNvSpPr>
          <p:nvPr>
            <p:ph type="title"/>
          </p:nvPr>
        </p:nvSpPr>
        <p:spPr>
          <a:xfrm>
            <a:off x="1628222" y="250825"/>
            <a:ext cx="5826678" cy="905449"/>
          </a:xfrm>
        </p:spPr>
        <p:txBody>
          <a:bodyPr>
            <a:normAutofit fontScale="90000"/>
          </a:bodyPr>
          <a:lstStyle/>
          <a:p>
            <a:pPr eaLnBrk="1" hangingPunct="1"/>
            <a:r>
              <a:rPr lang="it-IT" altLang="it-IT" dirty="0">
                <a:solidFill>
                  <a:srgbClr val="0070C0"/>
                </a:solidFill>
                <a:latin typeface="Arial" panose="020B0604020202020204" pitchFamily="34" charset="0"/>
              </a:rPr>
              <a:t>Riformulazione e rimodulazione del piano</a:t>
            </a:r>
            <a:br>
              <a:rPr lang="it-IT" altLang="it-IT" dirty="0">
                <a:solidFill>
                  <a:srgbClr val="0070C0"/>
                </a:solidFill>
                <a:latin typeface="Arial" panose="020B0604020202020204" pitchFamily="34" charset="0"/>
              </a:rPr>
            </a:br>
            <a:endParaRPr lang="it-IT" altLang="it-IT" dirty="0">
              <a:solidFill>
                <a:srgbClr val="0070C0"/>
              </a:solidFill>
              <a:latin typeface="Arial" panose="020B0604020202020204" pitchFamily="34" charset="0"/>
            </a:endParaRPr>
          </a:p>
        </p:txBody>
      </p:sp>
      <p:sp>
        <p:nvSpPr>
          <p:cNvPr id="4" name="Segnaposto contenuto 6">
            <a:extLst>
              <a:ext uri="{FF2B5EF4-FFF2-40B4-BE49-F238E27FC236}">
                <a16:creationId xmlns:a16="http://schemas.microsoft.com/office/drawing/2014/main" id="{58D25238-C9DC-45AD-A63D-E625DC2425CD}"/>
              </a:ext>
            </a:extLst>
          </p:cNvPr>
          <p:cNvSpPr>
            <a:spLocks noGrp="1"/>
          </p:cNvSpPr>
          <p:nvPr>
            <p:ph idx="1"/>
          </p:nvPr>
        </p:nvSpPr>
        <p:spPr>
          <a:xfrm>
            <a:off x="982663" y="1076325"/>
            <a:ext cx="7165975" cy="4330700"/>
          </a:xfrm>
        </p:spPr>
        <p:txBody>
          <a:bodyPr>
            <a:noAutofit/>
          </a:bodyPr>
          <a:lstStyle/>
          <a:p>
            <a:pPr algn="just">
              <a:lnSpc>
                <a:spcPct val="100000"/>
              </a:lnSpc>
              <a:defRPr/>
            </a:pPr>
            <a:endParaRPr lang="it-IT" sz="2800" dirty="0"/>
          </a:p>
          <a:p>
            <a:pPr algn="just">
              <a:lnSpc>
                <a:spcPct val="100000"/>
              </a:lnSpc>
              <a:defRPr/>
            </a:pPr>
            <a:r>
              <a:rPr lang="it-IT" sz="2800" dirty="0">
                <a:latin typeface="Calibri" panose="020F0502020204030204" pitchFamily="34" charset="0"/>
                <a:cs typeface="Calibri" panose="020F0502020204030204" pitchFamily="34" charset="0"/>
              </a:rPr>
              <a:t>La procedura di ricorso al riequilibrio finanziario pluriennale, che porta alla predisposizione del piano per il rientro dei disavanzi e la copertura dei debiti fuori bilancio e delle passività potenziali, non è statica, non porta ad un piano immutabile per tutta la sua durata: il piano deve infatti poter fronteggiare i successivi interventi normativi che impattano sui bilanci degli enti, recependone gli effetti.</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egnaposto numero diapositiva 1">
            <a:extLst>
              <a:ext uri="{FF2B5EF4-FFF2-40B4-BE49-F238E27FC236}">
                <a16:creationId xmlns:a16="http://schemas.microsoft.com/office/drawing/2014/main" id="{E9603BCE-54B6-4C02-9DEC-EBB7B3AFD42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7E8AA8B5-3F30-40CC-8A91-C72133174576}" type="slidenum">
              <a:rPr lang="it-IT" altLang="it-IT" sz="1200" smtClean="0"/>
              <a:pPr>
                <a:spcBef>
                  <a:spcPct val="0"/>
                </a:spcBef>
                <a:buFontTx/>
                <a:buNone/>
              </a:pPr>
              <a:t>91</a:t>
            </a:fld>
            <a:endParaRPr lang="it-IT" altLang="it-IT" sz="1200"/>
          </a:p>
        </p:txBody>
      </p:sp>
      <p:sp>
        <p:nvSpPr>
          <p:cNvPr id="119811" name="Rectangle 2">
            <a:extLst>
              <a:ext uri="{FF2B5EF4-FFF2-40B4-BE49-F238E27FC236}">
                <a16:creationId xmlns:a16="http://schemas.microsoft.com/office/drawing/2014/main" id="{D0B56C93-1237-4909-9F4B-BE3C3104CB2C}"/>
              </a:ext>
            </a:extLst>
          </p:cNvPr>
          <p:cNvSpPr>
            <a:spLocks noGrp="1" noChangeArrowheads="1"/>
          </p:cNvSpPr>
          <p:nvPr>
            <p:ph type="title"/>
          </p:nvPr>
        </p:nvSpPr>
        <p:spPr>
          <a:xfrm>
            <a:off x="1628222" y="250825"/>
            <a:ext cx="5826678" cy="905449"/>
          </a:xfrm>
        </p:spPr>
        <p:txBody>
          <a:bodyPr>
            <a:normAutofit fontScale="90000"/>
          </a:bodyPr>
          <a:lstStyle/>
          <a:p>
            <a:pPr eaLnBrk="1" hangingPunct="1"/>
            <a:r>
              <a:rPr lang="it-IT" altLang="it-IT" dirty="0">
                <a:solidFill>
                  <a:srgbClr val="0070C0"/>
                </a:solidFill>
                <a:latin typeface="Arial" panose="020B0604020202020204" pitchFamily="34" charset="0"/>
              </a:rPr>
              <a:t>Riformulazione e rimodulazione del piano</a:t>
            </a:r>
            <a:br>
              <a:rPr lang="it-IT" altLang="it-IT" dirty="0">
                <a:solidFill>
                  <a:srgbClr val="0070C0"/>
                </a:solidFill>
                <a:latin typeface="Arial" panose="020B0604020202020204" pitchFamily="34" charset="0"/>
              </a:rPr>
            </a:br>
            <a:endParaRPr lang="it-IT" altLang="it-IT" dirty="0">
              <a:solidFill>
                <a:srgbClr val="0070C0"/>
              </a:solidFill>
              <a:latin typeface="Arial" panose="020B0604020202020204" pitchFamily="34" charset="0"/>
            </a:endParaRPr>
          </a:p>
        </p:txBody>
      </p:sp>
      <p:sp>
        <p:nvSpPr>
          <p:cNvPr id="4" name="Segnaposto contenuto 6">
            <a:extLst>
              <a:ext uri="{FF2B5EF4-FFF2-40B4-BE49-F238E27FC236}">
                <a16:creationId xmlns:a16="http://schemas.microsoft.com/office/drawing/2014/main" id="{58D25238-C9DC-45AD-A63D-E625DC2425CD}"/>
              </a:ext>
            </a:extLst>
          </p:cNvPr>
          <p:cNvSpPr>
            <a:spLocks noGrp="1"/>
          </p:cNvSpPr>
          <p:nvPr>
            <p:ph idx="1"/>
          </p:nvPr>
        </p:nvSpPr>
        <p:spPr>
          <a:xfrm>
            <a:off x="982663" y="1076325"/>
            <a:ext cx="7165975" cy="4330700"/>
          </a:xfrm>
        </p:spPr>
        <p:txBody>
          <a:bodyPr>
            <a:noAutofit/>
          </a:bodyPr>
          <a:lstStyle/>
          <a:p>
            <a:pPr algn="just">
              <a:lnSpc>
                <a:spcPct val="100000"/>
              </a:lnSpc>
              <a:defRPr/>
            </a:pPr>
            <a:endParaRPr lang="it-IT" sz="2800" dirty="0"/>
          </a:p>
          <a:p>
            <a:pPr algn="just">
              <a:lnSpc>
                <a:spcPct val="100000"/>
              </a:lnSpc>
              <a:defRPr/>
            </a:pPr>
            <a:r>
              <a:rPr lang="it-IT" sz="2800" dirty="0">
                <a:latin typeface="Calibri" panose="020F0502020204030204" pitchFamily="34" charset="0"/>
                <a:cs typeface="Calibri" panose="020F0502020204030204" pitchFamily="34" charset="0"/>
              </a:rPr>
              <a:t>Si parla di rimodulazione o di riformulazione del piano, a seconda che l’ente abbia già ottenuto l’approvazione dello stesso da parte della competente sezione regionale della Corte dei Conti o che il piano sia stato semplicemente adottato dall’ente.</a:t>
            </a:r>
          </a:p>
        </p:txBody>
      </p:sp>
    </p:spTree>
    <p:extLst>
      <p:ext uri="{BB962C8B-B14F-4D97-AF65-F5344CB8AC3E}">
        <p14:creationId xmlns:p14="http://schemas.microsoft.com/office/powerpoint/2010/main" val="38819744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egnaposto numero diapositiva 1">
            <a:extLst>
              <a:ext uri="{FF2B5EF4-FFF2-40B4-BE49-F238E27FC236}">
                <a16:creationId xmlns:a16="http://schemas.microsoft.com/office/drawing/2014/main" id="{E9603BCE-54B6-4C02-9DEC-EBB7B3AFD42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7E8AA8B5-3F30-40CC-8A91-C72133174576}" type="slidenum">
              <a:rPr lang="it-IT" altLang="it-IT" sz="1200" smtClean="0"/>
              <a:pPr>
                <a:spcBef>
                  <a:spcPct val="0"/>
                </a:spcBef>
                <a:buFontTx/>
                <a:buNone/>
              </a:pPr>
              <a:t>92</a:t>
            </a:fld>
            <a:endParaRPr lang="it-IT" altLang="it-IT" sz="1200"/>
          </a:p>
        </p:txBody>
      </p:sp>
      <p:sp>
        <p:nvSpPr>
          <p:cNvPr id="119811" name="Rectangle 2">
            <a:extLst>
              <a:ext uri="{FF2B5EF4-FFF2-40B4-BE49-F238E27FC236}">
                <a16:creationId xmlns:a16="http://schemas.microsoft.com/office/drawing/2014/main" id="{D0B56C93-1237-4909-9F4B-BE3C3104CB2C}"/>
              </a:ext>
            </a:extLst>
          </p:cNvPr>
          <p:cNvSpPr>
            <a:spLocks noGrp="1" noChangeArrowheads="1"/>
          </p:cNvSpPr>
          <p:nvPr>
            <p:ph type="title"/>
          </p:nvPr>
        </p:nvSpPr>
        <p:spPr>
          <a:xfrm>
            <a:off x="1628222" y="250825"/>
            <a:ext cx="5826678" cy="905449"/>
          </a:xfrm>
        </p:spPr>
        <p:txBody>
          <a:bodyPr>
            <a:normAutofit fontScale="90000"/>
          </a:bodyPr>
          <a:lstStyle/>
          <a:p>
            <a:pPr eaLnBrk="1" hangingPunct="1"/>
            <a:r>
              <a:rPr lang="it-IT" altLang="it-IT" dirty="0">
                <a:solidFill>
                  <a:srgbClr val="0070C0"/>
                </a:solidFill>
                <a:latin typeface="Arial" panose="020B0604020202020204" pitchFamily="34" charset="0"/>
              </a:rPr>
              <a:t>Riformulazione e rimodulazione del piano</a:t>
            </a:r>
            <a:br>
              <a:rPr lang="it-IT" altLang="it-IT" dirty="0">
                <a:solidFill>
                  <a:srgbClr val="0070C0"/>
                </a:solidFill>
                <a:latin typeface="Arial" panose="020B0604020202020204" pitchFamily="34" charset="0"/>
              </a:rPr>
            </a:br>
            <a:endParaRPr lang="it-IT" altLang="it-IT" dirty="0">
              <a:solidFill>
                <a:srgbClr val="0070C0"/>
              </a:solidFill>
              <a:latin typeface="Arial" panose="020B0604020202020204" pitchFamily="34" charset="0"/>
            </a:endParaRPr>
          </a:p>
        </p:txBody>
      </p:sp>
      <p:sp>
        <p:nvSpPr>
          <p:cNvPr id="4" name="Segnaposto contenuto 6">
            <a:extLst>
              <a:ext uri="{FF2B5EF4-FFF2-40B4-BE49-F238E27FC236}">
                <a16:creationId xmlns:a16="http://schemas.microsoft.com/office/drawing/2014/main" id="{58D25238-C9DC-45AD-A63D-E625DC2425CD}"/>
              </a:ext>
            </a:extLst>
          </p:cNvPr>
          <p:cNvSpPr>
            <a:spLocks noGrp="1"/>
          </p:cNvSpPr>
          <p:nvPr>
            <p:ph idx="1"/>
          </p:nvPr>
        </p:nvSpPr>
        <p:spPr>
          <a:xfrm>
            <a:off x="982663" y="1076325"/>
            <a:ext cx="7165975" cy="4330700"/>
          </a:xfrm>
        </p:spPr>
        <p:txBody>
          <a:bodyPr>
            <a:noAutofit/>
          </a:bodyPr>
          <a:lstStyle/>
          <a:p>
            <a:pPr algn="just">
              <a:lnSpc>
                <a:spcPct val="100000"/>
              </a:lnSpc>
              <a:defRPr/>
            </a:pPr>
            <a:endParaRPr lang="it-IT" sz="2800" dirty="0"/>
          </a:p>
          <a:p>
            <a:pPr algn="just">
              <a:lnSpc>
                <a:spcPct val="100000"/>
              </a:lnSpc>
              <a:defRPr/>
            </a:pPr>
            <a:r>
              <a:rPr lang="it-IT" sz="2800" dirty="0">
                <a:latin typeface="Calibri" panose="020F0502020204030204" pitchFamily="34" charset="0"/>
                <a:cs typeface="Calibri" panose="020F0502020204030204" pitchFamily="34" charset="0"/>
              </a:rPr>
              <a:t>Nella maggior parte dei casi la rimodulazione del piano non necessita dell’attività istruttoria della Commissione per la stabilità finanziaria degli enti locali, attività che, al contrario, viene richiesta se il piano viene riformulato, al fine di garantire la corrispondenza tra il piano oggetto di istruttoria ed il piano oggetto di decisione (deliberazione n. 13/SEZAUT/2016)</a:t>
            </a:r>
          </a:p>
        </p:txBody>
      </p:sp>
    </p:spTree>
    <p:extLst>
      <p:ext uri="{BB962C8B-B14F-4D97-AF65-F5344CB8AC3E}">
        <p14:creationId xmlns:p14="http://schemas.microsoft.com/office/powerpoint/2010/main" val="398332664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egnaposto numero diapositiva 1">
            <a:extLst>
              <a:ext uri="{FF2B5EF4-FFF2-40B4-BE49-F238E27FC236}">
                <a16:creationId xmlns:a16="http://schemas.microsoft.com/office/drawing/2014/main" id="{E9603BCE-54B6-4C02-9DEC-EBB7B3AFD42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7E8AA8B5-3F30-40CC-8A91-C72133174576}" type="slidenum">
              <a:rPr lang="it-IT" altLang="it-IT" sz="1200" smtClean="0"/>
              <a:pPr>
                <a:spcBef>
                  <a:spcPct val="0"/>
                </a:spcBef>
                <a:buFontTx/>
                <a:buNone/>
              </a:pPr>
              <a:t>93</a:t>
            </a:fld>
            <a:endParaRPr lang="it-IT" altLang="it-IT" sz="1200"/>
          </a:p>
        </p:txBody>
      </p:sp>
      <p:sp>
        <p:nvSpPr>
          <p:cNvPr id="119811" name="Rectangle 2">
            <a:extLst>
              <a:ext uri="{FF2B5EF4-FFF2-40B4-BE49-F238E27FC236}">
                <a16:creationId xmlns:a16="http://schemas.microsoft.com/office/drawing/2014/main" id="{D0B56C93-1237-4909-9F4B-BE3C3104CB2C}"/>
              </a:ext>
            </a:extLst>
          </p:cNvPr>
          <p:cNvSpPr>
            <a:spLocks noGrp="1" noChangeArrowheads="1"/>
          </p:cNvSpPr>
          <p:nvPr>
            <p:ph type="title"/>
          </p:nvPr>
        </p:nvSpPr>
        <p:spPr>
          <a:xfrm>
            <a:off x="1628222" y="250825"/>
            <a:ext cx="5826678" cy="905449"/>
          </a:xfrm>
        </p:spPr>
        <p:txBody>
          <a:bodyPr>
            <a:normAutofit fontScale="90000"/>
          </a:bodyPr>
          <a:lstStyle/>
          <a:p>
            <a:pPr eaLnBrk="1" hangingPunct="1"/>
            <a:r>
              <a:rPr lang="it-IT" altLang="it-IT" dirty="0">
                <a:solidFill>
                  <a:srgbClr val="0070C0"/>
                </a:solidFill>
                <a:latin typeface="Arial" panose="020B0604020202020204" pitchFamily="34" charset="0"/>
              </a:rPr>
              <a:t>Riformulazione e rimodulazione del piano</a:t>
            </a:r>
            <a:br>
              <a:rPr lang="it-IT" altLang="it-IT" dirty="0">
                <a:solidFill>
                  <a:srgbClr val="0070C0"/>
                </a:solidFill>
                <a:latin typeface="Arial" panose="020B0604020202020204" pitchFamily="34" charset="0"/>
              </a:rPr>
            </a:br>
            <a:endParaRPr lang="it-IT" altLang="it-IT" dirty="0">
              <a:solidFill>
                <a:srgbClr val="0070C0"/>
              </a:solidFill>
              <a:latin typeface="Arial" panose="020B0604020202020204" pitchFamily="34" charset="0"/>
            </a:endParaRPr>
          </a:p>
        </p:txBody>
      </p:sp>
      <p:sp>
        <p:nvSpPr>
          <p:cNvPr id="4" name="Segnaposto contenuto 6">
            <a:extLst>
              <a:ext uri="{FF2B5EF4-FFF2-40B4-BE49-F238E27FC236}">
                <a16:creationId xmlns:a16="http://schemas.microsoft.com/office/drawing/2014/main" id="{58D25238-C9DC-45AD-A63D-E625DC2425CD}"/>
              </a:ext>
            </a:extLst>
          </p:cNvPr>
          <p:cNvSpPr>
            <a:spLocks noGrp="1"/>
          </p:cNvSpPr>
          <p:nvPr>
            <p:ph idx="1"/>
          </p:nvPr>
        </p:nvSpPr>
        <p:spPr>
          <a:xfrm>
            <a:off x="1100650" y="1459783"/>
            <a:ext cx="7541905" cy="4330700"/>
          </a:xfrm>
        </p:spPr>
        <p:txBody>
          <a:bodyPr>
            <a:noAutofit/>
          </a:bodyPr>
          <a:lstStyle/>
          <a:p>
            <a:pPr algn="just">
              <a:lnSpc>
                <a:spcPct val="100000"/>
              </a:lnSpc>
              <a:defRPr/>
            </a:pPr>
            <a:r>
              <a:rPr lang="it-IT" sz="2400" dirty="0">
                <a:latin typeface="Calibri" panose="020F0502020204030204" pitchFamily="34" charset="0"/>
                <a:cs typeface="Calibri" panose="020F0502020204030204" pitchFamily="34" charset="0"/>
              </a:rPr>
              <a:t>Laddove la rimodulazione apporta modifiche sostanziali al piano di riequilibrio, la predetta Commissione è chiamata ad esercitare i propri compiti istruttori sulla base delle linee guida deliberate dalla Sezione Autonomie.</a:t>
            </a:r>
          </a:p>
          <a:p>
            <a:pPr algn="just">
              <a:lnSpc>
                <a:spcPct val="100000"/>
              </a:lnSpc>
              <a:defRPr/>
            </a:pPr>
            <a:r>
              <a:rPr lang="it-IT" sz="2400" dirty="0">
                <a:latin typeface="Calibri" panose="020F0502020204030204" pitchFamily="34" charset="0"/>
                <a:cs typeface="Calibri" panose="020F0502020204030204" pitchFamily="34" charset="0"/>
              </a:rPr>
              <a:t>Qualora la richiesta di riformulazione del piano già presentato intervenga durante l’esame per l’approvazione da parte della Corte dei Conti, il giudizio relativo al piano approvato dall’ente viene sospeso, rimandando ogni determinazione in merito alla verifica dell’effettiva presentazione del piano di riequilibrio finanziario riformulato.</a:t>
            </a:r>
          </a:p>
        </p:txBody>
      </p:sp>
    </p:spTree>
    <p:extLst>
      <p:ext uri="{BB962C8B-B14F-4D97-AF65-F5344CB8AC3E}">
        <p14:creationId xmlns:p14="http://schemas.microsoft.com/office/powerpoint/2010/main" val="384610849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Presentazione_STRUTTURA-0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2208" cy="6858000"/>
          </a:xfrm>
          <a:prstGeom prst="rect">
            <a:avLst/>
          </a:prstGeom>
        </p:spPr>
      </p:pic>
      <p:sp>
        <p:nvSpPr>
          <p:cNvPr id="3" name="Titolo 2"/>
          <p:cNvSpPr>
            <a:spLocks noGrp="1"/>
          </p:cNvSpPr>
          <p:nvPr>
            <p:ph type="title"/>
          </p:nvPr>
        </p:nvSpPr>
        <p:spPr>
          <a:xfrm>
            <a:off x="556054" y="1799883"/>
            <a:ext cx="6548353" cy="2268585"/>
          </a:xfrm>
        </p:spPr>
        <p:txBody>
          <a:bodyPr>
            <a:normAutofit/>
          </a:bodyPr>
          <a:lstStyle/>
          <a:p>
            <a:r>
              <a:rPr lang="it-IT" sz="3200" b="1" dirty="0">
                <a:cs typeface="Arial"/>
              </a:rPr>
              <a:t>Il ruolo del Ministero dell’Interno</a:t>
            </a:r>
          </a:p>
        </p:txBody>
      </p:sp>
      <p:sp>
        <p:nvSpPr>
          <p:cNvPr id="4" name="Segnaposto numero diapositiva 3"/>
          <p:cNvSpPr>
            <a:spLocks noGrp="1"/>
          </p:cNvSpPr>
          <p:nvPr>
            <p:ph type="sldNum" sz="quarter" idx="12"/>
          </p:nvPr>
        </p:nvSpPr>
        <p:spPr/>
        <p:txBody>
          <a:bodyPr/>
          <a:lstStyle/>
          <a:p>
            <a:fld id="{C121BA9E-CF39-5A4C-A796-CE277B4E7A22}" type="slidenum">
              <a:rPr lang="it-IT" smtClean="0"/>
              <a:pPr/>
              <a:t>94</a:t>
            </a:fld>
            <a:endParaRPr lang="it-IT" dirty="0"/>
          </a:p>
        </p:txBody>
      </p:sp>
      <p:sp>
        <p:nvSpPr>
          <p:cNvPr id="5" name="Segnaposto piè di pagina 4"/>
          <p:cNvSpPr>
            <a:spLocks noGrp="1"/>
          </p:cNvSpPr>
          <p:nvPr>
            <p:ph type="ftr" sz="quarter" idx="11"/>
          </p:nvPr>
        </p:nvSpPr>
        <p:spPr/>
        <p:txBody>
          <a:bodyPr/>
          <a:lstStyle/>
          <a:p>
            <a:r>
              <a:rPr lang="it-IT"/>
              <a:t>Ivana Rasi </a:t>
            </a:r>
            <a:endParaRPr lang="it-IT" dirty="0"/>
          </a:p>
        </p:txBody>
      </p:sp>
    </p:spTree>
    <p:extLst>
      <p:ext uri="{BB962C8B-B14F-4D97-AF65-F5344CB8AC3E}">
        <p14:creationId xmlns:p14="http://schemas.microsoft.com/office/powerpoint/2010/main" val="306312968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egnaposto numero diapositiva 1">
            <a:extLst>
              <a:ext uri="{FF2B5EF4-FFF2-40B4-BE49-F238E27FC236}">
                <a16:creationId xmlns:a16="http://schemas.microsoft.com/office/drawing/2014/main" id="{E9603BCE-54B6-4C02-9DEC-EBB7B3AFD42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7E8AA8B5-3F30-40CC-8A91-C72133174576}" type="slidenum">
              <a:rPr lang="it-IT" altLang="it-IT" sz="1200" smtClean="0"/>
              <a:pPr>
                <a:spcBef>
                  <a:spcPct val="0"/>
                </a:spcBef>
                <a:buFontTx/>
                <a:buNone/>
              </a:pPr>
              <a:t>95</a:t>
            </a:fld>
            <a:endParaRPr lang="it-IT" altLang="it-IT" sz="1200"/>
          </a:p>
        </p:txBody>
      </p:sp>
      <p:sp>
        <p:nvSpPr>
          <p:cNvPr id="119811" name="Rectangle 2">
            <a:extLst>
              <a:ext uri="{FF2B5EF4-FFF2-40B4-BE49-F238E27FC236}">
                <a16:creationId xmlns:a16="http://schemas.microsoft.com/office/drawing/2014/main" id="{D0B56C93-1237-4909-9F4B-BE3C3104CB2C}"/>
              </a:ext>
            </a:extLst>
          </p:cNvPr>
          <p:cNvSpPr>
            <a:spLocks noGrp="1" noChangeArrowheads="1"/>
          </p:cNvSpPr>
          <p:nvPr>
            <p:ph type="title"/>
          </p:nvPr>
        </p:nvSpPr>
        <p:spPr>
          <a:xfrm>
            <a:off x="1628222" y="250825"/>
            <a:ext cx="5826678" cy="905449"/>
          </a:xfrm>
        </p:spPr>
        <p:txBody>
          <a:bodyPr>
            <a:normAutofit fontScale="90000"/>
          </a:bodyPr>
          <a:lstStyle/>
          <a:p>
            <a:pPr eaLnBrk="1" hangingPunct="1"/>
            <a:r>
              <a:rPr lang="it-IT" altLang="it-IT" dirty="0">
                <a:solidFill>
                  <a:srgbClr val="0070C0"/>
                </a:solidFill>
                <a:latin typeface="Arial" panose="020B0604020202020204" pitchFamily="34" charset="0"/>
              </a:rPr>
              <a:t>Il ruolo del Ministero dell’Interno</a:t>
            </a:r>
            <a:br>
              <a:rPr lang="it-IT" altLang="it-IT" dirty="0">
                <a:solidFill>
                  <a:srgbClr val="0070C0"/>
                </a:solidFill>
                <a:latin typeface="Arial" panose="020B0604020202020204" pitchFamily="34" charset="0"/>
              </a:rPr>
            </a:br>
            <a:endParaRPr lang="it-IT" altLang="it-IT" dirty="0">
              <a:solidFill>
                <a:srgbClr val="0070C0"/>
              </a:solidFill>
              <a:latin typeface="Arial" panose="020B0604020202020204" pitchFamily="34" charset="0"/>
            </a:endParaRPr>
          </a:p>
        </p:txBody>
      </p:sp>
      <p:sp>
        <p:nvSpPr>
          <p:cNvPr id="4" name="Segnaposto contenuto 6">
            <a:extLst>
              <a:ext uri="{FF2B5EF4-FFF2-40B4-BE49-F238E27FC236}">
                <a16:creationId xmlns:a16="http://schemas.microsoft.com/office/drawing/2014/main" id="{58D25238-C9DC-45AD-A63D-E625DC2425CD}"/>
              </a:ext>
            </a:extLst>
          </p:cNvPr>
          <p:cNvSpPr>
            <a:spLocks noGrp="1"/>
          </p:cNvSpPr>
          <p:nvPr>
            <p:ph idx="1"/>
          </p:nvPr>
        </p:nvSpPr>
        <p:spPr>
          <a:xfrm>
            <a:off x="1100650" y="985192"/>
            <a:ext cx="7783778" cy="4805291"/>
          </a:xfrm>
        </p:spPr>
        <p:txBody>
          <a:bodyPr>
            <a:noAutofit/>
          </a:bodyPr>
          <a:lstStyle/>
          <a:p>
            <a:pPr algn="just">
              <a:lnSpc>
                <a:spcPct val="100000"/>
              </a:lnSpc>
              <a:defRPr/>
            </a:pPr>
            <a:r>
              <a:rPr lang="it-IT" sz="2800" dirty="0">
                <a:latin typeface="+mn-lt"/>
              </a:rPr>
              <a:t>L’esame del piano di riequilibrio avviene dapprima in seno alla Commissione per la stabilità finanziaria degli enti locali (COSFEL), operante presso il Ministero dell’interno, che esprime un giudizio di conformità alle linee guida approvate dalla Corte dei Conti con la deliberazione n. 16/ SEZAUT/2012/INPR (integrate mediante deliberazione n. 11/SEZAUT/2013/ INPR e deliberazione </a:t>
            </a:r>
            <a:r>
              <a:rPr lang="it-IT" sz="2800" dirty="0">
                <a:latin typeface="+mj-lt"/>
              </a:rPr>
              <a:t>5/SEZAUT/2018/INPR del  </a:t>
            </a:r>
            <a:r>
              <a:rPr lang="it-IT" sz="2800" dirty="0">
                <a:latin typeface="+mn-lt"/>
              </a:rPr>
              <a:t>10 aprile 2018 Linee guida per l'esame del piano di riequilibrio finanziario pluriennale e per la valutazione della sua congruenza (art. 243-quater, TUEL), valutandone la congruenza.</a:t>
            </a:r>
            <a:endParaRPr lang="it-IT" sz="2800" dirty="0">
              <a:latin typeface="+mn-lt"/>
              <a:cs typeface="Calibri" panose="020F0502020204030204" pitchFamily="34" charset="0"/>
            </a:endParaRPr>
          </a:p>
        </p:txBody>
      </p:sp>
    </p:spTree>
    <p:extLst>
      <p:ext uri="{BB962C8B-B14F-4D97-AF65-F5344CB8AC3E}">
        <p14:creationId xmlns:p14="http://schemas.microsoft.com/office/powerpoint/2010/main" val="190928200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egnaposto numero diapositiva 1">
            <a:extLst>
              <a:ext uri="{FF2B5EF4-FFF2-40B4-BE49-F238E27FC236}">
                <a16:creationId xmlns:a16="http://schemas.microsoft.com/office/drawing/2014/main" id="{E9603BCE-54B6-4C02-9DEC-EBB7B3AFD42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7E8AA8B5-3F30-40CC-8A91-C72133174576}" type="slidenum">
              <a:rPr lang="it-IT" altLang="it-IT" sz="1200" smtClean="0"/>
              <a:pPr>
                <a:spcBef>
                  <a:spcPct val="0"/>
                </a:spcBef>
                <a:buFontTx/>
                <a:buNone/>
              </a:pPr>
              <a:t>96</a:t>
            </a:fld>
            <a:endParaRPr lang="it-IT" altLang="it-IT" sz="1200"/>
          </a:p>
        </p:txBody>
      </p:sp>
      <p:sp>
        <p:nvSpPr>
          <p:cNvPr id="119811" name="Rectangle 2">
            <a:extLst>
              <a:ext uri="{FF2B5EF4-FFF2-40B4-BE49-F238E27FC236}">
                <a16:creationId xmlns:a16="http://schemas.microsoft.com/office/drawing/2014/main" id="{D0B56C93-1237-4909-9F4B-BE3C3104CB2C}"/>
              </a:ext>
            </a:extLst>
          </p:cNvPr>
          <p:cNvSpPr>
            <a:spLocks noGrp="1" noChangeArrowheads="1"/>
          </p:cNvSpPr>
          <p:nvPr>
            <p:ph type="title"/>
          </p:nvPr>
        </p:nvSpPr>
        <p:spPr>
          <a:xfrm>
            <a:off x="1628222" y="250825"/>
            <a:ext cx="5826678" cy="905449"/>
          </a:xfrm>
        </p:spPr>
        <p:txBody>
          <a:bodyPr>
            <a:normAutofit fontScale="90000"/>
          </a:bodyPr>
          <a:lstStyle/>
          <a:p>
            <a:pPr eaLnBrk="1" hangingPunct="1"/>
            <a:r>
              <a:rPr lang="it-IT" altLang="it-IT" dirty="0">
                <a:solidFill>
                  <a:srgbClr val="0070C0"/>
                </a:solidFill>
                <a:latin typeface="Arial" panose="020B0604020202020204" pitchFamily="34" charset="0"/>
              </a:rPr>
              <a:t>Il ruolo del Ministero dell’Interno</a:t>
            </a:r>
            <a:br>
              <a:rPr lang="it-IT" altLang="it-IT" dirty="0">
                <a:solidFill>
                  <a:srgbClr val="0070C0"/>
                </a:solidFill>
                <a:latin typeface="Arial" panose="020B0604020202020204" pitchFamily="34" charset="0"/>
              </a:rPr>
            </a:br>
            <a:endParaRPr lang="it-IT" altLang="it-IT" dirty="0">
              <a:solidFill>
                <a:srgbClr val="0070C0"/>
              </a:solidFill>
              <a:latin typeface="Arial" panose="020B0604020202020204" pitchFamily="34" charset="0"/>
            </a:endParaRPr>
          </a:p>
        </p:txBody>
      </p:sp>
      <p:sp>
        <p:nvSpPr>
          <p:cNvPr id="4" name="Segnaposto contenuto 6">
            <a:extLst>
              <a:ext uri="{FF2B5EF4-FFF2-40B4-BE49-F238E27FC236}">
                <a16:creationId xmlns:a16="http://schemas.microsoft.com/office/drawing/2014/main" id="{58D25238-C9DC-45AD-A63D-E625DC2425CD}"/>
              </a:ext>
            </a:extLst>
          </p:cNvPr>
          <p:cNvSpPr>
            <a:spLocks noGrp="1"/>
          </p:cNvSpPr>
          <p:nvPr>
            <p:ph idx="1"/>
          </p:nvPr>
        </p:nvSpPr>
        <p:spPr>
          <a:xfrm>
            <a:off x="1100650" y="1459783"/>
            <a:ext cx="7541905" cy="4330700"/>
          </a:xfrm>
        </p:spPr>
        <p:txBody>
          <a:bodyPr>
            <a:noAutofit/>
          </a:bodyPr>
          <a:lstStyle/>
          <a:p>
            <a:pPr algn="just">
              <a:lnSpc>
                <a:spcPct val="100000"/>
              </a:lnSpc>
              <a:defRPr/>
            </a:pPr>
            <a:r>
              <a:rPr lang="it-IT" sz="2800" dirty="0">
                <a:latin typeface="+mn-lt"/>
              </a:rPr>
              <a:t>La COSFEL svolge l’istruttoria entro 60 giorni dal ricevimento del piano di riequilibrio finanziario, ma tale termine non ha natura perentoria. Effettuato il controllo di conformità e valutatane la convenienza e la coerenza, il piano è trasmesso alla Sezione regionale di controllo competente della Corte dei Conti alla quale è affidata la valutazione preventiva del piano, che può dar luogo ad approvazione o diniego, nonché il controllo sulla sua concreta esecuzione.</a:t>
            </a:r>
            <a:endParaRPr lang="it-IT" sz="2800" dirty="0">
              <a:latin typeface="+mn-lt"/>
              <a:cs typeface="Calibri" panose="020F0502020204030204" pitchFamily="34" charset="0"/>
            </a:endParaRPr>
          </a:p>
        </p:txBody>
      </p:sp>
    </p:spTree>
    <p:extLst>
      <p:ext uri="{BB962C8B-B14F-4D97-AF65-F5344CB8AC3E}">
        <p14:creationId xmlns:p14="http://schemas.microsoft.com/office/powerpoint/2010/main" val="33960783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egnaposto numero diapositiva 1">
            <a:extLst>
              <a:ext uri="{FF2B5EF4-FFF2-40B4-BE49-F238E27FC236}">
                <a16:creationId xmlns:a16="http://schemas.microsoft.com/office/drawing/2014/main" id="{E9603BCE-54B6-4C02-9DEC-EBB7B3AFD42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7E8AA8B5-3F30-40CC-8A91-C72133174576}" type="slidenum">
              <a:rPr lang="it-IT" altLang="it-IT" sz="1200" smtClean="0"/>
              <a:pPr>
                <a:spcBef>
                  <a:spcPct val="0"/>
                </a:spcBef>
                <a:buFontTx/>
                <a:buNone/>
              </a:pPr>
              <a:t>97</a:t>
            </a:fld>
            <a:endParaRPr lang="it-IT" altLang="it-IT" sz="1200"/>
          </a:p>
        </p:txBody>
      </p:sp>
      <p:sp>
        <p:nvSpPr>
          <p:cNvPr id="119811" name="Rectangle 2">
            <a:extLst>
              <a:ext uri="{FF2B5EF4-FFF2-40B4-BE49-F238E27FC236}">
                <a16:creationId xmlns:a16="http://schemas.microsoft.com/office/drawing/2014/main" id="{D0B56C93-1237-4909-9F4B-BE3C3104CB2C}"/>
              </a:ext>
            </a:extLst>
          </p:cNvPr>
          <p:cNvSpPr>
            <a:spLocks noGrp="1" noChangeArrowheads="1"/>
          </p:cNvSpPr>
          <p:nvPr>
            <p:ph type="title"/>
          </p:nvPr>
        </p:nvSpPr>
        <p:spPr>
          <a:xfrm>
            <a:off x="1628222" y="250825"/>
            <a:ext cx="5826678" cy="905449"/>
          </a:xfrm>
        </p:spPr>
        <p:txBody>
          <a:bodyPr>
            <a:normAutofit fontScale="90000"/>
          </a:bodyPr>
          <a:lstStyle/>
          <a:p>
            <a:pPr eaLnBrk="1" hangingPunct="1"/>
            <a:r>
              <a:rPr lang="it-IT" altLang="it-IT" dirty="0">
                <a:solidFill>
                  <a:srgbClr val="0070C0"/>
                </a:solidFill>
                <a:latin typeface="Arial" panose="020B0604020202020204" pitchFamily="34" charset="0"/>
              </a:rPr>
              <a:t>Il ruolo del Ministero dell’Interno</a:t>
            </a:r>
            <a:br>
              <a:rPr lang="it-IT" altLang="it-IT" dirty="0">
                <a:solidFill>
                  <a:srgbClr val="0070C0"/>
                </a:solidFill>
                <a:latin typeface="Arial" panose="020B0604020202020204" pitchFamily="34" charset="0"/>
              </a:rPr>
            </a:br>
            <a:endParaRPr lang="it-IT" altLang="it-IT" dirty="0">
              <a:solidFill>
                <a:srgbClr val="0070C0"/>
              </a:solidFill>
              <a:latin typeface="Arial" panose="020B0604020202020204" pitchFamily="34" charset="0"/>
            </a:endParaRPr>
          </a:p>
        </p:txBody>
      </p:sp>
      <p:sp>
        <p:nvSpPr>
          <p:cNvPr id="4" name="Segnaposto contenuto 6">
            <a:extLst>
              <a:ext uri="{FF2B5EF4-FFF2-40B4-BE49-F238E27FC236}">
                <a16:creationId xmlns:a16="http://schemas.microsoft.com/office/drawing/2014/main" id="{58D25238-C9DC-45AD-A63D-E625DC2425CD}"/>
              </a:ext>
            </a:extLst>
          </p:cNvPr>
          <p:cNvSpPr>
            <a:spLocks noGrp="1"/>
          </p:cNvSpPr>
          <p:nvPr>
            <p:ph idx="1"/>
          </p:nvPr>
        </p:nvSpPr>
        <p:spPr>
          <a:xfrm>
            <a:off x="1100650" y="1459783"/>
            <a:ext cx="7541905" cy="4330700"/>
          </a:xfrm>
        </p:spPr>
        <p:txBody>
          <a:bodyPr>
            <a:noAutofit/>
          </a:bodyPr>
          <a:lstStyle/>
          <a:p>
            <a:pPr algn="just">
              <a:lnSpc>
                <a:spcPct val="100000"/>
              </a:lnSpc>
              <a:defRPr/>
            </a:pPr>
            <a:r>
              <a:rPr lang="it-IT" sz="3200" dirty="0">
                <a:latin typeface="+mn-lt"/>
              </a:rPr>
              <a:t>In entrambi i casi è possibile che sia richiesta l’acquisizione di ulteriori elementi istruttori per valutare la bontà delle azioni di recupero messe in campo dall’ente ai fini del ripristino degli equilibri di bilancio. Nel corso dell’istruttoria l’ente è comunque tenuto al rispetto del percorso delineato dal piano deliberato. </a:t>
            </a:r>
            <a:endParaRPr lang="it-IT" sz="3200" dirty="0">
              <a:latin typeface="+mn-lt"/>
              <a:cs typeface="Calibri" panose="020F0502020204030204" pitchFamily="34" charset="0"/>
            </a:endParaRPr>
          </a:p>
        </p:txBody>
      </p:sp>
    </p:spTree>
    <p:extLst>
      <p:ext uri="{BB962C8B-B14F-4D97-AF65-F5344CB8AC3E}">
        <p14:creationId xmlns:p14="http://schemas.microsoft.com/office/powerpoint/2010/main" val="24042365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egnaposto numero diapositiva 1">
            <a:extLst>
              <a:ext uri="{FF2B5EF4-FFF2-40B4-BE49-F238E27FC236}">
                <a16:creationId xmlns:a16="http://schemas.microsoft.com/office/drawing/2014/main" id="{E9603BCE-54B6-4C02-9DEC-EBB7B3AFD42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7E8AA8B5-3F30-40CC-8A91-C72133174576}" type="slidenum">
              <a:rPr lang="it-IT" altLang="it-IT" sz="1200" smtClean="0"/>
              <a:pPr>
                <a:spcBef>
                  <a:spcPct val="0"/>
                </a:spcBef>
                <a:buFontTx/>
                <a:buNone/>
              </a:pPr>
              <a:t>98</a:t>
            </a:fld>
            <a:endParaRPr lang="it-IT" altLang="it-IT" sz="1200"/>
          </a:p>
        </p:txBody>
      </p:sp>
      <p:sp>
        <p:nvSpPr>
          <p:cNvPr id="119811" name="Rectangle 2">
            <a:extLst>
              <a:ext uri="{FF2B5EF4-FFF2-40B4-BE49-F238E27FC236}">
                <a16:creationId xmlns:a16="http://schemas.microsoft.com/office/drawing/2014/main" id="{D0B56C93-1237-4909-9F4B-BE3C3104CB2C}"/>
              </a:ext>
            </a:extLst>
          </p:cNvPr>
          <p:cNvSpPr>
            <a:spLocks noGrp="1" noChangeArrowheads="1"/>
          </p:cNvSpPr>
          <p:nvPr>
            <p:ph type="title"/>
          </p:nvPr>
        </p:nvSpPr>
        <p:spPr>
          <a:xfrm>
            <a:off x="1628222" y="250825"/>
            <a:ext cx="5826678" cy="905449"/>
          </a:xfrm>
        </p:spPr>
        <p:txBody>
          <a:bodyPr>
            <a:normAutofit fontScale="90000"/>
          </a:bodyPr>
          <a:lstStyle/>
          <a:p>
            <a:pPr eaLnBrk="1" hangingPunct="1"/>
            <a:r>
              <a:rPr lang="it-IT" altLang="it-IT" dirty="0">
                <a:solidFill>
                  <a:srgbClr val="0070C0"/>
                </a:solidFill>
                <a:latin typeface="Arial" panose="020B0604020202020204" pitchFamily="34" charset="0"/>
              </a:rPr>
              <a:t>Il ruolo del Ministero dell’Interno</a:t>
            </a:r>
            <a:br>
              <a:rPr lang="it-IT" altLang="it-IT" dirty="0">
                <a:solidFill>
                  <a:srgbClr val="0070C0"/>
                </a:solidFill>
                <a:latin typeface="Arial" panose="020B0604020202020204" pitchFamily="34" charset="0"/>
              </a:rPr>
            </a:br>
            <a:endParaRPr lang="it-IT" altLang="it-IT" dirty="0">
              <a:solidFill>
                <a:srgbClr val="0070C0"/>
              </a:solidFill>
              <a:latin typeface="Arial" panose="020B0604020202020204" pitchFamily="34" charset="0"/>
            </a:endParaRPr>
          </a:p>
        </p:txBody>
      </p:sp>
      <p:sp>
        <p:nvSpPr>
          <p:cNvPr id="4" name="Segnaposto contenuto 6">
            <a:extLst>
              <a:ext uri="{FF2B5EF4-FFF2-40B4-BE49-F238E27FC236}">
                <a16:creationId xmlns:a16="http://schemas.microsoft.com/office/drawing/2014/main" id="{58D25238-C9DC-45AD-A63D-E625DC2425CD}"/>
              </a:ext>
            </a:extLst>
          </p:cNvPr>
          <p:cNvSpPr>
            <a:spLocks noGrp="1"/>
          </p:cNvSpPr>
          <p:nvPr>
            <p:ph idx="1"/>
          </p:nvPr>
        </p:nvSpPr>
        <p:spPr>
          <a:xfrm>
            <a:off x="1100650" y="1156274"/>
            <a:ext cx="7771980" cy="4634209"/>
          </a:xfrm>
        </p:spPr>
        <p:txBody>
          <a:bodyPr>
            <a:noAutofit/>
          </a:bodyPr>
          <a:lstStyle/>
          <a:p>
            <a:pPr algn="just">
              <a:lnSpc>
                <a:spcPct val="100000"/>
              </a:lnSpc>
              <a:defRPr/>
            </a:pPr>
            <a:r>
              <a:rPr lang="it-IT" sz="3200" dirty="0">
                <a:latin typeface="+mn-lt"/>
              </a:rPr>
              <a:t>Non è infrequente che intercorra un lungo lasso di tempo tra la presentazione del piano e l’approvazione dello stesso da parte della Corte dei Conti, tenuto conto, anche, del lavoro della Commissione Ministeriale: in questi casi, oltre alle richieste istruttorie del Ministero, è prevedibile che la stessa Corte reputi necessario acquisire ulteriori elementi conoscitivi anche con riferimento alla fase realizzativa del piano medio tempore intervenuta.</a:t>
            </a:r>
            <a:endParaRPr lang="it-IT" sz="3200" dirty="0">
              <a:latin typeface="+mn-lt"/>
              <a:cs typeface="Calibri" panose="020F0502020204030204" pitchFamily="34" charset="0"/>
            </a:endParaRPr>
          </a:p>
        </p:txBody>
      </p:sp>
    </p:spTree>
    <p:extLst>
      <p:ext uri="{BB962C8B-B14F-4D97-AF65-F5344CB8AC3E}">
        <p14:creationId xmlns:p14="http://schemas.microsoft.com/office/powerpoint/2010/main" val="282890428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egnaposto numero diapositiva 1">
            <a:extLst>
              <a:ext uri="{FF2B5EF4-FFF2-40B4-BE49-F238E27FC236}">
                <a16:creationId xmlns:a16="http://schemas.microsoft.com/office/drawing/2014/main" id="{E9603BCE-54B6-4C02-9DEC-EBB7B3AFD42C}"/>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ea typeface="ヒラギノ角ゴ Pro W3" charset="-128"/>
              </a:defRPr>
            </a:lvl1pPr>
            <a:lvl2pPr marL="742950" indent="-285750">
              <a:spcBef>
                <a:spcPct val="20000"/>
              </a:spcBef>
              <a:buChar char="–"/>
              <a:defRPr sz="2400">
                <a:solidFill>
                  <a:schemeClr val="tx1"/>
                </a:solidFill>
                <a:latin typeface="Arial" panose="020B0604020202020204" pitchFamily="34" charset="0"/>
                <a:ea typeface="ヒラギノ角ゴ Pro W3" charset="-128"/>
              </a:defRPr>
            </a:lvl2pPr>
            <a:lvl3pPr marL="1143000" indent="-228600">
              <a:spcBef>
                <a:spcPct val="20000"/>
              </a:spcBef>
              <a:buChar char="•"/>
              <a:defRPr sz="2000">
                <a:solidFill>
                  <a:schemeClr val="tx1"/>
                </a:solidFill>
                <a:latin typeface="Arial" panose="020B0604020202020204" pitchFamily="34" charset="0"/>
                <a:ea typeface="ヒラギノ角ゴ Pro W3" charset="-128"/>
              </a:defRPr>
            </a:lvl3pPr>
            <a:lvl4pPr marL="1600200" indent="-228600">
              <a:spcBef>
                <a:spcPct val="20000"/>
              </a:spcBef>
              <a:buChar char="–"/>
              <a:defRPr>
                <a:solidFill>
                  <a:schemeClr val="tx1"/>
                </a:solidFill>
                <a:latin typeface="Arial" panose="020B0604020202020204" pitchFamily="34" charset="0"/>
                <a:ea typeface="ヒラギノ角ゴ Pro W3" charset="-128"/>
              </a:defRPr>
            </a:lvl4pPr>
            <a:lvl5pPr marL="2057400" indent="-228600">
              <a:spcBef>
                <a:spcPct val="20000"/>
              </a:spcBef>
              <a:buChar char="»"/>
              <a:defRPr>
                <a:solidFill>
                  <a:schemeClr val="tx1"/>
                </a:solidFill>
                <a:latin typeface="Arial" panose="020B0604020202020204" pitchFamily="34" charset="0"/>
                <a:ea typeface="ヒラギノ角ゴ Pro W3"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ヒラギノ角ゴ Pro W3" charset="-128"/>
              </a:defRPr>
            </a:lvl9pPr>
          </a:lstStyle>
          <a:p>
            <a:pPr>
              <a:spcBef>
                <a:spcPct val="0"/>
              </a:spcBef>
              <a:buFontTx/>
              <a:buNone/>
            </a:pPr>
            <a:fld id="{7E8AA8B5-3F30-40CC-8A91-C72133174576}" type="slidenum">
              <a:rPr lang="it-IT" altLang="it-IT" sz="1200" smtClean="0"/>
              <a:pPr>
                <a:spcBef>
                  <a:spcPct val="0"/>
                </a:spcBef>
                <a:buFontTx/>
                <a:buNone/>
              </a:pPr>
              <a:t>99</a:t>
            </a:fld>
            <a:endParaRPr lang="it-IT" altLang="it-IT" sz="1200"/>
          </a:p>
        </p:txBody>
      </p:sp>
      <p:sp>
        <p:nvSpPr>
          <p:cNvPr id="119811" name="Rectangle 2">
            <a:extLst>
              <a:ext uri="{FF2B5EF4-FFF2-40B4-BE49-F238E27FC236}">
                <a16:creationId xmlns:a16="http://schemas.microsoft.com/office/drawing/2014/main" id="{D0B56C93-1237-4909-9F4B-BE3C3104CB2C}"/>
              </a:ext>
            </a:extLst>
          </p:cNvPr>
          <p:cNvSpPr>
            <a:spLocks noGrp="1" noChangeArrowheads="1"/>
          </p:cNvSpPr>
          <p:nvPr>
            <p:ph type="title"/>
          </p:nvPr>
        </p:nvSpPr>
        <p:spPr>
          <a:xfrm>
            <a:off x="1628222" y="250825"/>
            <a:ext cx="5826678" cy="905449"/>
          </a:xfrm>
        </p:spPr>
        <p:txBody>
          <a:bodyPr>
            <a:normAutofit fontScale="90000"/>
          </a:bodyPr>
          <a:lstStyle/>
          <a:p>
            <a:pPr eaLnBrk="1" hangingPunct="1"/>
            <a:r>
              <a:rPr lang="it-IT" altLang="it-IT" dirty="0">
                <a:solidFill>
                  <a:srgbClr val="0070C0"/>
                </a:solidFill>
                <a:latin typeface="Arial" panose="020B0604020202020204" pitchFamily="34" charset="0"/>
              </a:rPr>
              <a:t>Il ruolo del Ministero dell’Interno</a:t>
            </a:r>
            <a:br>
              <a:rPr lang="it-IT" altLang="it-IT" dirty="0">
                <a:solidFill>
                  <a:srgbClr val="0070C0"/>
                </a:solidFill>
                <a:latin typeface="Arial" panose="020B0604020202020204" pitchFamily="34" charset="0"/>
              </a:rPr>
            </a:br>
            <a:endParaRPr lang="it-IT" altLang="it-IT" dirty="0">
              <a:solidFill>
                <a:srgbClr val="0070C0"/>
              </a:solidFill>
              <a:latin typeface="Arial" panose="020B0604020202020204" pitchFamily="34" charset="0"/>
            </a:endParaRPr>
          </a:p>
        </p:txBody>
      </p:sp>
      <p:sp>
        <p:nvSpPr>
          <p:cNvPr id="4" name="Segnaposto contenuto 6">
            <a:extLst>
              <a:ext uri="{FF2B5EF4-FFF2-40B4-BE49-F238E27FC236}">
                <a16:creationId xmlns:a16="http://schemas.microsoft.com/office/drawing/2014/main" id="{58D25238-C9DC-45AD-A63D-E625DC2425CD}"/>
              </a:ext>
            </a:extLst>
          </p:cNvPr>
          <p:cNvSpPr>
            <a:spLocks noGrp="1"/>
          </p:cNvSpPr>
          <p:nvPr>
            <p:ph idx="1"/>
          </p:nvPr>
        </p:nvSpPr>
        <p:spPr>
          <a:xfrm>
            <a:off x="1100650" y="1156274"/>
            <a:ext cx="7771980" cy="4634209"/>
          </a:xfrm>
        </p:spPr>
        <p:txBody>
          <a:bodyPr>
            <a:noAutofit/>
          </a:bodyPr>
          <a:lstStyle/>
          <a:p>
            <a:pPr algn="just">
              <a:lnSpc>
                <a:spcPct val="100000"/>
              </a:lnSpc>
              <a:defRPr/>
            </a:pPr>
            <a:r>
              <a:rPr lang="it-IT" sz="3200" dirty="0">
                <a:latin typeface="+mn-lt"/>
              </a:rPr>
              <a:t>Gli elementi informativi principalmente oggetto di richiesta riguardano la corretta, totale quantificazione dell’esposizione debitoria e del disavanzo da ripianare, l’attendibilità delle previsioni di entrata e di spesa, nonché le modalità di raggiungimento dell’equilibrio complessivo del piano.</a:t>
            </a:r>
            <a:endParaRPr lang="it-IT" sz="3200" dirty="0">
              <a:latin typeface="+mn-lt"/>
              <a:cs typeface="Calibri" panose="020F0502020204030204" pitchFamily="34" charset="0"/>
            </a:endParaRPr>
          </a:p>
        </p:txBody>
      </p:sp>
    </p:spTree>
    <p:extLst>
      <p:ext uri="{BB962C8B-B14F-4D97-AF65-F5344CB8AC3E}">
        <p14:creationId xmlns:p14="http://schemas.microsoft.com/office/powerpoint/2010/main" val="3394559876"/>
      </p:ext>
    </p:extLst>
  </p:cSld>
  <p:clrMapOvr>
    <a:masterClrMapping/>
  </p:clrMapOvr>
</p:sld>
</file>

<file path=ppt/theme/theme1.xml><?xml version="1.0" encoding="utf-8"?>
<a:theme xmlns:a="http://schemas.openxmlformats.org/drawingml/2006/main" name="Tema di Office">
  <a:themeElements>
    <a:clrScheme name="Personalizzato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2F2F2"/>
      </a:hlink>
      <a:folHlink>
        <a:srgbClr val="C6D9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18274</TotalTime>
  <Words>7918</Words>
  <Application>Microsoft Office PowerPoint</Application>
  <PresentationFormat>Presentazione su schermo (4:3)</PresentationFormat>
  <Paragraphs>926</Paragraphs>
  <Slides>112</Slides>
  <Notes>63</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112</vt:i4>
      </vt:variant>
    </vt:vector>
  </HeadingPairs>
  <TitlesOfParts>
    <vt:vector size="119" baseType="lpstr">
      <vt:lpstr>Arial</vt:lpstr>
      <vt:lpstr>Arial Black</vt:lpstr>
      <vt:lpstr>Calibri</vt:lpstr>
      <vt:lpstr>Wingdings</vt:lpstr>
      <vt:lpstr>Wingdings 2</vt:lpstr>
      <vt:lpstr>Wingdings 3</vt:lpstr>
      <vt:lpstr>Tema di Office</vt:lpstr>
      <vt:lpstr>LA GESTIONE DELLA CRISI FINANZIARIA DEGLI ENTI LOCALI IL PREDISSESTO    8 ottobre 2019 Dr.ssa Ivana Rasi </vt:lpstr>
      <vt:lpstr>LA GESTIONE DELLA CRISI FINANZIARIA DEGLI ENTI LOCALI - IL PREDISSESTO  </vt:lpstr>
      <vt:lpstr>Le criticità finanziarie degli enti locali</vt:lpstr>
      <vt:lpstr>Le criticità finanziarie</vt:lpstr>
      <vt:lpstr>Le criticità finanziarie</vt:lpstr>
      <vt:lpstr>Le criticità finanziarie</vt:lpstr>
      <vt:lpstr>Le criticità finanziarie</vt:lpstr>
      <vt:lpstr>Le criticità finanziarie</vt:lpstr>
      <vt:lpstr>L’accertamento dei risultati della gestione di competenza: il rendiconto di gestione</vt:lpstr>
      <vt:lpstr>Il risultato della gestione   </vt:lpstr>
      <vt:lpstr>Il risultato della gestione   </vt:lpstr>
      <vt:lpstr>Il risultato di amministrazione   </vt:lpstr>
      <vt:lpstr>Il risultato di amministrazione    </vt:lpstr>
      <vt:lpstr>Il risultato di amministrazione    </vt:lpstr>
      <vt:lpstr>Il risultato di amministrazione    </vt:lpstr>
      <vt:lpstr>Il risultato di amministrazione    </vt:lpstr>
      <vt:lpstr>Presentazione standard di PowerPoint</vt:lpstr>
      <vt:lpstr>La rilevazione degli squilibri nella gestione corrente e nei residui</vt:lpstr>
      <vt:lpstr>La salvaguardia degli equilibri di bilancio art. 193 del TUEL</vt:lpstr>
      <vt:lpstr>La salvaguardia degli equilibri di bilancio art. 193 del TUEL</vt:lpstr>
      <vt:lpstr>La salvaguardia degli equilibri di bilancio art. 193 del TUEL</vt:lpstr>
      <vt:lpstr>La salvaguardia degli equilibri di bilancio art. 193 del TUEL</vt:lpstr>
      <vt:lpstr>La salvaguardia degli equilibri di bilancio art. 193 del TUEL</vt:lpstr>
      <vt:lpstr>La salvaguardia degli equilibri di bilancio art. 193 del TUEL</vt:lpstr>
      <vt:lpstr>La salvaguardia degli equilibri di bilancio art. 193 del TUEL</vt:lpstr>
      <vt:lpstr>La salvaguardia degli equilibri di bilancio art. 193 del TUEL</vt:lpstr>
      <vt:lpstr>La salvaguardia degli equilibri di bilancio art. 193 del TUEL</vt:lpstr>
      <vt:lpstr>La salvaguardia degli equilibri di bilancio art. 193 del TUEL</vt:lpstr>
      <vt:lpstr>La salvaguardia degli equilibri di bilancio art. 193 del TUEL</vt:lpstr>
      <vt:lpstr>Le componenti dello squilibrio finanziario</vt:lpstr>
      <vt:lpstr>Lo squilibrio finanziario</vt:lpstr>
      <vt:lpstr>Lo squilibrio finanziario</vt:lpstr>
      <vt:lpstr>Lo squilibrio finanziario</vt:lpstr>
      <vt:lpstr>Lo squilibrio finanziario</vt:lpstr>
      <vt:lpstr>Lo squilibrio finanziario</vt:lpstr>
      <vt:lpstr>L’utilizzo degli indicatori sintetici e analitici: la rigidità della spesa</vt:lpstr>
      <vt:lpstr>L’utilizzo degli indicatori sintetici e analitici: la capacità di riscossione</vt:lpstr>
      <vt:lpstr>L’utilizzo degli indicatori sintetici e analitici: la capacità di riscossione</vt:lpstr>
      <vt:lpstr>L’utilizzo degli indicatori sintetici e analitici: sostenibilità debiti finanziari</vt:lpstr>
      <vt:lpstr>L’utilizzo degli indicatori sintetici e analitici: la sostenibilità del disavanzo</vt:lpstr>
      <vt:lpstr>L’utilizzo degli indicatori sintetici e analitici: la sostenibilità dei debiti finanziari</vt:lpstr>
      <vt:lpstr>L’utilizzo degli indicatori sintetici e analitici: la sostenibilità dei debiti finanziari</vt:lpstr>
      <vt:lpstr>L’utilizzo degli indicatori sintetici e analitici: la capacità di riscossione</vt:lpstr>
      <vt:lpstr>L’utilizzo degli indicatori sintetici e analitici</vt:lpstr>
      <vt:lpstr>Gli effetti prodotti dalla presenza di condizioni strutturalmente deficitarie</vt:lpstr>
      <vt:lpstr>Gli effetti prodotti dalla presenza di condizioni strutturalmente deficitarie</vt:lpstr>
      <vt:lpstr>Gli effetti prodotti dalla presenza di condizioni strutturalmente deficitarie</vt:lpstr>
      <vt:lpstr>Gli effetti prodotti dalla presenza di condizioni strutturalmente deficitarie</vt:lpstr>
      <vt:lpstr>Gli effetti prodotti dalla presenza di condizioni strutturalmente deficitarie</vt:lpstr>
      <vt:lpstr>Gli effetti prodotti dalla presenza di condizioni strutturalmente deficitarie</vt:lpstr>
      <vt:lpstr>Il riequilibrio finanziario:  il predissesto</vt:lpstr>
      <vt:lpstr>Il predissesto</vt:lpstr>
      <vt:lpstr>Il predissesto</vt:lpstr>
      <vt:lpstr>Il predissesto</vt:lpstr>
      <vt:lpstr>Il riequilibrio finanziario: Il quadro normativo di riferimento </vt:lpstr>
      <vt:lpstr>Il riequilibrio finanziario: Il quadro normativo di riferimento </vt:lpstr>
      <vt:lpstr>Il riequilibrio finanziario: Il quadro normativo di riferimento </vt:lpstr>
      <vt:lpstr>Il riequilibrio finanziario: Il quadro normativo di riferimento </vt:lpstr>
      <vt:lpstr>Il riequilibrio finanziario: Il quadro normativo di riferimento </vt:lpstr>
      <vt:lpstr>Il riequilibrio finanziario: Il quadro normativo di riferimento </vt:lpstr>
      <vt:lpstr>Il riequilibrio finanziario: Il quadro normativo di riferimento </vt:lpstr>
      <vt:lpstr>Il riequilibrio finanziario: Le principali modifiche introdotte dalla Legge di Bilancio 2018</vt:lpstr>
      <vt:lpstr>Il riequilibrio finanziario: Il quadro normativo di riferimento </vt:lpstr>
      <vt:lpstr>Il piano di riequilibrio </vt:lpstr>
      <vt:lpstr>Il piano di riequilibrio </vt:lpstr>
      <vt:lpstr>Il piano di riequilibrio </vt:lpstr>
      <vt:lpstr>Il piano di riequilibrio </vt:lpstr>
      <vt:lpstr>Il piano di riequilibrio </vt:lpstr>
      <vt:lpstr>Il piano di riequilibrio </vt:lpstr>
      <vt:lpstr>Il piano di riequilibrio </vt:lpstr>
      <vt:lpstr>Il piano di riequilibrio </vt:lpstr>
      <vt:lpstr>Il piano di riequilibrio </vt:lpstr>
      <vt:lpstr>Il piano di riequilibrio </vt:lpstr>
      <vt:lpstr>Il piano di riequilibrio </vt:lpstr>
      <vt:lpstr>Il piano di riequilibrio </vt:lpstr>
      <vt:lpstr>Il piano di riequilibrio </vt:lpstr>
      <vt:lpstr>Il piano di riequilibrio </vt:lpstr>
      <vt:lpstr>Il piano di riequilibrio </vt:lpstr>
      <vt:lpstr>Il piano di riequilibrio </vt:lpstr>
      <vt:lpstr>Il piano di riequilibrio </vt:lpstr>
      <vt:lpstr>Il piano di riequilibrio </vt:lpstr>
      <vt:lpstr>Il piano di riequilibrio </vt:lpstr>
      <vt:lpstr>Il piano di riequilibrio </vt:lpstr>
      <vt:lpstr>Il piano di riequilibrio </vt:lpstr>
      <vt:lpstr>Il piano di riequilibrio </vt:lpstr>
      <vt:lpstr>Il piano di riequilibrio </vt:lpstr>
      <vt:lpstr>Il piano di riequilibrio </vt:lpstr>
      <vt:lpstr>Il piano di riequilibrio </vt:lpstr>
      <vt:lpstr>La riformulazione e rimodulazione del piano</vt:lpstr>
      <vt:lpstr>Riformulazione e rimodulazione del piano </vt:lpstr>
      <vt:lpstr>Riformulazione e rimodulazione del piano </vt:lpstr>
      <vt:lpstr>Riformulazione e rimodulazione del piano </vt:lpstr>
      <vt:lpstr>Riformulazione e rimodulazione del piano </vt:lpstr>
      <vt:lpstr>Il ruolo del Ministero dell’Interno</vt:lpstr>
      <vt:lpstr>Il ruolo del Ministero dell’Interno </vt:lpstr>
      <vt:lpstr>Il ruolo del Ministero dell’Interno </vt:lpstr>
      <vt:lpstr>Il ruolo del Ministero dell’Interno </vt:lpstr>
      <vt:lpstr>Il ruolo del Ministero dell’Interno </vt:lpstr>
      <vt:lpstr>Il ruolo del Ministero dell’Interno </vt:lpstr>
      <vt:lpstr>Il monitoraggio del piano di riequilibrio</vt:lpstr>
      <vt:lpstr>Il piano di riequilibrio - monitoraggio </vt:lpstr>
      <vt:lpstr>Il piano di riequilibrio - monitoraggio </vt:lpstr>
      <vt:lpstr>Il piano di riequilibrio - monitoraggio </vt:lpstr>
      <vt:lpstr>Il piano di riequilibrio - monitoraggio </vt:lpstr>
      <vt:lpstr>Il piano di riequilibrio - monitoraggio </vt:lpstr>
      <vt:lpstr>Il piano di riequilibrio - monitoraggio </vt:lpstr>
      <vt:lpstr>Il piano di riequilibrio - monitoraggio </vt:lpstr>
      <vt:lpstr>Il piano di riequilibrio - monitoraggio </vt:lpstr>
      <vt:lpstr>Il predissesto il proliferare della produzione normativa</vt:lpstr>
      <vt:lpstr>Il predissesto:  il proliferare della produzione normativa</vt:lpstr>
      <vt:lpstr>Il predissesto:  il proliferare della produzione normativa</vt:lpstr>
      <vt:lpstr>Grazie per l’attenzione  Ivana Rasi e-mail (ivana.rasi@virgilio.it)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imac27</dc:creator>
  <cp:lastModifiedBy>ivana rasi</cp:lastModifiedBy>
  <cp:revision>398</cp:revision>
  <dcterms:created xsi:type="dcterms:W3CDTF">2012-12-04T17:04:47Z</dcterms:created>
  <dcterms:modified xsi:type="dcterms:W3CDTF">2019-10-09T05:04:58Z</dcterms:modified>
</cp:coreProperties>
</file>