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99"/>
  </p:notesMasterIdLst>
  <p:handoutMasterIdLst>
    <p:handoutMasterId r:id="rId100"/>
  </p:handoutMasterIdLst>
  <p:sldIdLst>
    <p:sldId id="275" r:id="rId2"/>
    <p:sldId id="522" r:id="rId3"/>
    <p:sldId id="523" r:id="rId4"/>
    <p:sldId id="521" r:id="rId5"/>
    <p:sldId id="552" r:id="rId6"/>
    <p:sldId id="409" r:id="rId7"/>
    <p:sldId id="412" r:id="rId8"/>
    <p:sldId id="414" r:id="rId9"/>
    <p:sldId id="413" r:id="rId10"/>
    <p:sldId id="415" r:id="rId11"/>
    <p:sldId id="421" r:id="rId12"/>
    <p:sldId id="418" r:id="rId13"/>
    <p:sldId id="419" r:id="rId14"/>
    <p:sldId id="417" r:id="rId15"/>
    <p:sldId id="420" r:id="rId16"/>
    <p:sldId id="422" r:id="rId17"/>
    <p:sldId id="423" r:id="rId18"/>
    <p:sldId id="424" r:id="rId19"/>
    <p:sldId id="425" r:id="rId20"/>
    <p:sldId id="528" r:id="rId21"/>
    <p:sldId id="530" r:id="rId22"/>
    <p:sldId id="547" r:id="rId23"/>
    <p:sldId id="542" r:id="rId24"/>
    <p:sldId id="543" r:id="rId25"/>
    <p:sldId id="544" r:id="rId26"/>
    <p:sldId id="545" r:id="rId27"/>
    <p:sldId id="546" r:id="rId28"/>
    <p:sldId id="536" r:id="rId29"/>
    <p:sldId id="538" r:id="rId30"/>
    <p:sldId id="539" r:id="rId31"/>
    <p:sldId id="535" r:id="rId32"/>
    <p:sldId id="541" r:id="rId33"/>
    <p:sldId id="540" r:id="rId34"/>
    <p:sldId id="554" r:id="rId35"/>
    <p:sldId id="555" r:id="rId36"/>
    <p:sldId id="461" r:id="rId37"/>
    <p:sldId id="485" r:id="rId38"/>
    <p:sldId id="462" r:id="rId39"/>
    <p:sldId id="463" r:id="rId40"/>
    <p:sldId id="465" r:id="rId41"/>
    <p:sldId id="466" r:id="rId42"/>
    <p:sldId id="467" r:id="rId43"/>
    <p:sldId id="464" r:id="rId44"/>
    <p:sldId id="468" r:id="rId45"/>
    <p:sldId id="469" r:id="rId46"/>
    <p:sldId id="470" r:id="rId47"/>
    <p:sldId id="501" r:id="rId48"/>
    <p:sldId id="502" r:id="rId49"/>
    <p:sldId id="500" r:id="rId50"/>
    <p:sldId id="493" r:id="rId51"/>
    <p:sldId id="471" r:id="rId52"/>
    <p:sldId id="472" r:id="rId53"/>
    <p:sldId id="474" r:id="rId54"/>
    <p:sldId id="475" r:id="rId55"/>
    <p:sldId id="476" r:id="rId56"/>
    <p:sldId id="477" r:id="rId57"/>
    <p:sldId id="478" r:id="rId58"/>
    <p:sldId id="497" r:id="rId59"/>
    <p:sldId id="498" r:id="rId60"/>
    <p:sldId id="550" r:id="rId61"/>
    <p:sldId id="505" r:id="rId62"/>
    <p:sldId id="551" r:id="rId63"/>
    <p:sldId id="473" r:id="rId64"/>
    <p:sldId id="479" r:id="rId65"/>
    <p:sldId id="480" r:id="rId66"/>
    <p:sldId id="504" r:id="rId67"/>
    <p:sldId id="481" r:id="rId68"/>
    <p:sldId id="482" r:id="rId69"/>
    <p:sldId id="548" r:id="rId70"/>
    <p:sldId id="549" r:id="rId71"/>
    <p:sldId id="483" r:id="rId72"/>
    <p:sldId id="486" r:id="rId73"/>
    <p:sldId id="487" r:id="rId74"/>
    <p:sldId id="490" r:id="rId75"/>
    <p:sldId id="488" r:id="rId76"/>
    <p:sldId id="489" r:id="rId77"/>
    <p:sldId id="499" r:id="rId78"/>
    <p:sldId id="491" r:id="rId79"/>
    <p:sldId id="494" r:id="rId80"/>
    <p:sldId id="495" r:id="rId81"/>
    <p:sldId id="553" r:id="rId82"/>
    <p:sldId id="506" r:id="rId83"/>
    <p:sldId id="508" r:id="rId84"/>
    <p:sldId id="507" r:id="rId85"/>
    <p:sldId id="509" r:id="rId86"/>
    <p:sldId id="510" r:id="rId87"/>
    <p:sldId id="511" r:id="rId88"/>
    <p:sldId id="512" r:id="rId89"/>
    <p:sldId id="513" r:id="rId90"/>
    <p:sldId id="514" r:id="rId91"/>
    <p:sldId id="515" r:id="rId92"/>
    <p:sldId id="516" r:id="rId93"/>
    <p:sldId id="517" r:id="rId94"/>
    <p:sldId id="518" r:id="rId95"/>
    <p:sldId id="519" r:id="rId96"/>
    <p:sldId id="520" r:id="rId97"/>
    <p:sldId id="556" r:id="rId9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zione predefinita" id="{ED3EC320-E681-3D45-BBA6-EC22EC5C6F54}">
          <p14:sldIdLst>
            <p14:sldId id="275"/>
            <p14:sldId id="264"/>
            <p14:sldId id="282"/>
            <p14:sldId id="283"/>
            <p14:sldId id="284"/>
            <p14:sldId id="285"/>
            <p14:sldId id="286"/>
            <p14:sldId id="287"/>
          </p14:sldIdLst>
        </p14:section>
        <p14:section name="Sezione senza titolo" id="{8A8725C5-37EA-7347-8162-B9A49968E2BD}">
          <p14:sldIdLst>
            <p14:sldId id="280"/>
          </p14:sldIdLst>
        </p14:section>
      </p14:sectionLst>
    </p:ext>
    <p:ext uri="{EFAFB233-063F-42B5-8137-9DF3F51BA10A}">
      <p15:sldGuideLst xmlns:p15="http://schemas.microsoft.com/office/powerpoint/2012/main" xmlns="">
        <p15:guide id="1" orient="horz" pos="1417">
          <p15:clr>
            <a:srgbClr val="A4A3A4"/>
          </p15:clr>
        </p15:guide>
        <p15:guide id="2" pos="34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82F"/>
    <a:srgbClr val="004B6B"/>
    <a:srgbClr val="2D034D"/>
    <a:srgbClr val="00CC00"/>
    <a:srgbClr val="004B69"/>
    <a:srgbClr val="F6FE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86332" autoAdjust="0"/>
  </p:normalViewPr>
  <p:slideViewPr>
    <p:cSldViewPr snapToGrid="0" snapToObjects="1">
      <p:cViewPr varScale="1">
        <p:scale>
          <a:sx n="59" d="100"/>
          <a:sy n="59" d="100"/>
        </p:scale>
        <p:origin x="-1380" y="-78"/>
      </p:cViewPr>
      <p:guideLst>
        <p:guide orient="horz" pos="1417"/>
        <p:guide pos="3425"/>
      </p:guideLst>
    </p:cSldViewPr>
  </p:slideViewPr>
  <p:outlineViewPr>
    <p:cViewPr>
      <p:scale>
        <a:sx n="33" d="100"/>
        <a:sy n="33" d="100"/>
      </p:scale>
      <p:origin x="114" y="5094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99C953-A31E-AC46-BC49-0CE45714EA88}" type="datetimeFigureOut">
              <a:rPr lang="it-IT" smtClean="0"/>
              <a:pPr/>
              <a:t>13/10/2019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B951F-2C64-054F-8A19-C2664486AC8C}" type="slidenum">
              <a:rPr lang="it-IT" smtClean="0"/>
              <a:pPr/>
              <a:t>‹N›</a:t>
            </a:fld>
            <a:endParaRPr lang="it-IT"/>
          </a:p>
        </p:txBody>
      </p:sp>
    </p:spTree>
    <p:extLst>
      <p:ext uri="{BB962C8B-B14F-4D97-AF65-F5344CB8AC3E}">
        <p14:creationId xmlns:p14="http://schemas.microsoft.com/office/powerpoint/2010/main" xmlns="" val="425356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B0BA1-D116-EE43-941C-2239A6E2810D}" type="datetimeFigureOut">
              <a:rPr lang="it-IT" smtClean="0"/>
              <a:pPr/>
              <a:t>13/10/2019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D94A9-1535-F348-9793-7B37BE4DA87B}" type="slidenum">
              <a:rPr lang="it-IT" smtClean="0"/>
              <a:pPr/>
              <a:t>‹N›</a:t>
            </a:fld>
            <a:endParaRPr lang="it-IT"/>
          </a:p>
        </p:txBody>
      </p:sp>
    </p:spTree>
    <p:extLst>
      <p:ext uri="{BB962C8B-B14F-4D97-AF65-F5344CB8AC3E}">
        <p14:creationId xmlns:p14="http://schemas.microsoft.com/office/powerpoint/2010/main" xmlns="" val="23206207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C2D94A9-1535-F348-9793-7B37BE4DA87B}" type="slidenum">
              <a:rPr lang="it-IT" smtClean="0"/>
              <a:pPr/>
              <a:t>1</a:t>
            </a:fld>
            <a:endParaRPr lang="it-IT"/>
          </a:p>
        </p:txBody>
      </p:sp>
    </p:spTree>
    <p:extLst>
      <p:ext uri="{BB962C8B-B14F-4D97-AF65-F5344CB8AC3E}">
        <p14:creationId xmlns:p14="http://schemas.microsoft.com/office/powerpoint/2010/main" xmlns="" val="1340058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80C9A37-2F6B-D841-8108-A1750B45E513}" type="datetime1">
              <a:rPr lang="it-IT" smtClean="0"/>
              <a:pPr/>
              <a:t>13/10/2019</a:t>
            </a:fld>
            <a:endParaRPr lang="it-IT"/>
          </a:p>
        </p:txBody>
      </p:sp>
      <p:sp>
        <p:nvSpPr>
          <p:cNvPr id="6" name="Segnaposto numero diapositiva 5"/>
          <p:cNvSpPr>
            <a:spLocks noGrp="1"/>
          </p:cNvSpPr>
          <p:nvPr>
            <p:ph type="sldNum" sz="quarter" idx="12"/>
          </p:nvPr>
        </p:nvSpPr>
        <p:spPr/>
        <p:txBody>
          <a:bodyPr/>
          <a:lstStyle/>
          <a:p>
            <a:fld id="{C121BA9E-CF39-5A4C-A796-CE277B4E7A22}" type="slidenum">
              <a:rPr lang="it-IT" smtClean="0"/>
              <a:pPr/>
              <a:t>‹N›</a:t>
            </a:fld>
            <a:endParaRPr lang="it-IT"/>
          </a:p>
        </p:txBody>
      </p:sp>
      <p:pic>
        <p:nvPicPr>
          <p:cNvPr id="7" name="Immagine 6" descr="Formazione_2018_ESEC-01.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Titolo 1"/>
          <p:cNvSpPr>
            <a:spLocks noGrp="1"/>
          </p:cNvSpPr>
          <p:nvPr>
            <p:ph type="title"/>
          </p:nvPr>
        </p:nvSpPr>
        <p:spPr>
          <a:xfrm>
            <a:off x="1054102" y="2248038"/>
            <a:ext cx="3924300" cy="3085962"/>
          </a:xfrm>
          <a:prstGeom prst="rect">
            <a:avLst/>
          </a:prstGeom>
        </p:spPr>
        <p:txBody>
          <a:bodyPr lIns="0" tIns="0" rIns="0" bIns="0"/>
          <a:lstStyle>
            <a:lvl1pPr>
              <a:defRPr sz="2800" b="0" i="0" baseline="0">
                <a:latin typeface="Arial"/>
                <a:cs typeface="Arial"/>
              </a:defRPr>
            </a:lvl1pPr>
          </a:lstStyle>
          <a:p>
            <a:r>
              <a:rPr lang="it-IT" b="1" dirty="0"/>
              <a:t>Titolo presentazione sui servizi generali</a:t>
            </a:r>
            <a:br>
              <a:rPr lang="it-IT" b="1" dirty="0"/>
            </a:br>
            <a:r>
              <a:rPr lang="it-IT" b="1" dirty="0"/>
              <a:t>di formazione</a:t>
            </a:r>
            <a:br>
              <a:rPr lang="it-IT" b="1" dirty="0"/>
            </a:br>
            <a:r>
              <a:rPr lang="it-IT" b="1" dirty="0"/>
              <a:t>ai comuni</a:t>
            </a:r>
            <a:r>
              <a:rPr lang="it-IT" dirty="0"/>
              <a:t/>
            </a:r>
            <a:br>
              <a:rPr lang="it-IT" dirty="0"/>
            </a:br>
            <a:r>
              <a:rPr lang="it-IT" dirty="0"/>
              <a:t/>
            </a:r>
            <a:br>
              <a:rPr lang="it-IT" dirty="0"/>
            </a:br>
            <a:r>
              <a:rPr lang="it-IT" sz="1800" dirty="0"/>
              <a:t>a cura di Nome Cognome</a:t>
            </a:r>
            <a:br>
              <a:rPr lang="it-IT" sz="1800" dirty="0"/>
            </a:br>
            <a:r>
              <a:rPr lang="it-IT" sz="1800" dirty="0"/>
              <a:t>10 gennaio 2018</a:t>
            </a:r>
            <a:endParaRPr lang="it-IT" dirty="0"/>
          </a:p>
        </p:txBody>
      </p:sp>
    </p:spTree>
    <p:extLst>
      <p:ext uri="{BB962C8B-B14F-4D97-AF65-F5344CB8AC3E}">
        <p14:creationId xmlns:p14="http://schemas.microsoft.com/office/powerpoint/2010/main" xmlns="" val="3818201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ertura capito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80C9A37-2F6B-D841-8108-A1750B45E513}" type="datetime1">
              <a:rPr lang="it-IT" smtClean="0"/>
              <a:pPr/>
              <a:t>13/10/2019</a:t>
            </a:fld>
            <a:endParaRPr lang="it-IT"/>
          </a:p>
        </p:txBody>
      </p:sp>
      <p:sp>
        <p:nvSpPr>
          <p:cNvPr id="6" name="Segnaposto numero diapositiva 5"/>
          <p:cNvSpPr>
            <a:spLocks noGrp="1"/>
          </p:cNvSpPr>
          <p:nvPr>
            <p:ph type="sldNum" sz="quarter" idx="12"/>
          </p:nvPr>
        </p:nvSpPr>
        <p:spPr/>
        <p:txBody>
          <a:bodyPr/>
          <a:lstStyle/>
          <a:p>
            <a:fld id="{C121BA9E-CF39-5A4C-A796-CE277B4E7A22}" type="slidenum">
              <a:rPr lang="it-IT" smtClean="0"/>
              <a:pPr/>
              <a:t>‹N›</a:t>
            </a:fld>
            <a:endParaRPr lang="it-IT"/>
          </a:p>
        </p:txBody>
      </p:sp>
      <p:sp>
        <p:nvSpPr>
          <p:cNvPr id="10" name="Titolo 1"/>
          <p:cNvSpPr>
            <a:spLocks noGrp="1"/>
          </p:cNvSpPr>
          <p:nvPr>
            <p:ph type="title" hasCustomPrompt="1"/>
          </p:nvPr>
        </p:nvSpPr>
        <p:spPr>
          <a:xfrm>
            <a:off x="1054102" y="2248038"/>
            <a:ext cx="3924300" cy="3085962"/>
          </a:xfrm>
          <a:prstGeom prst="rect">
            <a:avLst/>
          </a:prstGeom>
        </p:spPr>
        <p:txBody>
          <a:bodyPr lIns="0" tIns="0" rIns="0" bIns="0"/>
          <a:lstStyle>
            <a:lvl1pPr>
              <a:defRPr sz="2800" b="1" i="0">
                <a:latin typeface="Arial"/>
                <a:cs typeface="Arial"/>
              </a:defRPr>
            </a:lvl1pPr>
          </a:lstStyle>
          <a:p>
            <a:r>
              <a:rPr lang="it-IT" b="1" dirty="0"/>
              <a:t>Titolo presentazione sui servizi generali</a:t>
            </a:r>
            <a:br>
              <a:rPr lang="it-IT" b="1" dirty="0"/>
            </a:br>
            <a:r>
              <a:rPr lang="it-IT" b="1" dirty="0"/>
              <a:t>di formazione</a:t>
            </a:r>
            <a:br>
              <a:rPr lang="it-IT" b="1" dirty="0"/>
            </a:br>
            <a:r>
              <a:rPr lang="it-IT" b="1" dirty="0"/>
              <a:t>ai </a:t>
            </a:r>
            <a:r>
              <a:rPr lang="it-IT" b="1" dirty="0" smtClean="0"/>
              <a:t>comuni</a:t>
            </a:r>
            <a:endParaRPr lang="it-IT" dirty="0"/>
          </a:p>
        </p:txBody>
      </p:sp>
    </p:spTree>
    <p:extLst>
      <p:ext uri="{BB962C8B-B14F-4D97-AF65-F5344CB8AC3E}">
        <p14:creationId xmlns:p14="http://schemas.microsoft.com/office/powerpoint/2010/main" xmlns="" val="23205518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50925" y="1473196"/>
            <a:ext cx="7541124" cy="3924300"/>
          </a:xfrm>
          <a:prstGeom prst="rect">
            <a:avLst/>
          </a:prstGeom>
        </p:spPr>
        <p:txBody>
          <a:bodyPr lIns="0" tIns="0" rIns="0" bIns="0" anchor="t" anchorCtr="0">
            <a:noAutofit/>
          </a:bodyPr>
          <a:lstStyle>
            <a:lvl1pPr>
              <a:lnSpc>
                <a:spcPts val="2300"/>
              </a:lnSpc>
              <a:spcBef>
                <a:spcPts val="0"/>
              </a:spcBef>
              <a:defRPr sz="1600">
                <a:solidFill>
                  <a:schemeClr val="tx1"/>
                </a:solidFill>
                <a:latin typeface="Arial"/>
                <a:cs typeface="Arial"/>
              </a:defRPr>
            </a:lvl1pPr>
            <a:lvl2pPr>
              <a:lnSpc>
                <a:spcPts val="2300"/>
              </a:lnSpc>
              <a:defRPr sz="1600">
                <a:solidFill>
                  <a:schemeClr val="tx1"/>
                </a:solidFill>
                <a:latin typeface="Arial"/>
                <a:cs typeface="Arial"/>
              </a:defRPr>
            </a:lvl2pPr>
            <a:lvl3pPr>
              <a:lnSpc>
                <a:spcPts val="2300"/>
              </a:lnSpc>
              <a:defRPr sz="1600">
                <a:solidFill>
                  <a:schemeClr val="tx1"/>
                </a:solidFill>
                <a:latin typeface="Arial"/>
                <a:cs typeface="Arial"/>
              </a:defRPr>
            </a:lvl3pPr>
            <a:lvl4pPr>
              <a:lnSpc>
                <a:spcPts val="2300"/>
              </a:lnSpc>
              <a:defRPr sz="1600">
                <a:solidFill>
                  <a:schemeClr val="tx1"/>
                </a:solidFill>
                <a:latin typeface="Arial"/>
                <a:cs typeface="Arial"/>
              </a:defRPr>
            </a:lvl4pPr>
            <a:lvl5pPr>
              <a:lnSpc>
                <a:spcPts val="2300"/>
              </a:lnSpc>
              <a:defRPr sz="1600">
                <a:solidFill>
                  <a:schemeClr val="tx1"/>
                </a:solidFill>
                <a:latin typeface="Arial"/>
                <a:cs typeface="Arial"/>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2F9D3CCF-5FE4-3843-A428-E4CD75F13637}" type="datetime1">
              <a:rPr lang="it-IT" smtClean="0"/>
              <a:pPr/>
              <a:t>13/10/2019</a:t>
            </a:fld>
            <a:endParaRPr lang="it-IT"/>
          </a:p>
        </p:txBody>
      </p:sp>
      <p:sp>
        <p:nvSpPr>
          <p:cNvPr id="6" name="Segnaposto numero diapositiva 5"/>
          <p:cNvSpPr>
            <a:spLocks noGrp="1"/>
          </p:cNvSpPr>
          <p:nvPr>
            <p:ph type="sldNum" sz="quarter" idx="12"/>
          </p:nvPr>
        </p:nvSpPr>
        <p:spPr/>
        <p:txBody>
          <a:bodyPr/>
          <a:lstStyle/>
          <a:p>
            <a:fld id="{C121BA9E-CF39-5A4C-A796-CE277B4E7A22}" type="slidenum">
              <a:rPr lang="it-IT" smtClean="0"/>
              <a:pPr/>
              <a:t>‹N›</a:t>
            </a:fld>
            <a:endParaRPr lang="it-IT" dirty="0"/>
          </a:p>
        </p:txBody>
      </p:sp>
      <p:sp>
        <p:nvSpPr>
          <p:cNvPr id="9" name="Titolo 1"/>
          <p:cNvSpPr>
            <a:spLocks noGrp="1"/>
          </p:cNvSpPr>
          <p:nvPr>
            <p:ph type="title"/>
          </p:nvPr>
        </p:nvSpPr>
        <p:spPr>
          <a:xfrm>
            <a:off x="1050925" y="451766"/>
            <a:ext cx="7541124" cy="877155"/>
          </a:xfrm>
          <a:prstGeom prst="rect">
            <a:avLst/>
          </a:prstGeom>
        </p:spPr>
        <p:txBody>
          <a:bodyPr lIns="0" tIns="0" rIns="0" bIns="0" anchor="t" anchorCtr="0">
            <a:noAutofit/>
          </a:bodyPr>
          <a:lstStyle>
            <a:lvl1pPr algn="l">
              <a:lnSpc>
                <a:spcPts val="3100"/>
              </a:lnSpc>
              <a:defRPr sz="3000" b="1">
                <a:solidFill>
                  <a:srgbClr val="004B69"/>
                </a:solidFill>
                <a:latin typeface="Arial"/>
                <a:cs typeface="Arial"/>
              </a:defRPr>
            </a:lvl1pPr>
          </a:lstStyle>
          <a:p>
            <a:r>
              <a:rPr lang="it-IT" dirty="0" smtClean="0"/>
              <a:t>Fare clic per modificare stile</a:t>
            </a:r>
            <a:endParaRPr lang="it-IT" dirty="0"/>
          </a:p>
        </p:txBody>
      </p:sp>
    </p:spTree>
    <p:extLst>
      <p:ext uri="{BB962C8B-B14F-4D97-AF65-F5344CB8AC3E}">
        <p14:creationId xmlns:p14="http://schemas.microsoft.com/office/powerpoint/2010/main" xmlns="" val="254520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050925" y="1473196"/>
            <a:ext cx="3667624" cy="3898899"/>
          </a:xfrm>
          <a:prstGeom prst="rect">
            <a:avLst/>
          </a:prstGeom>
        </p:spPr>
        <p:txBody>
          <a:bodyPr lIns="0" tIns="0" bIns="0" anchor="t" anchorCtr="0">
            <a:noAutofit/>
          </a:bodyPr>
          <a:lstStyle>
            <a:lvl1pPr>
              <a:lnSpc>
                <a:spcPts val="2300"/>
              </a:lnSpc>
              <a:spcBef>
                <a:spcPts val="0"/>
              </a:spcBef>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887681" y="1473196"/>
            <a:ext cx="3735619" cy="3898900"/>
          </a:xfrm>
          <a:prstGeom prst="rect">
            <a:avLst/>
          </a:prstGeom>
        </p:spPr>
        <p:txBody>
          <a:bodyPr lIns="0" tIns="0" bIns="0" anchor="t" anchorCtr="0">
            <a:noAutofit/>
          </a:bodyPr>
          <a:lstStyle>
            <a:lvl1pPr>
              <a:lnSpc>
                <a:spcPts val="2300"/>
              </a:lnSpc>
              <a:spcBef>
                <a:spcPts val="0"/>
              </a:spcBef>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fld id="{E5CD9771-6815-6F42-B3FA-7C9218626992}" type="datetime1">
              <a:rPr lang="it-IT" smtClean="0"/>
              <a:pPr/>
              <a:t>13/10/2019</a:t>
            </a:fld>
            <a:endParaRPr lang="it-IT"/>
          </a:p>
        </p:txBody>
      </p:sp>
      <p:sp>
        <p:nvSpPr>
          <p:cNvPr id="7" name="Segnaposto numero diapositiva 6"/>
          <p:cNvSpPr>
            <a:spLocks noGrp="1"/>
          </p:cNvSpPr>
          <p:nvPr>
            <p:ph type="sldNum" sz="quarter" idx="12"/>
          </p:nvPr>
        </p:nvSpPr>
        <p:spPr/>
        <p:txBody>
          <a:bodyPr/>
          <a:lstStyle/>
          <a:p>
            <a:fld id="{C121BA9E-CF39-5A4C-A796-CE277B4E7A22}" type="slidenum">
              <a:rPr lang="it-IT" smtClean="0"/>
              <a:pPr/>
              <a:t>‹N›</a:t>
            </a:fld>
            <a:endParaRPr lang="it-IT"/>
          </a:p>
        </p:txBody>
      </p:sp>
      <p:sp>
        <p:nvSpPr>
          <p:cNvPr id="9" name="Titolo 1"/>
          <p:cNvSpPr>
            <a:spLocks noGrp="1"/>
          </p:cNvSpPr>
          <p:nvPr>
            <p:ph type="title"/>
          </p:nvPr>
        </p:nvSpPr>
        <p:spPr>
          <a:xfrm>
            <a:off x="1050924" y="451766"/>
            <a:ext cx="7541124" cy="877155"/>
          </a:xfrm>
          <a:prstGeom prst="rect">
            <a:avLst/>
          </a:prstGeom>
        </p:spPr>
        <p:txBody>
          <a:bodyPr lIns="0" tIns="0" bIns="0" anchor="t" anchorCtr="0">
            <a:noAutofit/>
          </a:bodyPr>
          <a:lstStyle>
            <a:lvl1pPr algn="l">
              <a:lnSpc>
                <a:spcPts val="3100"/>
              </a:lnSpc>
              <a:defRPr sz="3000" b="1">
                <a:solidFill>
                  <a:srgbClr val="004B69"/>
                </a:solidFill>
                <a:latin typeface="Arial"/>
                <a:cs typeface="Arial"/>
              </a:defRPr>
            </a:lvl1pPr>
          </a:lstStyle>
          <a:p>
            <a:r>
              <a:rPr lang="it-IT" dirty="0" smtClean="0"/>
              <a:t>Fare clic per modificare stile</a:t>
            </a:r>
            <a:endParaRPr lang="it-IT" dirty="0"/>
          </a:p>
        </p:txBody>
      </p:sp>
    </p:spTree>
    <p:extLst>
      <p:ext uri="{BB962C8B-B14F-4D97-AF65-F5344CB8AC3E}">
        <p14:creationId xmlns:p14="http://schemas.microsoft.com/office/powerpoint/2010/main" xmlns="" val="359098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050925" y="1509712"/>
            <a:ext cx="3715997" cy="639762"/>
          </a:xfrm>
          <a:prstGeom prst="rect">
            <a:avLst/>
          </a:prstGeom>
        </p:spPr>
        <p:txBody>
          <a:bodyPr lIns="0" tIns="0" rIns="0" bIns="0" anchor="t" anchorCtr="0">
            <a:noAutofit/>
          </a:bodyPr>
          <a:lstStyle>
            <a:lvl1pPr marL="0" indent="0">
              <a:lnSpc>
                <a:spcPts val="2300"/>
              </a:lnSpc>
              <a:spcBef>
                <a:spcPts val="0"/>
              </a:spcBef>
              <a:buNone/>
              <a:defRPr sz="1600" b="1">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5" name="Segnaposto testo 4"/>
          <p:cNvSpPr>
            <a:spLocks noGrp="1"/>
          </p:cNvSpPr>
          <p:nvPr>
            <p:ph type="body" sz="quarter" idx="3"/>
          </p:nvPr>
        </p:nvSpPr>
        <p:spPr>
          <a:xfrm>
            <a:off x="4887681" y="1509712"/>
            <a:ext cx="3735619" cy="639762"/>
          </a:xfrm>
          <a:prstGeom prst="rect">
            <a:avLst/>
          </a:prstGeom>
        </p:spPr>
        <p:txBody>
          <a:bodyPr lIns="0" tIns="0" rIns="0" bIns="0" anchor="t" anchorCtr="0">
            <a:noAutofit/>
          </a:bodyPr>
          <a:lstStyle>
            <a:lvl1pPr marL="0" indent="0">
              <a:lnSpc>
                <a:spcPts val="2300"/>
              </a:lnSpc>
              <a:spcBef>
                <a:spcPts val="0"/>
              </a:spcBef>
              <a:buNone/>
              <a:defRPr sz="1600" b="1">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gli stili del testo dello schema</a:t>
            </a:r>
          </a:p>
        </p:txBody>
      </p:sp>
      <p:sp>
        <p:nvSpPr>
          <p:cNvPr id="7" name="Segnaposto data 6"/>
          <p:cNvSpPr>
            <a:spLocks noGrp="1"/>
          </p:cNvSpPr>
          <p:nvPr>
            <p:ph type="dt" sz="half" idx="10"/>
          </p:nvPr>
        </p:nvSpPr>
        <p:spPr/>
        <p:txBody>
          <a:bodyPr/>
          <a:lstStyle/>
          <a:p>
            <a:fld id="{79AB80DF-865C-6E43-A362-0E7101210063}" type="datetime1">
              <a:rPr lang="it-IT" smtClean="0"/>
              <a:pPr/>
              <a:t>13/10/2019</a:t>
            </a:fld>
            <a:endParaRPr lang="it-IT" dirty="0"/>
          </a:p>
        </p:txBody>
      </p:sp>
      <p:sp>
        <p:nvSpPr>
          <p:cNvPr id="9" name="Segnaposto numero diapositiva 8"/>
          <p:cNvSpPr>
            <a:spLocks noGrp="1"/>
          </p:cNvSpPr>
          <p:nvPr>
            <p:ph type="sldNum" sz="quarter" idx="12"/>
          </p:nvPr>
        </p:nvSpPr>
        <p:spPr/>
        <p:txBody>
          <a:bodyPr/>
          <a:lstStyle/>
          <a:p>
            <a:fld id="{C121BA9E-CF39-5A4C-A796-CE277B4E7A22}" type="slidenum">
              <a:rPr lang="it-IT" smtClean="0"/>
              <a:pPr/>
              <a:t>‹N›</a:t>
            </a:fld>
            <a:endParaRPr lang="it-IT"/>
          </a:p>
        </p:txBody>
      </p:sp>
      <p:sp>
        <p:nvSpPr>
          <p:cNvPr id="11" name="Segnaposto contenuto 2"/>
          <p:cNvSpPr>
            <a:spLocks noGrp="1"/>
          </p:cNvSpPr>
          <p:nvPr>
            <p:ph sz="half" idx="13"/>
          </p:nvPr>
        </p:nvSpPr>
        <p:spPr>
          <a:xfrm>
            <a:off x="1050925" y="2326870"/>
            <a:ext cx="3715997" cy="3192365"/>
          </a:xfrm>
          <a:prstGeom prst="rect">
            <a:avLst/>
          </a:prstGeom>
        </p:spPr>
        <p:txBody>
          <a:bodyPr lIns="0" tIns="0" rIns="0" bIns="0" anchor="t" anchorCtr="0">
            <a:noAutofit/>
          </a:bodyPr>
          <a:lstStyle>
            <a:lvl1pPr>
              <a:lnSpc>
                <a:spcPts val="2300"/>
              </a:lnSpc>
              <a:spcBef>
                <a:spcPts val="0"/>
              </a:spcBef>
              <a:defRPr sz="1600">
                <a:solidFill>
                  <a:srgbClr val="000000"/>
                </a:solidFill>
                <a:latin typeface="Arial"/>
                <a:cs typeface="Arial"/>
              </a:defRPr>
            </a:lvl1pPr>
            <a:lvl2pPr>
              <a:lnSpc>
                <a:spcPts val="2300"/>
              </a:lnSpc>
              <a:spcBef>
                <a:spcPts val="0"/>
              </a:spcBef>
              <a:defRPr sz="1600">
                <a:solidFill>
                  <a:srgbClr val="000000"/>
                </a:solidFill>
                <a:latin typeface="Arial"/>
                <a:cs typeface="Arial"/>
              </a:defRPr>
            </a:lvl2pPr>
            <a:lvl3pPr>
              <a:lnSpc>
                <a:spcPts val="2300"/>
              </a:lnSpc>
              <a:spcBef>
                <a:spcPts val="0"/>
              </a:spcBef>
              <a:defRPr sz="1600">
                <a:solidFill>
                  <a:srgbClr val="000000"/>
                </a:solidFill>
                <a:latin typeface="Arial"/>
                <a:cs typeface="Arial"/>
              </a:defRPr>
            </a:lvl3pPr>
            <a:lvl4pPr>
              <a:lnSpc>
                <a:spcPts val="2300"/>
              </a:lnSpc>
              <a:spcBef>
                <a:spcPts val="0"/>
              </a:spcBef>
              <a:defRPr sz="1600">
                <a:solidFill>
                  <a:srgbClr val="000000"/>
                </a:solidFill>
                <a:latin typeface="Arial"/>
                <a:cs typeface="Arial"/>
              </a:defRPr>
            </a:lvl4pPr>
            <a:lvl5pPr>
              <a:lnSpc>
                <a:spcPts val="2300"/>
              </a:lnSpc>
              <a:spcBef>
                <a:spcPts val="0"/>
              </a:spcBef>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2" name="Segnaposto contenuto 3"/>
          <p:cNvSpPr>
            <a:spLocks noGrp="1"/>
          </p:cNvSpPr>
          <p:nvPr>
            <p:ph sz="half" idx="2"/>
          </p:nvPr>
        </p:nvSpPr>
        <p:spPr>
          <a:xfrm>
            <a:off x="4887681" y="2326870"/>
            <a:ext cx="3735619" cy="3184929"/>
          </a:xfrm>
          <a:prstGeom prst="rect">
            <a:avLst/>
          </a:prstGeom>
        </p:spPr>
        <p:txBody>
          <a:bodyPr lIns="0" tIns="0" rIns="0" bIns="0" anchor="t" anchorCtr="0">
            <a:noAutofit/>
          </a:bodyPr>
          <a:lstStyle>
            <a:lvl1pPr>
              <a:lnSpc>
                <a:spcPts val="2300"/>
              </a:lnSpc>
              <a:spcBef>
                <a:spcPts val="0"/>
              </a:spcBef>
              <a:defRPr sz="160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3" name="Titolo 1"/>
          <p:cNvSpPr>
            <a:spLocks noGrp="1"/>
          </p:cNvSpPr>
          <p:nvPr>
            <p:ph type="title"/>
          </p:nvPr>
        </p:nvSpPr>
        <p:spPr>
          <a:xfrm>
            <a:off x="1050925" y="451766"/>
            <a:ext cx="7541124" cy="877155"/>
          </a:xfrm>
          <a:prstGeom prst="rect">
            <a:avLst/>
          </a:prstGeom>
        </p:spPr>
        <p:txBody>
          <a:bodyPr lIns="0" tIns="0" rIns="0" bIns="0" anchor="t" anchorCtr="0">
            <a:noAutofit/>
          </a:bodyPr>
          <a:lstStyle>
            <a:lvl1pPr algn="l">
              <a:lnSpc>
                <a:spcPts val="3100"/>
              </a:lnSpc>
              <a:defRPr sz="3000" b="1">
                <a:solidFill>
                  <a:srgbClr val="004B69"/>
                </a:solidFill>
                <a:latin typeface="Arial"/>
                <a:cs typeface="Arial"/>
              </a:defRPr>
            </a:lvl1pPr>
          </a:lstStyle>
          <a:p>
            <a:r>
              <a:rPr lang="it-IT" dirty="0" smtClean="0"/>
              <a:t>Fare clic per modificare stile</a:t>
            </a:r>
            <a:endParaRPr lang="it-IT" dirty="0"/>
          </a:p>
        </p:txBody>
      </p:sp>
    </p:spTree>
    <p:extLst>
      <p:ext uri="{BB962C8B-B14F-4D97-AF65-F5344CB8AC3E}">
        <p14:creationId xmlns:p14="http://schemas.microsoft.com/office/powerpoint/2010/main" xmlns="" val="32541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F6D2CFC0-43CE-E744-A6F4-D0319C0A71FF}" type="datetime1">
              <a:rPr lang="it-IT" smtClean="0"/>
              <a:pPr/>
              <a:t>13/10/2019</a:t>
            </a:fld>
            <a:endParaRPr lang="it-IT"/>
          </a:p>
        </p:txBody>
      </p:sp>
      <p:sp>
        <p:nvSpPr>
          <p:cNvPr id="5" name="Segnaposto numero diapositiva 4"/>
          <p:cNvSpPr>
            <a:spLocks noGrp="1"/>
          </p:cNvSpPr>
          <p:nvPr>
            <p:ph type="sldNum" sz="quarter" idx="12"/>
          </p:nvPr>
        </p:nvSpPr>
        <p:spPr/>
        <p:txBody>
          <a:bodyPr/>
          <a:lstStyle/>
          <a:p>
            <a:fld id="{C121BA9E-CF39-5A4C-A796-CE277B4E7A22}" type="slidenum">
              <a:rPr lang="it-IT" smtClean="0"/>
              <a:pPr/>
              <a:t>‹N›</a:t>
            </a:fld>
            <a:endParaRPr lang="it-IT"/>
          </a:p>
        </p:txBody>
      </p:sp>
      <p:sp>
        <p:nvSpPr>
          <p:cNvPr id="7" name="Titolo 1"/>
          <p:cNvSpPr>
            <a:spLocks noGrp="1"/>
          </p:cNvSpPr>
          <p:nvPr>
            <p:ph type="title"/>
          </p:nvPr>
        </p:nvSpPr>
        <p:spPr>
          <a:xfrm>
            <a:off x="1050924" y="451766"/>
            <a:ext cx="7661275" cy="877155"/>
          </a:xfrm>
          <a:prstGeom prst="rect">
            <a:avLst/>
          </a:prstGeom>
        </p:spPr>
        <p:txBody>
          <a:bodyPr lIns="0" tIns="0" rIns="0" bIns="0" anchor="t">
            <a:noAutofit/>
          </a:bodyPr>
          <a:lstStyle>
            <a:lvl1pPr algn="l">
              <a:lnSpc>
                <a:spcPts val="3100"/>
              </a:lnSpc>
              <a:defRPr sz="3000" b="1">
                <a:solidFill>
                  <a:srgbClr val="004B69"/>
                </a:solidFill>
                <a:latin typeface="Arial"/>
                <a:cs typeface="Arial"/>
              </a:defRPr>
            </a:lvl1pPr>
          </a:lstStyle>
          <a:p>
            <a:r>
              <a:rPr lang="it-IT" dirty="0" smtClean="0"/>
              <a:t>Fare clic per modificare stile</a:t>
            </a:r>
            <a:endParaRPr lang="it-IT" dirty="0"/>
          </a:p>
        </p:txBody>
      </p:sp>
    </p:spTree>
    <p:extLst>
      <p:ext uri="{BB962C8B-B14F-4D97-AF65-F5344CB8AC3E}">
        <p14:creationId xmlns:p14="http://schemas.microsoft.com/office/powerpoint/2010/main" xmlns="" val="5490147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3CC4479-F5CA-774F-BBE9-F9952832DED6}" type="datetime1">
              <a:rPr lang="it-IT" smtClean="0"/>
              <a:pPr/>
              <a:t>13/10/2019</a:t>
            </a:fld>
            <a:endParaRPr lang="it-IT"/>
          </a:p>
        </p:txBody>
      </p:sp>
      <p:sp>
        <p:nvSpPr>
          <p:cNvPr id="4" name="Segnaposto numero diapositiva 3"/>
          <p:cNvSpPr>
            <a:spLocks noGrp="1"/>
          </p:cNvSpPr>
          <p:nvPr>
            <p:ph type="sldNum" sz="quarter" idx="12"/>
          </p:nvPr>
        </p:nvSpPr>
        <p:spPr/>
        <p:txBody>
          <a:bodyPr/>
          <a:lstStyle/>
          <a:p>
            <a:fld id="{C121BA9E-CF39-5A4C-A796-CE277B4E7A22}" type="slidenum">
              <a:rPr lang="it-IT" smtClean="0"/>
              <a:pPr/>
              <a:t>‹N›</a:t>
            </a:fld>
            <a:endParaRPr lang="it-IT"/>
          </a:p>
        </p:txBody>
      </p:sp>
    </p:spTree>
    <p:extLst>
      <p:ext uri="{BB962C8B-B14F-4D97-AF65-F5344CB8AC3E}">
        <p14:creationId xmlns:p14="http://schemas.microsoft.com/office/powerpoint/2010/main" xmlns="" val="88843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74738" y="4559300"/>
            <a:ext cx="7523162" cy="457200"/>
          </a:xfrm>
          <a:prstGeom prst="rect">
            <a:avLst/>
          </a:prstGeom>
        </p:spPr>
        <p:txBody>
          <a:bodyPr lIns="0" rIns="0" bIns="0" anchor="t">
            <a:noAutofit/>
          </a:bodyPr>
          <a:lstStyle>
            <a:lvl1pPr algn="l">
              <a:defRPr sz="1600" b="1">
                <a:latin typeface="Arial"/>
                <a:cs typeface="Arial"/>
              </a:defRPr>
            </a:lvl1pPr>
          </a:lstStyle>
          <a:p>
            <a:r>
              <a:rPr lang="it-IT" dirty="0" smtClean="0"/>
              <a:t>Fare clic per modificare stile</a:t>
            </a:r>
            <a:endParaRPr lang="it-IT" dirty="0"/>
          </a:p>
        </p:txBody>
      </p:sp>
      <p:sp>
        <p:nvSpPr>
          <p:cNvPr id="3" name="Segnaposto immagine 2"/>
          <p:cNvSpPr>
            <a:spLocks noGrp="1"/>
          </p:cNvSpPr>
          <p:nvPr>
            <p:ph type="pic" idx="1"/>
          </p:nvPr>
        </p:nvSpPr>
        <p:spPr>
          <a:xfrm>
            <a:off x="1074738" y="536575"/>
            <a:ext cx="7523162" cy="38449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074738" y="5126039"/>
            <a:ext cx="7523162" cy="461962"/>
          </a:xfrm>
          <a:prstGeom prst="rect">
            <a:avLst/>
          </a:prstGeom>
        </p:spPr>
        <p:txBody>
          <a:bodyPr lIns="0" rIns="0" bIns="0" anchor="t">
            <a:noAutofit/>
          </a:bodyPr>
          <a:lstStyle>
            <a:lvl1pPr marL="0" indent="0">
              <a:lnSpc>
                <a:spcPts val="2300"/>
              </a:lnSpc>
              <a:spcBef>
                <a:spcPts val="0"/>
              </a:spcBef>
              <a:buNone/>
              <a:defRPr sz="16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Fare clic per modificare gli stili del testo dello schema</a:t>
            </a:r>
          </a:p>
        </p:txBody>
      </p:sp>
      <p:sp>
        <p:nvSpPr>
          <p:cNvPr id="5" name="Segnaposto data 4"/>
          <p:cNvSpPr>
            <a:spLocks noGrp="1"/>
          </p:cNvSpPr>
          <p:nvPr>
            <p:ph type="dt" sz="half" idx="10"/>
          </p:nvPr>
        </p:nvSpPr>
        <p:spPr/>
        <p:txBody>
          <a:bodyPr/>
          <a:lstStyle/>
          <a:p>
            <a:fld id="{6E78479A-BF8F-D145-AA51-B766F35B6543}" type="datetime1">
              <a:rPr lang="it-IT" smtClean="0"/>
              <a:pPr/>
              <a:t>13/10/2019</a:t>
            </a:fld>
            <a:endParaRPr lang="it-IT"/>
          </a:p>
        </p:txBody>
      </p:sp>
      <p:sp>
        <p:nvSpPr>
          <p:cNvPr id="7" name="Segnaposto numero diapositiva 6"/>
          <p:cNvSpPr>
            <a:spLocks noGrp="1"/>
          </p:cNvSpPr>
          <p:nvPr>
            <p:ph type="sldNum" sz="quarter" idx="12"/>
          </p:nvPr>
        </p:nvSpPr>
        <p:spPr/>
        <p:txBody>
          <a:bodyPr/>
          <a:lstStyle/>
          <a:p>
            <a:fld id="{C121BA9E-CF39-5A4C-A796-CE277B4E7A22}" type="slidenum">
              <a:rPr lang="it-IT" smtClean="0"/>
              <a:pPr/>
              <a:t>‹N›</a:t>
            </a:fld>
            <a:endParaRPr lang="it-IT"/>
          </a:p>
        </p:txBody>
      </p:sp>
    </p:spTree>
    <p:extLst>
      <p:ext uri="{BB962C8B-B14F-4D97-AF65-F5344CB8AC3E}">
        <p14:creationId xmlns:p14="http://schemas.microsoft.com/office/powerpoint/2010/main" xmlns="" val="3759993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Segnaposto contenuto 2"/>
          <p:cNvSpPr>
            <a:spLocks noGrp="1"/>
          </p:cNvSpPr>
          <p:nvPr>
            <p:ph sz="half" idx="13" hasCustomPrompt="1"/>
          </p:nvPr>
        </p:nvSpPr>
        <p:spPr>
          <a:xfrm>
            <a:off x="1063625" y="2682471"/>
            <a:ext cx="4386263" cy="1711729"/>
          </a:xfrm>
          <a:prstGeom prst="rect">
            <a:avLst/>
          </a:prstGeom>
        </p:spPr>
        <p:txBody>
          <a:bodyPr lIns="0" tIns="0" rIns="0" bIns="0" anchor="t" anchorCtr="0">
            <a:noAutofit/>
          </a:bodyPr>
          <a:lstStyle>
            <a:lvl1pPr>
              <a:lnSpc>
                <a:spcPts val="1920"/>
              </a:lnSpc>
              <a:spcBef>
                <a:spcPts val="0"/>
              </a:spcBef>
              <a:defRPr sz="1600" baseline="0">
                <a:solidFill>
                  <a:srgbClr val="000000"/>
                </a:solidFill>
                <a:latin typeface="Arial"/>
                <a:cs typeface="Arial"/>
              </a:defRPr>
            </a:lvl1pPr>
            <a:lvl2pPr>
              <a:lnSpc>
                <a:spcPts val="2300"/>
              </a:lnSpc>
              <a:defRPr sz="1600">
                <a:solidFill>
                  <a:srgbClr val="000000"/>
                </a:solidFill>
                <a:latin typeface="Arial"/>
                <a:cs typeface="Arial"/>
              </a:defRPr>
            </a:lvl2pPr>
            <a:lvl3pPr>
              <a:lnSpc>
                <a:spcPts val="2300"/>
              </a:lnSpc>
              <a:defRPr sz="1600">
                <a:solidFill>
                  <a:srgbClr val="000000"/>
                </a:solidFill>
                <a:latin typeface="Arial"/>
                <a:cs typeface="Arial"/>
              </a:defRPr>
            </a:lvl3pPr>
            <a:lvl4pPr>
              <a:lnSpc>
                <a:spcPts val="2300"/>
              </a:lnSpc>
              <a:defRPr sz="1600">
                <a:solidFill>
                  <a:srgbClr val="000000"/>
                </a:solidFill>
                <a:latin typeface="Arial"/>
                <a:cs typeface="Arial"/>
              </a:defRPr>
            </a:lvl4pPr>
            <a:lvl5pPr>
              <a:lnSpc>
                <a:spcPts val="2300"/>
              </a:lnSpc>
              <a:defRPr sz="1600">
                <a:solidFill>
                  <a:srgbClr val="000000"/>
                </a:solidFill>
                <a:latin typeface="Arial"/>
                <a:cs typeface="Arial"/>
              </a:defRPr>
            </a:lvl5pPr>
            <a:lvl6pPr>
              <a:defRPr sz="1800"/>
            </a:lvl6pPr>
            <a:lvl7pPr>
              <a:defRPr sz="1800"/>
            </a:lvl7pPr>
            <a:lvl8pPr>
              <a:defRPr sz="1800"/>
            </a:lvl8pPr>
            <a:lvl9pPr>
              <a:defRPr sz="1800"/>
            </a:lvl9pPr>
          </a:lstStyle>
          <a:p>
            <a:pPr lvl="0"/>
            <a:r>
              <a:rPr lang="it-IT" dirty="0" smtClean="0"/>
              <a:t>Nome e Cognome docente</a:t>
            </a:r>
          </a:p>
          <a:p>
            <a:pPr lvl="0"/>
            <a:r>
              <a:rPr lang="it-IT" dirty="0" smtClean="0"/>
              <a:t>E-mail  (se si vuole fornire)</a:t>
            </a:r>
          </a:p>
          <a:p>
            <a:pPr lvl="0"/>
            <a:r>
              <a:rPr lang="it-IT" dirty="0" smtClean="0"/>
              <a:t>Account social (se si vogliono fornire)</a:t>
            </a:r>
          </a:p>
        </p:txBody>
      </p:sp>
    </p:spTree>
    <p:extLst>
      <p:ext uri="{BB962C8B-B14F-4D97-AF65-F5344CB8AC3E}">
        <p14:creationId xmlns:p14="http://schemas.microsoft.com/office/powerpoint/2010/main" xmlns="" val="336800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5266263" y="6070605"/>
            <a:ext cx="942476" cy="365125"/>
          </a:xfrm>
          <a:prstGeom prst="rect">
            <a:avLst/>
          </a:prstGeom>
        </p:spPr>
        <p:txBody>
          <a:bodyPr vert="horz" lIns="91440" tIns="45720" rIns="91440" bIns="45720" rtlCol="0" anchor="ctr"/>
          <a:lstStyle>
            <a:lvl1pPr algn="l">
              <a:defRPr sz="1200" b="0" i="0">
                <a:solidFill>
                  <a:schemeClr val="tx1">
                    <a:tint val="75000"/>
                  </a:schemeClr>
                </a:solidFill>
                <a:latin typeface="+mj-lt"/>
              </a:defRPr>
            </a:lvl1pPr>
          </a:lstStyle>
          <a:p>
            <a:fld id="{F897EDB2-D7A8-534C-ADBB-0D2E1AA136F6}" type="datetime1">
              <a:rPr lang="it-IT" smtClean="0"/>
              <a:pPr/>
              <a:t>13/10/2019</a:t>
            </a:fld>
            <a:endParaRPr lang="it-IT" dirty="0"/>
          </a:p>
        </p:txBody>
      </p:sp>
      <p:sp>
        <p:nvSpPr>
          <p:cNvPr id="6" name="Segnaposto numero diapositiva 5"/>
          <p:cNvSpPr>
            <a:spLocks noGrp="1"/>
          </p:cNvSpPr>
          <p:nvPr>
            <p:ph type="sldNum" sz="quarter" idx="4"/>
          </p:nvPr>
        </p:nvSpPr>
        <p:spPr>
          <a:xfrm>
            <a:off x="3979331" y="6091770"/>
            <a:ext cx="1185333" cy="365125"/>
          </a:xfrm>
          <a:prstGeom prst="rect">
            <a:avLst/>
          </a:prstGeom>
        </p:spPr>
        <p:txBody>
          <a:bodyPr vert="horz" lIns="91440" tIns="45720" rIns="91440" bIns="45720" rtlCol="0" anchor="ctr"/>
          <a:lstStyle>
            <a:lvl1pPr algn="ctr">
              <a:defRPr sz="900" b="0" i="0">
                <a:solidFill>
                  <a:schemeClr val="tx1">
                    <a:tint val="75000"/>
                  </a:schemeClr>
                </a:solidFill>
                <a:latin typeface="+mj-lt"/>
                <a:cs typeface="Arial"/>
              </a:defRPr>
            </a:lvl1pPr>
          </a:lstStyle>
          <a:p>
            <a:fld id="{C121BA9E-CF39-5A4C-A796-CE277B4E7A22}" type="slidenum">
              <a:rPr lang="it-IT" smtClean="0"/>
              <a:pPr/>
              <a:t>‹N›</a:t>
            </a:fld>
            <a:endParaRPr lang="it-IT" dirty="0"/>
          </a:p>
        </p:txBody>
      </p:sp>
    </p:spTree>
    <p:extLst>
      <p:ext uri="{BB962C8B-B14F-4D97-AF65-F5344CB8AC3E}">
        <p14:creationId xmlns:p14="http://schemas.microsoft.com/office/powerpoint/2010/main" xmlns="" val="3058033673"/>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700" r:id="rId4"/>
    <p:sldLayoutId id="2147483701" r:id="rId5"/>
    <p:sldLayoutId id="2147483702" r:id="rId6"/>
    <p:sldLayoutId id="2147483703" r:id="rId7"/>
    <p:sldLayoutId id="2147483705" r:id="rId8"/>
    <p:sldLayoutId id="2147483710" r:id="rId9"/>
  </p:sldLayoutIdLst>
  <p:timing>
    <p:tnLst>
      <p:par>
        <p:cTn id="1" dur="indefinite" restart="never" nodeType="tmRoot"/>
      </p:par>
    </p:tnLst>
  </p:timing>
  <p:hf hdr="0" ftr="0" dt="0"/>
  <p:txStyles>
    <p:titleStyle>
      <a:lvl1pPr algn="l" defTabSz="457200" rtl="0" eaLnBrk="1" latinLnBrk="0" hangingPunct="1">
        <a:spcBef>
          <a:spcPct val="0"/>
        </a:spcBef>
        <a:buNone/>
        <a:defRPr sz="3000" b="0" i="0" kern="1200">
          <a:solidFill>
            <a:schemeClr val="tx1"/>
          </a:solidFill>
          <a:latin typeface="+mj-lt"/>
          <a:ea typeface="+mj-ea"/>
          <a:cs typeface="Arial Black"/>
        </a:defRPr>
      </a:lvl1pPr>
    </p:titleStyle>
    <p:bodyStyle>
      <a:lvl1pPr marL="0" indent="0" algn="l" defTabSz="457200" rtl="0" eaLnBrk="1" latinLnBrk="0" hangingPunct="1">
        <a:spcBef>
          <a:spcPct val="20000"/>
        </a:spcBef>
        <a:buFont typeface="Arial"/>
        <a:buNone/>
        <a:defRPr sz="25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ondazioneifel.it/formazione" TargetMode="Externa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 novità in materia di tariffa sui rifiuti</a:t>
            </a:r>
            <a:r>
              <a:rPr lang="it-IT" dirty="0"/>
              <a:t/>
            </a:r>
            <a:br>
              <a:rPr lang="it-IT" dirty="0"/>
            </a:br>
            <a:r>
              <a:rPr lang="it-IT" dirty="0"/>
              <a:t/>
            </a:r>
            <a:br>
              <a:rPr lang="it-IT" dirty="0"/>
            </a:br>
            <a:r>
              <a:rPr lang="it-IT" sz="1800" dirty="0"/>
              <a:t>a cura di </a:t>
            </a:r>
            <a:r>
              <a:rPr lang="it-IT" sz="1800" dirty="0" smtClean="0"/>
              <a:t>Giacomo Spatazza</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Fano, 11/10/2019</a:t>
            </a:r>
            <a:r>
              <a:rPr lang="it-IT" sz="1800" dirty="0"/>
              <a:t/>
            </a:r>
            <a:br>
              <a:rPr lang="it-IT" sz="1800" dirty="0"/>
            </a:br>
            <a:endParaRPr lang="it-IT" dirty="0"/>
          </a:p>
        </p:txBody>
      </p:sp>
      <p:sp>
        <p:nvSpPr>
          <p:cNvPr id="3" name="CasellaDiTesto 2"/>
          <p:cNvSpPr txBox="1"/>
          <p:nvPr/>
        </p:nvSpPr>
        <p:spPr>
          <a:xfrm>
            <a:off x="1054102" y="5658258"/>
            <a:ext cx="2742142" cy="519438"/>
          </a:xfrm>
          <a:prstGeom prst="rect">
            <a:avLst/>
          </a:prstGeom>
          <a:noFill/>
        </p:spPr>
        <p:txBody>
          <a:bodyPr wrap="square" lIns="0" tIns="0" rIns="0" bIns="0" rtlCol="0">
            <a:noAutofit/>
          </a:bodyPr>
          <a:lstStyle/>
          <a:p>
            <a:endParaRPr lang="it-IT" sz="1400" dirty="0">
              <a:latin typeface="+mj-lt"/>
            </a:endParaRPr>
          </a:p>
        </p:txBody>
      </p:sp>
    </p:spTree>
    <p:extLst>
      <p:ext uri="{BB962C8B-B14F-4D97-AF65-F5344CB8AC3E}">
        <p14:creationId xmlns:p14="http://schemas.microsoft.com/office/powerpoint/2010/main" xmlns="" val="369994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24840" y="1097281"/>
            <a:ext cx="7967209" cy="4541519"/>
          </a:xfrm>
        </p:spPr>
        <p:txBody>
          <a:bodyPr/>
          <a:lstStyle/>
          <a:p>
            <a:r>
              <a:rPr lang="it-IT" dirty="0" smtClean="0">
                <a:solidFill>
                  <a:schemeClr val="tx2">
                    <a:lumMod val="50000"/>
                  </a:schemeClr>
                </a:solidFill>
              </a:rPr>
              <a:t>Legge 147/2013 – comma 683. </a:t>
            </a:r>
          </a:p>
          <a:p>
            <a:r>
              <a:rPr lang="it-IT" sz="1700" dirty="0" smtClean="0">
                <a:solidFill>
                  <a:schemeClr val="tx2">
                    <a:lumMod val="50000"/>
                  </a:schemeClr>
                </a:solidFill>
              </a:rPr>
              <a:t>Il </a:t>
            </a:r>
            <a:r>
              <a:rPr lang="it-IT" sz="1700" b="1" dirty="0" smtClean="0">
                <a:solidFill>
                  <a:schemeClr val="tx2">
                    <a:lumMod val="50000"/>
                  </a:schemeClr>
                </a:solidFill>
              </a:rPr>
              <a:t>consiglio comunale deve approvare</a:t>
            </a:r>
            <a:r>
              <a:rPr lang="it-IT" sz="1700" dirty="0" smtClean="0">
                <a:solidFill>
                  <a:schemeClr val="tx2">
                    <a:lumMod val="50000"/>
                  </a:schemeClr>
                </a:solidFill>
              </a:rPr>
              <a:t>, entro il termine fissato da norme statali per l'approvazione del bilancio di previsione, le </a:t>
            </a:r>
            <a:r>
              <a:rPr lang="it-IT" sz="1700" b="1" dirty="0" smtClean="0">
                <a:solidFill>
                  <a:schemeClr val="tx2">
                    <a:lumMod val="50000"/>
                  </a:schemeClr>
                </a:solidFill>
              </a:rPr>
              <a:t>tariffe della TARI</a:t>
            </a:r>
            <a:r>
              <a:rPr lang="it-IT" sz="1700" dirty="0" smtClean="0">
                <a:solidFill>
                  <a:schemeClr val="tx2">
                    <a:lumMod val="50000"/>
                  </a:schemeClr>
                </a:solidFill>
              </a:rPr>
              <a:t> in conformità al </a:t>
            </a:r>
            <a:r>
              <a:rPr lang="it-IT" sz="1700" b="1" dirty="0" smtClean="0">
                <a:solidFill>
                  <a:schemeClr val="tx2">
                    <a:lumMod val="50000"/>
                  </a:schemeClr>
                </a:solidFill>
              </a:rPr>
              <a:t>piano finanziario </a:t>
            </a:r>
            <a:r>
              <a:rPr lang="it-IT" sz="1700" dirty="0" smtClean="0">
                <a:solidFill>
                  <a:schemeClr val="tx2">
                    <a:lumMod val="50000"/>
                  </a:schemeClr>
                </a:solidFill>
              </a:rPr>
              <a:t>del servizio di gestione dei rifiuti urbani</a:t>
            </a:r>
            <a:r>
              <a:rPr lang="it-IT" sz="1700" b="1" dirty="0" smtClean="0">
                <a:solidFill>
                  <a:schemeClr val="tx2">
                    <a:lumMod val="50000"/>
                  </a:schemeClr>
                </a:solidFill>
              </a:rPr>
              <a:t>, </a:t>
            </a:r>
            <a:r>
              <a:rPr lang="it-IT" sz="1700" b="1" u="sng" dirty="0" smtClean="0">
                <a:solidFill>
                  <a:schemeClr val="tx2">
                    <a:lumMod val="50000"/>
                  </a:schemeClr>
                </a:solidFill>
              </a:rPr>
              <a:t>redatto</a:t>
            </a:r>
            <a:r>
              <a:rPr lang="it-IT" sz="1700" b="1" dirty="0" smtClean="0">
                <a:solidFill>
                  <a:schemeClr val="tx2">
                    <a:lumMod val="50000"/>
                  </a:schemeClr>
                </a:solidFill>
              </a:rPr>
              <a:t> dal soggetto che svolge il servizio stesso (GESTORE) ed </a:t>
            </a:r>
            <a:r>
              <a:rPr lang="it-IT" sz="1700" b="1" u="sng" dirty="0" smtClean="0">
                <a:solidFill>
                  <a:schemeClr val="tx2">
                    <a:lumMod val="50000"/>
                  </a:schemeClr>
                </a:solidFill>
              </a:rPr>
              <a:t>approvato</a:t>
            </a:r>
            <a:r>
              <a:rPr lang="it-IT" sz="1700" b="1" dirty="0" smtClean="0">
                <a:solidFill>
                  <a:schemeClr val="tx2">
                    <a:lumMod val="50000"/>
                  </a:schemeClr>
                </a:solidFill>
              </a:rPr>
              <a:t> dal consiglio comunale o da altra autorità competente a norma delle leggi vigenti in materia</a:t>
            </a:r>
            <a:endParaRPr lang="it-IT" sz="1700" dirty="0" smtClean="0">
              <a:solidFill>
                <a:schemeClr val="tx2">
                  <a:lumMod val="50000"/>
                </a:schemeClr>
              </a:solidFill>
            </a:endParaRPr>
          </a:p>
          <a:p>
            <a:endParaRPr lang="it-IT" b="1" dirty="0" smtClean="0">
              <a:solidFill>
                <a:schemeClr val="tx2">
                  <a:lumMod val="50000"/>
                </a:schemeClr>
              </a:solidFill>
            </a:endParaRPr>
          </a:p>
          <a:p>
            <a:r>
              <a:rPr lang="it-IT" sz="1800" b="1" i="1" u="sng" dirty="0" smtClean="0">
                <a:solidFill>
                  <a:schemeClr val="tx2">
                    <a:lumMod val="50000"/>
                  </a:schemeClr>
                </a:solidFill>
              </a:rPr>
              <a:t>Piano finanziario - Costi del servizio</a:t>
            </a:r>
            <a:endParaRPr lang="it-IT" sz="1800" i="1" u="sng" dirty="0" smtClean="0">
              <a:solidFill>
                <a:schemeClr val="tx2">
                  <a:lumMod val="50000"/>
                </a:schemeClr>
              </a:solidFill>
            </a:endParaRPr>
          </a:p>
          <a:p>
            <a:pPr>
              <a:buFont typeface="Wingdings" pitchFamily="2" charset="2"/>
              <a:buChar char="Ø"/>
            </a:pPr>
            <a:r>
              <a:rPr lang="it-IT" sz="1800" dirty="0" smtClean="0">
                <a:solidFill>
                  <a:schemeClr val="tx2">
                    <a:lumMod val="50000"/>
                  </a:schemeClr>
                </a:solidFill>
              </a:rPr>
              <a:t> Viene approvato annualmente dall’</a:t>
            </a:r>
            <a:r>
              <a:rPr lang="it-IT" sz="1800" u="sng" dirty="0" smtClean="0">
                <a:solidFill>
                  <a:schemeClr val="tx2">
                    <a:lumMod val="50000"/>
                  </a:schemeClr>
                </a:solidFill>
              </a:rPr>
              <a:t>autorità d’ambito competente</a:t>
            </a:r>
            <a:r>
              <a:rPr lang="it-IT" sz="1800" dirty="0" smtClean="0">
                <a:solidFill>
                  <a:schemeClr val="tx2">
                    <a:lumMod val="50000"/>
                  </a:schemeClr>
                </a:solidFill>
              </a:rPr>
              <a:t>;</a:t>
            </a:r>
          </a:p>
          <a:p>
            <a:pPr>
              <a:buFont typeface="Wingdings" pitchFamily="2" charset="2"/>
              <a:buChar char="Ø"/>
            </a:pPr>
            <a:r>
              <a:rPr lang="it-IT" sz="1800" dirty="0" smtClean="0">
                <a:solidFill>
                  <a:schemeClr val="tx2">
                    <a:lumMod val="50000"/>
                  </a:schemeClr>
                </a:solidFill>
              </a:rPr>
              <a:t> in mancanza dell’autorità d’ambito competente, è approvato dal </a:t>
            </a:r>
            <a:r>
              <a:rPr lang="it-IT" sz="1800" u="sng" dirty="0" smtClean="0">
                <a:solidFill>
                  <a:schemeClr val="tx2">
                    <a:lumMod val="50000"/>
                  </a:schemeClr>
                </a:solidFill>
              </a:rPr>
              <a:t>Consiglio comunale</a:t>
            </a:r>
            <a:r>
              <a:rPr lang="it-IT" dirty="0" smtClean="0">
                <a:solidFill>
                  <a:schemeClr val="tx2">
                    <a:lumMod val="50000"/>
                  </a:schemeClr>
                </a:solidFill>
              </a:rPr>
              <a:t/>
            </a:r>
            <a:br>
              <a:rPr lang="it-IT" dirty="0" smtClean="0">
                <a:solidFill>
                  <a:schemeClr val="tx2">
                    <a:lumMod val="50000"/>
                  </a:schemeClr>
                </a:solidFill>
              </a:rPr>
            </a:br>
            <a:endParaRPr lang="it-IT" dirty="0" smtClean="0">
              <a:solidFill>
                <a:schemeClr val="tx2">
                  <a:lumMod val="50000"/>
                </a:schemeClr>
              </a:solidFill>
            </a:endParaRPr>
          </a:p>
          <a:p>
            <a:r>
              <a:rPr lang="it-IT" sz="1800" b="1" i="1" u="sng" dirty="0" smtClean="0">
                <a:solidFill>
                  <a:schemeClr val="tx2">
                    <a:lumMod val="50000"/>
                  </a:schemeClr>
                </a:solidFill>
              </a:rPr>
              <a:t>Tariffe TARI:</a:t>
            </a:r>
          </a:p>
          <a:p>
            <a:r>
              <a:rPr lang="it-IT" sz="1800" dirty="0" smtClean="0">
                <a:solidFill>
                  <a:schemeClr val="tx2">
                    <a:lumMod val="50000"/>
                  </a:schemeClr>
                </a:solidFill>
              </a:rPr>
              <a:t>approvate dal </a:t>
            </a:r>
            <a:r>
              <a:rPr lang="it-IT" sz="1800" u="sng" dirty="0" smtClean="0">
                <a:solidFill>
                  <a:schemeClr val="tx2">
                    <a:lumMod val="50000"/>
                  </a:schemeClr>
                </a:solidFill>
              </a:rPr>
              <a:t>Consiglio comunale in conformità al PEF</a:t>
            </a:r>
            <a:endParaRPr lang="it-IT" sz="1800"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10</a:t>
            </a:fld>
            <a:endParaRPr lang="it-IT" dirty="0"/>
          </a:p>
        </p:txBody>
      </p:sp>
      <p:sp>
        <p:nvSpPr>
          <p:cNvPr id="4" name="Titolo 3"/>
          <p:cNvSpPr>
            <a:spLocks noGrp="1"/>
          </p:cNvSpPr>
          <p:nvPr>
            <p:ph type="title"/>
          </p:nvPr>
        </p:nvSpPr>
        <p:spPr>
          <a:xfrm>
            <a:off x="624840" y="451767"/>
            <a:ext cx="7967209" cy="645514"/>
          </a:xfrm>
        </p:spPr>
        <p:txBody>
          <a:bodyPr/>
          <a:lstStyle/>
          <a:p>
            <a:r>
              <a:rPr lang="it-IT" dirty="0" smtClean="0"/>
              <a:t>Approvazione del </a:t>
            </a:r>
            <a:r>
              <a:rPr lang="it-IT" u="sng" dirty="0" smtClean="0"/>
              <a:t>PEF</a:t>
            </a:r>
            <a:r>
              <a:rPr lang="it-IT" dirty="0" smtClean="0"/>
              <a:t> e delle </a:t>
            </a:r>
            <a:r>
              <a:rPr lang="it-IT" u="sng" dirty="0" smtClean="0"/>
              <a:t>Tariffe</a:t>
            </a:r>
            <a:r>
              <a:rPr lang="it-IT" dirty="0" smtClean="0"/>
              <a:t> Tari</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70560" y="1143000"/>
            <a:ext cx="7921489" cy="4511040"/>
          </a:xfrm>
        </p:spPr>
        <p:txBody>
          <a:bodyPr/>
          <a:lstStyle/>
          <a:p>
            <a:r>
              <a:rPr lang="it-IT" dirty="0" smtClean="0">
                <a:solidFill>
                  <a:schemeClr val="tx2">
                    <a:lumMod val="50000"/>
                  </a:schemeClr>
                </a:solidFill>
              </a:rPr>
              <a:t>Le funzioni di regolazione in materia di gestione dei rifiuti urbani sono attribuite all’Autorità dell’ambito territoriale ottimale (art. 201 del </a:t>
            </a:r>
            <a:r>
              <a:rPr lang="it-IT" dirty="0" err="1" smtClean="0">
                <a:solidFill>
                  <a:schemeClr val="tx2">
                    <a:lumMod val="50000"/>
                  </a:schemeClr>
                </a:solidFill>
              </a:rPr>
              <a:t>D.Lgs.</a:t>
            </a:r>
            <a:r>
              <a:rPr lang="it-IT" dirty="0" smtClean="0">
                <a:solidFill>
                  <a:schemeClr val="tx2">
                    <a:lumMod val="50000"/>
                  </a:schemeClr>
                </a:solidFill>
              </a:rPr>
              <a:t> n. 152 del 2006), alla quale è così attribuita anche l’approvazione del piano finanziario (art. 238, comma 5, del </a:t>
            </a:r>
            <a:r>
              <a:rPr lang="it-IT" dirty="0" err="1" smtClean="0">
                <a:solidFill>
                  <a:schemeClr val="tx2">
                    <a:lumMod val="50000"/>
                  </a:schemeClr>
                </a:solidFill>
              </a:rPr>
              <a:t>D.Lgs.</a:t>
            </a:r>
            <a:r>
              <a:rPr lang="it-IT" dirty="0" smtClean="0">
                <a:solidFill>
                  <a:schemeClr val="tx2">
                    <a:lumMod val="50000"/>
                  </a:schemeClr>
                </a:solidFill>
              </a:rPr>
              <a:t> n. 152 del 2006); </a:t>
            </a:r>
          </a:p>
          <a:p>
            <a:r>
              <a:rPr lang="it-IT" dirty="0" smtClean="0">
                <a:solidFill>
                  <a:schemeClr val="tx2">
                    <a:lumMod val="50000"/>
                  </a:schemeClr>
                </a:solidFill>
              </a:rPr>
              <a:t>- La legge 191/2009 ha previsto la soppressione delle suddette autorità d’ambito locale, assegnando alle Regioni il compito di attribuire tali funzioni ad altri enti.</a:t>
            </a:r>
          </a:p>
          <a:p>
            <a:endParaRPr lang="it-IT" b="1" dirty="0" smtClean="0">
              <a:solidFill>
                <a:schemeClr val="tx2">
                  <a:lumMod val="50000"/>
                </a:schemeClr>
              </a:solidFill>
            </a:endParaRPr>
          </a:p>
          <a:p>
            <a:r>
              <a:rPr lang="it-IT" b="1" dirty="0" smtClean="0">
                <a:solidFill>
                  <a:schemeClr val="tx2">
                    <a:lumMod val="50000"/>
                  </a:schemeClr>
                </a:solidFill>
              </a:rPr>
              <a:t>Non tutte le regioni hanno provveduto ad attribuire tali funzioni.</a:t>
            </a:r>
          </a:p>
          <a:p>
            <a:r>
              <a:rPr lang="it-IT" dirty="0" smtClean="0">
                <a:solidFill>
                  <a:schemeClr val="tx2">
                    <a:lumMod val="50000"/>
                  </a:schemeClr>
                </a:solidFill>
              </a:rPr>
              <a:t>Nelle regioni in cui non sono state attribuite tali funzioni ad apposite agenzie (ora denominati “</a:t>
            </a:r>
            <a:r>
              <a:rPr lang="it-IT" dirty="0" err="1" smtClean="0">
                <a:solidFill>
                  <a:schemeClr val="tx2">
                    <a:lumMod val="50000"/>
                  </a:schemeClr>
                </a:solidFill>
              </a:rPr>
              <a:t>Egato</a:t>
            </a:r>
            <a:r>
              <a:rPr lang="it-IT" dirty="0" smtClean="0">
                <a:solidFill>
                  <a:schemeClr val="tx2">
                    <a:lumMod val="50000"/>
                  </a:schemeClr>
                </a:solidFill>
              </a:rPr>
              <a:t>”), sono i </a:t>
            </a:r>
            <a:r>
              <a:rPr lang="it-IT" b="1" dirty="0" smtClean="0">
                <a:solidFill>
                  <a:schemeClr val="tx2">
                    <a:lumMod val="50000"/>
                  </a:schemeClr>
                </a:solidFill>
              </a:rPr>
              <a:t>Comuni </a:t>
            </a:r>
            <a:r>
              <a:rPr lang="it-IT" dirty="0" smtClean="0">
                <a:solidFill>
                  <a:schemeClr val="tx2">
                    <a:lumMod val="50000"/>
                  </a:schemeClr>
                </a:solidFill>
              </a:rPr>
              <a:t>a dover provvedere all’approvazione dei PEF (cfr. art. 8, comma 1, del D.P.R. n. 158 del 1999) ricadendo tale attribuzione sull’organo consiliare, trattandosi di atto a carattere generale incidente nella determinazione delle tariffe (art. 42, comma 2, lett. f), del </a:t>
            </a:r>
            <a:r>
              <a:rPr lang="it-IT" dirty="0" err="1" smtClean="0">
                <a:solidFill>
                  <a:schemeClr val="tx2">
                    <a:lumMod val="50000"/>
                  </a:schemeClr>
                </a:solidFill>
              </a:rPr>
              <a:t>D.Lgs.</a:t>
            </a:r>
            <a:r>
              <a:rPr lang="it-IT" dirty="0" smtClean="0">
                <a:solidFill>
                  <a:schemeClr val="tx2">
                    <a:lumMod val="50000"/>
                  </a:schemeClr>
                </a:solidFill>
              </a:rPr>
              <a:t> 18 agosto 2000, n. 267). </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11</a:t>
            </a:fld>
            <a:endParaRPr lang="it-IT" dirty="0"/>
          </a:p>
        </p:txBody>
      </p:sp>
      <p:sp>
        <p:nvSpPr>
          <p:cNvPr id="4" name="Titolo 3"/>
          <p:cNvSpPr>
            <a:spLocks noGrp="1"/>
          </p:cNvSpPr>
          <p:nvPr>
            <p:ph type="title"/>
          </p:nvPr>
        </p:nvSpPr>
        <p:spPr>
          <a:xfrm>
            <a:off x="670560" y="171450"/>
            <a:ext cx="7921489" cy="957446"/>
          </a:xfrm>
        </p:spPr>
        <p:txBody>
          <a:bodyPr/>
          <a:lstStyle/>
          <a:p>
            <a:r>
              <a:rPr lang="it-IT" sz="2700" dirty="0" smtClean="0"/>
              <a:t>Gli enti di governo d’ambito territoriale ottimale: EGATO</a:t>
            </a:r>
            <a:endParaRPr lang="it-IT" sz="27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18160" y="1473196"/>
            <a:ext cx="8073889" cy="3924300"/>
          </a:xfrm>
        </p:spPr>
        <p:txBody>
          <a:bodyPr/>
          <a:lstStyle/>
          <a:p>
            <a:r>
              <a:rPr lang="it-IT" sz="1800" dirty="0" smtClean="0">
                <a:solidFill>
                  <a:srgbClr val="004B69"/>
                </a:solidFill>
              </a:rPr>
              <a:t>La metodologia tariffaria si articola nelle seguenti </a:t>
            </a:r>
            <a:r>
              <a:rPr lang="it-IT" sz="1800" i="1" dirty="0" smtClean="0">
                <a:solidFill>
                  <a:srgbClr val="004B69"/>
                </a:solidFill>
              </a:rPr>
              <a:t>fasi fondamentali</a:t>
            </a:r>
            <a:r>
              <a:rPr lang="it-IT" sz="1800" dirty="0" smtClean="0">
                <a:solidFill>
                  <a:srgbClr val="004B69"/>
                </a:solidFill>
              </a:rPr>
              <a:t>: </a:t>
            </a:r>
          </a:p>
          <a:p>
            <a:endParaRPr lang="it-IT" sz="1800" dirty="0" smtClean="0">
              <a:solidFill>
                <a:srgbClr val="004B69"/>
              </a:solidFill>
            </a:endParaRPr>
          </a:p>
          <a:p>
            <a:pPr marL="342900" indent="-342900">
              <a:buFont typeface="+mj-lt"/>
              <a:buAutoNum type="arabicParenR"/>
            </a:pPr>
            <a:r>
              <a:rPr lang="it-IT" sz="1800" dirty="0" smtClean="0">
                <a:solidFill>
                  <a:srgbClr val="004B69"/>
                </a:solidFill>
              </a:rPr>
              <a:t>individuazione e classificazione dei costi del servizio; </a:t>
            </a:r>
          </a:p>
          <a:p>
            <a:pPr marL="342900" indent="-342900">
              <a:buFont typeface="+mj-lt"/>
              <a:buAutoNum type="arabicParenR"/>
            </a:pPr>
            <a:r>
              <a:rPr lang="it-IT" sz="1800" dirty="0" smtClean="0">
                <a:solidFill>
                  <a:srgbClr val="004B69"/>
                </a:solidFill>
              </a:rPr>
              <a:t>suddivisione dei costi tra fissi e variabili; </a:t>
            </a:r>
            <a:endParaRPr lang="it-IT" sz="1800" b="1" dirty="0" smtClean="0">
              <a:solidFill>
                <a:srgbClr val="004B69"/>
              </a:solidFill>
            </a:endParaRPr>
          </a:p>
          <a:p>
            <a:pPr marL="342900" indent="-342900"/>
            <a:r>
              <a:rPr lang="it-IT" sz="1800" b="1" dirty="0" smtClean="0">
                <a:solidFill>
                  <a:srgbClr val="002060"/>
                </a:solidFill>
              </a:rPr>
              <a:t>	Le prime due fasi riguardano il PROSPETTO ECONOMICO FINANZIARIO (costi</a:t>
            </a:r>
            <a:r>
              <a:rPr lang="it-IT" sz="1800" b="1" dirty="0" smtClean="0">
                <a:solidFill>
                  <a:srgbClr val="004B69"/>
                </a:solidFill>
              </a:rPr>
              <a:t>)</a:t>
            </a:r>
          </a:p>
          <a:p>
            <a:pPr marL="342900" indent="-342900"/>
            <a:endParaRPr lang="it-IT" sz="1800" dirty="0" smtClean="0">
              <a:solidFill>
                <a:srgbClr val="004B69"/>
              </a:solidFill>
            </a:endParaRPr>
          </a:p>
          <a:p>
            <a:pPr marL="342900" indent="-342900"/>
            <a:r>
              <a:rPr lang="it-IT" sz="1800" dirty="0" smtClean="0">
                <a:solidFill>
                  <a:srgbClr val="004B69"/>
                </a:solidFill>
              </a:rPr>
              <a:t>3)	ripartizione dei costi fissi e variabili in quote imputabili alle utenze domestiche e alle utenze non domestiche; </a:t>
            </a:r>
          </a:p>
          <a:p>
            <a:pPr marL="342900" indent="-342900"/>
            <a:r>
              <a:rPr lang="it-IT" sz="1800" dirty="0" smtClean="0">
                <a:solidFill>
                  <a:srgbClr val="004B69"/>
                </a:solidFill>
              </a:rPr>
              <a:t>4)	calcolo delle voci tariffarie, fisse e variabili, da attribuire alle singole categorie di utenza, in base alle formule e ai coefficienti indicati dal metodo. </a:t>
            </a:r>
          </a:p>
          <a:p>
            <a:r>
              <a:rPr lang="it-IT" sz="1800" dirty="0" smtClean="0"/>
              <a:t>	</a:t>
            </a:r>
            <a:r>
              <a:rPr lang="it-IT" sz="1800" b="1" dirty="0" smtClean="0">
                <a:solidFill>
                  <a:srgbClr val="002060"/>
                </a:solidFill>
              </a:rPr>
              <a:t>Le ultime due fasi si sono legate alle DELIBERE TARIFFARIE (tariffe)</a:t>
            </a:r>
            <a:endParaRPr lang="it-IT" sz="1800" b="1" dirty="0">
              <a:solidFill>
                <a:srgbClr val="00206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12</a:t>
            </a:fld>
            <a:endParaRPr lang="it-IT" dirty="0"/>
          </a:p>
        </p:txBody>
      </p:sp>
      <p:sp>
        <p:nvSpPr>
          <p:cNvPr id="4" name="Titolo 3"/>
          <p:cNvSpPr>
            <a:spLocks noGrp="1"/>
          </p:cNvSpPr>
          <p:nvPr>
            <p:ph type="title"/>
          </p:nvPr>
        </p:nvSpPr>
        <p:spPr>
          <a:xfrm>
            <a:off x="518160" y="451766"/>
            <a:ext cx="8073889" cy="877155"/>
          </a:xfrm>
        </p:spPr>
        <p:txBody>
          <a:bodyPr/>
          <a:lstStyle/>
          <a:p>
            <a:r>
              <a:rPr lang="it-IT" dirty="0" smtClean="0"/>
              <a:t>Metodologia tariffaria ai sensi del DPR 158/1999</a:t>
            </a:r>
            <a:br>
              <a:rPr lang="it-IT" dirty="0" smtClean="0"/>
            </a:b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335280" y="834795"/>
          <a:ext cx="8534397" cy="5654040"/>
        </p:xfrm>
        <a:graphic>
          <a:graphicData uri="http://schemas.openxmlformats.org/drawingml/2006/table">
            <a:tbl>
              <a:tblPr firstRow="1" bandRow="1">
                <a:tableStyleId>{5C22544A-7EE6-4342-B048-85BDC9FD1C3A}</a:tableStyleId>
              </a:tblPr>
              <a:tblGrid>
                <a:gridCol w="4236720"/>
                <a:gridCol w="2266950"/>
                <a:gridCol w="2030727"/>
              </a:tblGrid>
              <a:tr h="767927">
                <a:tc>
                  <a:txBody>
                    <a:bodyPr/>
                    <a:lstStyle/>
                    <a:p>
                      <a:pPr rtl="0">
                        <a:lnSpc>
                          <a:spcPct val="120000"/>
                        </a:lnSpc>
                      </a:pPr>
                      <a:r>
                        <a:rPr lang="it-IT" sz="2000" b="1" dirty="0"/>
                        <a:t>Costi operativi di gestione (CG)</a:t>
                      </a:r>
                      <a:endParaRPr lang="it-IT" sz="2000" dirty="0"/>
                    </a:p>
                  </a:txBody>
                  <a:tcPr marL="38100" marR="38100" marT="38100" marB="381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2000" b="1" dirty="0" smtClean="0"/>
                        <a:t>Costi comuni (</a:t>
                      </a:r>
                      <a:r>
                        <a:rPr lang="it-IT" sz="2000" b="1" dirty="0" err="1" smtClean="0"/>
                        <a:t>CC</a:t>
                      </a:r>
                      <a:r>
                        <a:rPr lang="it-IT" sz="2000" b="1" dirty="0" smtClean="0"/>
                        <a:t>)</a:t>
                      </a:r>
                      <a:endParaRPr lang="it-IT" sz="2000" dirty="0" smtClean="0"/>
                    </a:p>
                    <a:p>
                      <a:endParaRPr lang="it-IT" dirty="0"/>
                    </a:p>
                  </a:txBody>
                  <a:tcPr/>
                </a:tc>
                <a:tc>
                  <a:txBody>
                    <a:bodyPr/>
                    <a:lstStyle/>
                    <a:p>
                      <a:pPr rtl="0">
                        <a:lnSpc>
                          <a:spcPct val="120000"/>
                        </a:lnSpc>
                      </a:pPr>
                      <a:r>
                        <a:rPr lang="it-IT" sz="2000" b="1" dirty="0"/>
                        <a:t>Costi d’uso capitale (CK)</a:t>
                      </a:r>
                      <a:endParaRPr lang="it-IT" sz="2000" dirty="0"/>
                    </a:p>
                  </a:txBody>
                  <a:tcPr marL="38100" marR="38100" marT="38100" marB="38100"/>
                </a:tc>
              </a:tr>
              <a:tr h="2694989">
                <a:tc>
                  <a:txBody>
                    <a:bodyPr/>
                    <a:lstStyle/>
                    <a:p>
                      <a:pPr rtl="0"/>
                      <a:r>
                        <a:rPr lang="it-IT" sz="1800" b="1" dirty="0" smtClean="0"/>
                        <a:t>Costi di gestione RSU indifferenziati (CGIND):</a:t>
                      </a:r>
                    </a:p>
                    <a:p>
                      <a:pPr rtl="0"/>
                      <a:r>
                        <a:rPr lang="it-IT" sz="1800" dirty="0" smtClean="0"/>
                        <a:t>- costi di </a:t>
                      </a:r>
                      <a:r>
                        <a:rPr lang="it-IT" sz="1800" dirty="0" err="1" smtClean="0"/>
                        <a:t>spazzamento</a:t>
                      </a:r>
                      <a:r>
                        <a:rPr lang="it-IT" sz="1800" dirty="0" smtClean="0"/>
                        <a:t> e lavaggio strade e piazze pubbliche (CSL);</a:t>
                      </a:r>
                      <a:endParaRPr lang="it-IT" dirty="0" smtClean="0"/>
                    </a:p>
                    <a:p>
                      <a:pPr rtl="0"/>
                      <a:r>
                        <a:rPr lang="it-IT" sz="1800" dirty="0" smtClean="0"/>
                        <a:t>- costi di raccolta e trasporto RSU (CRT);</a:t>
                      </a:r>
                      <a:endParaRPr lang="it-IT" dirty="0" smtClean="0"/>
                    </a:p>
                    <a:p>
                      <a:pPr rtl="0"/>
                      <a:r>
                        <a:rPr lang="it-IT" sz="1800" dirty="0" smtClean="0"/>
                        <a:t>- costi di trattamento e smaltimento RSU (CTS);</a:t>
                      </a:r>
                      <a:endParaRPr lang="it-IT" dirty="0" smtClean="0"/>
                    </a:p>
                    <a:p>
                      <a:pPr rtl="0"/>
                      <a:r>
                        <a:rPr lang="it-IT" sz="1800" dirty="0" smtClean="0"/>
                        <a:t>- altri costi (AC)</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a:txBody>
                  <a:tcPr/>
                </a:tc>
                <a:tc>
                  <a:txBody>
                    <a:bodyPr/>
                    <a:lstStyle/>
                    <a:p>
                      <a:pPr rtl="0"/>
                      <a:r>
                        <a:rPr lang="it-IT" dirty="0" smtClean="0"/>
                        <a:t>- costi amministrativi (CARC);</a:t>
                      </a:r>
                    </a:p>
                    <a:p>
                      <a:pPr rtl="0"/>
                      <a:r>
                        <a:rPr lang="it-IT" dirty="0" smtClean="0"/>
                        <a:t>- costi generali di gestione (CGG);</a:t>
                      </a:r>
                    </a:p>
                    <a:p>
                      <a:pPr rtl="0"/>
                      <a:r>
                        <a:rPr lang="it-IT" dirty="0" smtClean="0"/>
                        <a:t>- costi comuni diversi (CCD)</a:t>
                      </a:r>
                    </a:p>
                    <a:p>
                      <a:endParaRPr lang="it-IT" dirty="0"/>
                    </a:p>
                  </a:txBody>
                  <a:tcPr/>
                </a:tc>
                <a:tc>
                  <a:txBody>
                    <a:bodyPr/>
                    <a:lstStyle/>
                    <a:p>
                      <a:pPr rtl="0">
                        <a:lnSpc>
                          <a:spcPct val="120000"/>
                        </a:lnSpc>
                      </a:pPr>
                      <a:r>
                        <a:rPr lang="it-IT" dirty="0" smtClean="0"/>
                        <a:t>- </a:t>
                      </a:r>
                      <a:r>
                        <a:rPr lang="it-IT" dirty="0"/>
                        <a:t>ammortamenti (Amm.)</a:t>
                      </a:r>
                    </a:p>
                    <a:p>
                      <a:pPr rtl="0">
                        <a:lnSpc>
                          <a:spcPct val="120000"/>
                        </a:lnSpc>
                      </a:pPr>
                      <a:r>
                        <a:rPr lang="it-IT" dirty="0"/>
                        <a:t>- accantonamenti (</a:t>
                      </a:r>
                      <a:r>
                        <a:rPr lang="it-IT" dirty="0" err="1"/>
                        <a:t>Acc</a:t>
                      </a:r>
                      <a:r>
                        <a:rPr lang="it-IT" dirty="0"/>
                        <a:t>.)</a:t>
                      </a:r>
                    </a:p>
                    <a:p>
                      <a:pPr rtl="0">
                        <a:lnSpc>
                          <a:spcPct val="120000"/>
                        </a:lnSpc>
                      </a:pPr>
                      <a:r>
                        <a:rPr lang="it-IT" dirty="0"/>
                        <a:t>- remunerazione del capitale investito (R)</a:t>
                      </a:r>
                    </a:p>
                  </a:txBody>
                  <a:tcPr marL="38100" marR="38100" marT="38100" marB="38100"/>
                </a:tc>
              </a:tr>
              <a:tr h="19125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1" dirty="0" smtClean="0"/>
                        <a:t>Costi di gestione raccolta differenziata (CGD):</a:t>
                      </a:r>
                    </a:p>
                    <a:p>
                      <a:pPr rtl="0"/>
                      <a:r>
                        <a:rPr lang="it-IT" sz="1800" dirty="0" smtClean="0"/>
                        <a:t>- costi di raccolta differenziata per materiale (CRD);</a:t>
                      </a:r>
                      <a:endParaRPr lang="it-IT" dirty="0" smtClean="0"/>
                    </a:p>
                    <a:p>
                      <a:pPr rtl="0"/>
                      <a:r>
                        <a:rPr lang="it-IT" sz="1800" dirty="0" smtClean="0"/>
                        <a:t>- costi di trattamento e riciclo (CTR);</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3" name="Segnaposto numero diapositiva 2"/>
          <p:cNvSpPr>
            <a:spLocks noGrp="1"/>
          </p:cNvSpPr>
          <p:nvPr>
            <p:ph type="sldNum" sz="quarter" idx="12"/>
          </p:nvPr>
        </p:nvSpPr>
        <p:spPr/>
        <p:txBody>
          <a:bodyPr/>
          <a:lstStyle/>
          <a:p>
            <a:fld id="{C121BA9E-CF39-5A4C-A796-CE277B4E7A22}" type="slidenum">
              <a:rPr lang="it-IT" smtClean="0"/>
              <a:pPr/>
              <a:t>13</a:t>
            </a:fld>
            <a:endParaRPr lang="it-IT" dirty="0"/>
          </a:p>
        </p:txBody>
      </p:sp>
      <p:sp>
        <p:nvSpPr>
          <p:cNvPr id="4" name="Titolo 3"/>
          <p:cNvSpPr>
            <a:spLocks noGrp="1"/>
          </p:cNvSpPr>
          <p:nvPr>
            <p:ph type="title"/>
          </p:nvPr>
        </p:nvSpPr>
        <p:spPr>
          <a:xfrm>
            <a:off x="335280" y="213361"/>
            <a:ext cx="8256770" cy="502920"/>
          </a:xfrm>
        </p:spPr>
        <p:txBody>
          <a:bodyPr/>
          <a:lstStyle/>
          <a:p>
            <a:pPr algn="ctr"/>
            <a:r>
              <a:rPr lang="it-IT" sz="2400" dirty="0" smtClean="0">
                <a:solidFill>
                  <a:schemeClr val="tx2">
                    <a:lumMod val="75000"/>
                  </a:schemeClr>
                </a:solidFill>
              </a:rPr>
              <a:t>I FASE: </a:t>
            </a:r>
            <a:r>
              <a:rPr lang="it-IT" sz="2000" dirty="0" smtClean="0">
                <a:solidFill>
                  <a:schemeClr val="tx2">
                    <a:lumMod val="75000"/>
                  </a:schemeClr>
                </a:solidFill>
              </a:rPr>
              <a:t>individuazione dei costi del servizio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14</a:t>
            </a:fld>
            <a:endParaRPr lang="it-IT" dirty="0"/>
          </a:p>
        </p:txBody>
      </p:sp>
      <p:sp>
        <p:nvSpPr>
          <p:cNvPr id="4" name="Titolo 3"/>
          <p:cNvSpPr>
            <a:spLocks noGrp="1"/>
          </p:cNvSpPr>
          <p:nvPr>
            <p:ph type="title"/>
          </p:nvPr>
        </p:nvSpPr>
        <p:spPr>
          <a:xfrm>
            <a:off x="426719" y="451766"/>
            <a:ext cx="8165330" cy="877155"/>
          </a:xfrm>
        </p:spPr>
        <p:txBody>
          <a:bodyPr/>
          <a:lstStyle/>
          <a:p>
            <a:pPr algn="ctr"/>
            <a:r>
              <a:rPr lang="it-IT" sz="2400" dirty="0" smtClean="0">
                <a:solidFill>
                  <a:schemeClr val="tx2">
                    <a:lumMod val="75000"/>
                  </a:schemeClr>
                </a:solidFill>
              </a:rPr>
              <a:t>II FASE: Suddivisone dei costi tra fissi e variabili</a:t>
            </a:r>
            <a:endParaRPr lang="it-IT" sz="2400" dirty="0">
              <a:solidFill>
                <a:schemeClr val="tx2">
                  <a:lumMod val="75000"/>
                </a:schemeClr>
              </a:solidFill>
            </a:endParaRPr>
          </a:p>
        </p:txBody>
      </p:sp>
      <p:graphicFrame>
        <p:nvGraphicFramePr>
          <p:cNvPr id="9" name="Segnaposto contenuto 8"/>
          <p:cNvGraphicFramePr>
            <a:graphicFrameLocks noGrp="1"/>
          </p:cNvGraphicFramePr>
          <p:nvPr>
            <p:ph idx="1"/>
          </p:nvPr>
        </p:nvGraphicFramePr>
        <p:xfrm>
          <a:off x="426719" y="1127760"/>
          <a:ext cx="8164832" cy="5329135"/>
        </p:xfrm>
        <a:graphic>
          <a:graphicData uri="http://schemas.openxmlformats.org/drawingml/2006/table">
            <a:tbl>
              <a:tblPr firstRow="1" bandRow="1">
                <a:tableStyleId>{93296810-A885-4BE3-A3E7-6D5BEEA58F35}</a:tableStyleId>
              </a:tblPr>
              <a:tblGrid>
                <a:gridCol w="4082416"/>
                <a:gridCol w="4082416"/>
              </a:tblGrid>
              <a:tr h="1378255">
                <a:tc>
                  <a:txBody>
                    <a:bodyPr/>
                    <a:lstStyle/>
                    <a:p>
                      <a:pPr algn="ctr"/>
                      <a:r>
                        <a:rPr lang="it-IT" dirty="0" smtClean="0"/>
                        <a:t>COSTI</a:t>
                      </a:r>
                      <a:r>
                        <a:rPr lang="it-IT" baseline="0" dirty="0" smtClean="0"/>
                        <a:t> FISSI</a:t>
                      </a:r>
                      <a:endParaRPr lang="it-IT" dirty="0"/>
                    </a:p>
                  </a:txBody>
                  <a:tcPr/>
                </a:tc>
                <a:tc>
                  <a:txBody>
                    <a:bodyPr/>
                    <a:lstStyle/>
                    <a:p>
                      <a:pPr algn="ctr"/>
                      <a:r>
                        <a:rPr lang="it-IT" dirty="0" smtClean="0"/>
                        <a:t>COSTI VARIABILI</a:t>
                      </a:r>
                      <a:endParaRPr lang="it-IT" dirty="0"/>
                    </a:p>
                  </a:txBody>
                  <a:tcPr/>
                </a:tc>
              </a:tr>
              <a:tr h="3950880">
                <a:tc>
                  <a:txBody>
                    <a:bodyPr/>
                    <a:lstStyle/>
                    <a:p>
                      <a:endParaRPr lang="it-IT" sz="1800" kern="1200" baseline="0" dirty="0" smtClean="0">
                        <a:solidFill>
                          <a:schemeClr val="dk1"/>
                        </a:solidFill>
                        <a:latin typeface="+mn-lt"/>
                        <a:ea typeface="+mn-ea"/>
                        <a:cs typeface="+mn-cs"/>
                      </a:endParaRPr>
                    </a:p>
                    <a:p>
                      <a:pPr>
                        <a:buFont typeface="Arial" pitchFamily="34" charset="0"/>
                        <a:buChar char="•"/>
                      </a:pPr>
                      <a:r>
                        <a:rPr lang="it-IT" sz="1800" kern="1200" baseline="0" dirty="0" smtClean="0">
                          <a:solidFill>
                            <a:schemeClr val="dk1"/>
                          </a:solidFill>
                          <a:latin typeface="+mn-lt"/>
                          <a:ea typeface="+mn-ea"/>
                          <a:cs typeface="+mn-cs"/>
                        </a:rPr>
                        <a:t> costi di </a:t>
                      </a:r>
                      <a:r>
                        <a:rPr lang="it-IT" sz="1800" kern="1200" baseline="0" dirty="0" err="1" smtClean="0">
                          <a:solidFill>
                            <a:schemeClr val="dk1"/>
                          </a:solidFill>
                          <a:latin typeface="+mn-lt"/>
                          <a:ea typeface="+mn-ea"/>
                          <a:cs typeface="+mn-cs"/>
                        </a:rPr>
                        <a:t>spazzamento</a:t>
                      </a:r>
                      <a:r>
                        <a:rPr lang="it-IT" sz="1800" kern="1200" baseline="0" dirty="0" smtClean="0">
                          <a:solidFill>
                            <a:schemeClr val="dk1"/>
                          </a:solidFill>
                          <a:latin typeface="+mn-lt"/>
                          <a:ea typeface="+mn-ea"/>
                          <a:cs typeface="+mn-cs"/>
                        </a:rPr>
                        <a:t> e di lavaggio delle strade ed aree pubbliche (CSL) </a:t>
                      </a:r>
                    </a:p>
                    <a:p>
                      <a:pPr>
                        <a:buFont typeface="Arial" pitchFamily="34" charset="0"/>
                        <a:buChar char="•"/>
                      </a:pPr>
                      <a:r>
                        <a:rPr lang="it-IT" sz="1800" kern="1200" baseline="0" dirty="0" smtClean="0">
                          <a:solidFill>
                            <a:schemeClr val="dk1"/>
                          </a:solidFill>
                          <a:latin typeface="+mn-lt"/>
                          <a:ea typeface="+mn-ea"/>
                          <a:cs typeface="+mn-cs"/>
                        </a:rPr>
                        <a:t> costi per attività di accertamento, riscossione e contenzioso (CARC) </a:t>
                      </a:r>
                    </a:p>
                    <a:p>
                      <a:pPr>
                        <a:buFont typeface="Arial" pitchFamily="34" charset="0"/>
                        <a:buChar char="•"/>
                      </a:pPr>
                      <a:r>
                        <a:rPr lang="it-IT" sz="1800" kern="1200" baseline="0" dirty="0" smtClean="0">
                          <a:solidFill>
                            <a:schemeClr val="dk1"/>
                          </a:solidFill>
                          <a:latin typeface="+mn-lt"/>
                          <a:ea typeface="+mn-ea"/>
                          <a:cs typeface="+mn-cs"/>
                        </a:rPr>
                        <a:t> costi generali di gestione (CGG), tra cui almeno la metà del costo del personale; </a:t>
                      </a:r>
                    </a:p>
                    <a:p>
                      <a:pPr>
                        <a:buFont typeface="Arial" pitchFamily="34" charset="0"/>
                        <a:buChar char="•"/>
                      </a:pPr>
                      <a:r>
                        <a:rPr lang="it-IT" sz="1800" kern="1200" baseline="0" dirty="0" smtClean="0">
                          <a:solidFill>
                            <a:schemeClr val="dk1"/>
                          </a:solidFill>
                          <a:latin typeface="+mn-lt"/>
                          <a:ea typeface="+mn-ea"/>
                          <a:cs typeface="+mn-cs"/>
                        </a:rPr>
                        <a:t> costi diversi (CCD) </a:t>
                      </a:r>
                    </a:p>
                    <a:p>
                      <a:pPr>
                        <a:buFont typeface="Arial" pitchFamily="34" charset="0"/>
                        <a:buChar char="•"/>
                      </a:pPr>
                      <a:r>
                        <a:rPr lang="it-IT" sz="1800" kern="1200" baseline="0" dirty="0" smtClean="0">
                          <a:solidFill>
                            <a:schemeClr val="dk1"/>
                          </a:solidFill>
                          <a:latin typeface="+mn-lt"/>
                          <a:ea typeface="+mn-ea"/>
                          <a:cs typeface="+mn-cs"/>
                        </a:rPr>
                        <a:t> altri costi (AC) </a:t>
                      </a:r>
                    </a:p>
                    <a:p>
                      <a:pPr>
                        <a:buFont typeface="Arial" pitchFamily="34" charset="0"/>
                        <a:buChar char="•"/>
                      </a:pPr>
                      <a:r>
                        <a:rPr lang="it-IT" sz="1800" kern="1200" baseline="0" dirty="0" smtClean="0">
                          <a:solidFill>
                            <a:schemeClr val="dk1"/>
                          </a:solidFill>
                          <a:latin typeface="+mn-lt"/>
                          <a:ea typeface="+mn-ea"/>
                          <a:cs typeface="+mn-cs"/>
                        </a:rPr>
                        <a:t> costi d’uso del capitale (CK) </a:t>
                      </a:r>
                    </a:p>
                    <a:p>
                      <a:r>
                        <a:rPr lang="it-IT" sz="1800" kern="1200" baseline="0" dirty="0" smtClean="0">
                          <a:solidFill>
                            <a:schemeClr val="dk1"/>
                          </a:solidFill>
                          <a:latin typeface="+mn-lt"/>
                          <a:ea typeface="+mn-ea"/>
                          <a:cs typeface="+mn-cs"/>
                        </a:rPr>
                        <a:t>	</a:t>
                      </a:r>
                    </a:p>
                    <a:p>
                      <a:endParaRPr lang="it-IT" dirty="0"/>
                    </a:p>
                  </a:txBody>
                  <a:tcPr/>
                </a:tc>
                <a:tc>
                  <a:txBody>
                    <a:bodyPr/>
                    <a:lstStyle/>
                    <a:p>
                      <a:endParaRPr lang="it-IT" sz="1800" kern="1200" baseline="0" dirty="0" smtClean="0">
                        <a:solidFill>
                          <a:schemeClr val="dk1"/>
                        </a:solidFill>
                        <a:latin typeface="+mn-lt"/>
                        <a:ea typeface="+mn-ea"/>
                        <a:cs typeface="+mn-cs"/>
                      </a:endParaRPr>
                    </a:p>
                    <a:p>
                      <a:r>
                        <a:rPr lang="it-IT" sz="1800" kern="1200" baseline="0" dirty="0" smtClean="0">
                          <a:solidFill>
                            <a:schemeClr val="dk1"/>
                          </a:solidFill>
                          <a:latin typeface="+mn-lt"/>
                          <a:ea typeface="+mn-ea"/>
                          <a:cs typeface="+mn-cs"/>
                        </a:rPr>
                        <a:t>• costi di raccolta e trasporto relativi ai rifiuti indifferenziati (CRT) </a:t>
                      </a:r>
                    </a:p>
                    <a:p>
                      <a:r>
                        <a:rPr lang="it-IT" sz="1800" kern="1200" baseline="0" dirty="0" smtClean="0">
                          <a:solidFill>
                            <a:schemeClr val="dk1"/>
                          </a:solidFill>
                          <a:latin typeface="+mn-lt"/>
                          <a:ea typeface="+mn-ea"/>
                          <a:cs typeface="+mn-cs"/>
                        </a:rPr>
                        <a:t>• costi di trattamento e smaltimento dei rifiuti indifferenziati (CTS) </a:t>
                      </a:r>
                    </a:p>
                    <a:p>
                      <a:r>
                        <a:rPr lang="it-IT" sz="1800" kern="1200" baseline="0" dirty="0" smtClean="0">
                          <a:solidFill>
                            <a:schemeClr val="dk1"/>
                          </a:solidFill>
                          <a:latin typeface="+mn-lt"/>
                          <a:ea typeface="+mn-ea"/>
                          <a:cs typeface="+mn-cs"/>
                        </a:rPr>
                        <a:t>• costi di raccolta differenziata per materiale (CRD) </a:t>
                      </a:r>
                    </a:p>
                    <a:p>
                      <a:r>
                        <a:rPr lang="it-IT" sz="1800" kern="1200" baseline="0" dirty="0" smtClean="0">
                          <a:solidFill>
                            <a:schemeClr val="dk1"/>
                          </a:solidFill>
                          <a:latin typeface="+mn-lt"/>
                          <a:ea typeface="+mn-ea"/>
                          <a:cs typeface="+mn-cs"/>
                        </a:rPr>
                        <a:t>• costi di trattamento e riciclo (CTR)</a:t>
                      </a:r>
                    </a:p>
                    <a:p>
                      <a:r>
                        <a:rPr lang="it-IT" sz="1800" kern="1200" baseline="0" dirty="0" smtClean="0">
                          <a:solidFill>
                            <a:schemeClr val="dk1"/>
                          </a:solidFill>
                          <a:latin typeface="+mn-lt"/>
                          <a:ea typeface="+mn-ea"/>
                          <a:cs typeface="+mn-cs"/>
                        </a:rPr>
                        <a:t>	</a:t>
                      </a:r>
                    </a:p>
                    <a:p>
                      <a:endParaRPr lang="it-IT"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335280" y="4198977"/>
          <a:ext cx="8257086" cy="1669893"/>
        </p:xfrm>
        <a:graphic>
          <a:graphicData uri="http://schemas.openxmlformats.org/drawingml/2006/table">
            <a:tbl>
              <a:tblPr firstRow="1" bandRow="1">
                <a:tableStyleId>{5940675A-B579-460E-94D1-54222C63F5DA}</a:tableStyleId>
              </a:tblPr>
              <a:tblGrid>
                <a:gridCol w="2752362"/>
                <a:gridCol w="2752362"/>
                <a:gridCol w="2752362"/>
              </a:tblGrid>
              <a:tr h="328017">
                <a:tc>
                  <a:txBody>
                    <a:bodyPr/>
                    <a:lstStyle/>
                    <a:p>
                      <a:endParaRPr lang="it-IT" dirty="0"/>
                    </a:p>
                  </a:txBody>
                  <a:tcPr/>
                </a:tc>
                <a:tc>
                  <a:txBody>
                    <a:bodyPr/>
                    <a:lstStyle/>
                    <a:p>
                      <a:r>
                        <a:rPr lang="it-IT" dirty="0" smtClean="0"/>
                        <a:t>Utenze</a:t>
                      </a:r>
                      <a:r>
                        <a:rPr lang="it-IT" baseline="0" dirty="0" smtClean="0"/>
                        <a:t> domestiche</a:t>
                      </a:r>
                      <a:endParaRPr lang="it-IT" dirty="0"/>
                    </a:p>
                  </a:txBody>
                  <a:tcPr/>
                </a:tc>
                <a:tc>
                  <a:txBody>
                    <a:bodyPr/>
                    <a:lstStyle/>
                    <a:p>
                      <a:r>
                        <a:rPr lang="it-IT" dirty="0" smtClean="0"/>
                        <a:t>Utenze non domestiche</a:t>
                      </a:r>
                      <a:endParaRPr lang="it-IT" dirty="0"/>
                    </a:p>
                  </a:txBody>
                  <a:tcPr/>
                </a:tc>
              </a:tr>
              <a:tr h="662215">
                <a:tc>
                  <a:txBody>
                    <a:bodyPr/>
                    <a:lstStyle/>
                    <a:p>
                      <a:r>
                        <a:rPr lang="it-IT" dirty="0" smtClean="0"/>
                        <a:t>Costi Fissi</a:t>
                      </a:r>
                      <a:endParaRPr lang="it-IT" dirty="0"/>
                    </a:p>
                  </a:txBody>
                  <a:tcPr/>
                </a:tc>
                <a:tc>
                  <a:txBody>
                    <a:bodyPr/>
                    <a:lstStyle/>
                    <a:p>
                      <a:pPr algn="ctr"/>
                      <a:r>
                        <a:rPr lang="it-IT" dirty="0" err="1" smtClean="0"/>
                        <a:t>CFd</a:t>
                      </a:r>
                      <a:endParaRPr lang="it-IT" dirty="0"/>
                    </a:p>
                  </a:txBody>
                  <a:tcPr/>
                </a:tc>
                <a:tc>
                  <a:txBody>
                    <a:bodyPr/>
                    <a:lstStyle/>
                    <a:p>
                      <a:pPr algn="ctr"/>
                      <a:r>
                        <a:rPr lang="it-IT" dirty="0" err="1" smtClean="0"/>
                        <a:t>CFnd</a:t>
                      </a:r>
                      <a:endParaRPr lang="it-IT" dirty="0"/>
                    </a:p>
                  </a:txBody>
                  <a:tcPr/>
                </a:tc>
              </a:tr>
              <a:tr h="641918">
                <a:tc>
                  <a:txBody>
                    <a:bodyPr/>
                    <a:lstStyle/>
                    <a:p>
                      <a:r>
                        <a:rPr lang="it-IT" dirty="0" smtClean="0"/>
                        <a:t>Costi variabili</a:t>
                      </a:r>
                      <a:endParaRPr lang="it-IT" dirty="0"/>
                    </a:p>
                  </a:txBody>
                  <a:tcPr/>
                </a:tc>
                <a:tc>
                  <a:txBody>
                    <a:bodyPr/>
                    <a:lstStyle/>
                    <a:p>
                      <a:pPr algn="ctr"/>
                      <a:r>
                        <a:rPr lang="it-IT" dirty="0" err="1" smtClean="0"/>
                        <a:t>CVd</a:t>
                      </a:r>
                      <a:endParaRPr lang="it-IT" dirty="0"/>
                    </a:p>
                  </a:txBody>
                  <a:tcPr/>
                </a:tc>
                <a:tc>
                  <a:txBody>
                    <a:bodyPr/>
                    <a:lstStyle/>
                    <a:p>
                      <a:pPr algn="ctr"/>
                      <a:r>
                        <a:rPr lang="it-IT" dirty="0" err="1" smtClean="0"/>
                        <a:t>CVnd</a:t>
                      </a:r>
                      <a:endParaRPr lang="it-IT" dirty="0"/>
                    </a:p>
                  </a:txBody>
                  <a:tcPr/>
                </a:tc>
              </a:tr>
            </a:tbl>
          </a:graphicData>
        </a:graphic>
      </p:graphicFrame>
      <p:sp>
        <p:nvSpPr>
          <p:cNvPr id="3" name="Segnaposto numero diapositiva 2"/>
          <p:cNvSpPr>
            <a:spLocks noGrp="1"/>
          </p:cNvSpPr>
          <p:nvPr>
            <p:ph type="sldNum" sz="quarter" idx="12"/>
          </p:nvPr>
        </p:nvSpPr>
        <p:spPr/>
        <p:txBody>
          <a:bodyPr/>
          <a:lstStyle/>
          <a:p>
            <a:fld id="{C121BA9E-CF39-5A4C-A796-CE277B4E7A22}" type="slidenum">
              <a:rPr lang="it-IT" smtClean="0"/>
              <a:pPr/>
              <a:t>15</a:t>
            </a:fld>
            <a:endParaRPr lang="it-IT" dirty="0"/>
          </a:p>
        </p:txBody>
      </p:sp>
      <p:sp>
        <p:nvSpPr>
          <p:cNvPr id="4" name="Titolo 3"/>
          <p:cNvSpPr>
            <a:spLocks noGrp="1"/>
          </p:cNvSpPr>
          <p:nvPr>
            <p:ph type="title"/>
          </p:nvPr>
        </p:nvSpPr>
        <p:spPr>
          <a:xfrm>
            <a:off x="335597" y="451766"/>
            <a:ext cx="8256769" cy="3597153"/>
          </a:xfrm>
        </p:spPr>
        <p:txBody>
          <a:bodyPr/>
          <a:lstStyle/>
          <a:p>
            <a:r>
              <a:rPr lang="it-IT" sz="2400" dirty="0" smtClean="0"/>
              <a:t>III FASE: ripartizione dei costi fissi e variabili tra utenze domestiche e utenze non domestiche </a:t>
            </a:r>
            <a:br>
              <a:rPr lang="it-IT" sz="2400" dirty="0" smtClean="0"/>
            </a:br>
            <a:r>
              <a:rPr lang="it-IT" sz="1400" b="0" dirty="0" smtClean="0">
                <a:solidFill>
                  <a:schemeClr val="tx2">
                    <a:lumMod val="50000"/>
                  </a:schemeClr>
                </a:solidFill>
              </a:rPr>
              <a:t> La ripartizione dei costi tra le due macrocategorie di utenze deve avvenire, come prevede l’art. 4, comma 2, del D.P.R. n. 158 del 1999, </a:t>
            </a:r>
            <a:r>
              <a:rPr lang="it-IT" sz="1400" b="0" u="sng" dirty="0" smtClean="0">
                <a:solidFill>
                  <a:schemeClr val="tx2">
                    <a:lumMod val="50000"/>
                  </a:schemeClr>
                </a:solidFill>
              </a:rPr>
              <a:t>secondo “</a:t>
            </a:r>
            <a:r>
              <a:rPr lang="it-IT" sz="1400" b="0" i="1" u="sng" dirty="0" smtClean="0">
                <a:solidFill>
                  <a:schemeClr val="tx2">
                    <a:lumMod val="50000"/>
                  </a:schemeClr>
                </a:solidFill>
              </a:rPr>
              <a:t>criteri  razionali” e assicurando comunque l’agevolazione prevista per le utenze domestiche. </a:t>
            </a:r>
            <a:r>
              <a:rPr lang="it-IT" sz="1400" b="0" dirty="0" smtClean="0">
                <a:solidFill>
                  <a:schemeClr val="tx2">
                    <a:lumMod val="50000"/>
                  </a:schemeClr>
                </a:solidFill>
              </a:rPr>
              <a:t>In particolare si può </a:t>
            </a:r>
            <a:r>
              <a:rPr lang="it-IT" sz="1400" dirty="0" smtClean="0">
                <a:solidFill>
                  <a:schemeClr val="tx2">
                    <a:lumMod val="50000"/>
                  </a:schemeClr>
                </a:solidFill>
              </a:rPr>
              <a:t>ricorrere a rilevazioni statistiche</a:t>
            </a:r>
            <a:r>
              <a:rPr lang="it-IT" sz="1400" b="0" dirty="0" smtClean="0">
                <a:solidFill>
                  <a:schemeClr val="tx2">
                    <a:lumMod val="50000"/>
                  </a:schemeClr>
                </a:solidFill>
              </a:rPr>
              <a:t>, anche a campione, relative alla specifica realtà comunale o a realtà similari per tessuto sociale ed economico. E’ possibile altresì una </a:t>
            </a:r>
            <a:r>
              <a:rPr lang="it-IT" sz="1400" dirty="0" smtClean="0">
                <a:solidFill>
                  <a:schemeClr val="tx2">
                    <a:lumMod val="50000"/>
                  </a:schemeClr>
                </a:solidFill>
              </a:rPr>
              <a:t>determinazione “per differenza”, </a:t>
            </a:r>
            <a:r>
              <a:rPr lang="it-IT" sz="1400" b="0" dirty="0" smtClean="0">
                <a:solidFill>
                  <a:schemeClr val="tx2">
                    <a:lumMod val="50000"/>
                  </a:schemeClr>
                </a:solidFill>
              </a:rPr>
              <a:t>fondata sulla conoscenza della produzione globale annua di rifiuti (QT) e sulla  produzione riferita all’insieme delle utenze domestiche (</a:t>
            </a:r>
            <a:r>
              <a:rPr lang="it-IT" sz="1400" b="0" dirty="0" err="1" smtClean="0">
                <a:solidFill>
                  <a:schemeClr val="tx2">
                    <a:lumMod val="50000"/>
                  </a:schemeClr>
                </a:solidFill>
              </a:rPr>
              <a:t>Qd</a:t>
            </a:r>
            <a:r>
              <a:rPr lang="it-IT" sz="1400" b="0" dirty="0" smtClean="0">
                <a:solidFill>
                  <a:schemeClr val="tx2">
                    <a:lumMod val="50000"/>
                  </a:schemeClr>
                </a:solidFill>
              </a:rPr>
              <a:t>) oppure all’insieme delle utenze non domestiche (</a:t>
            </a:r>
            <a:r>
              <a:rPr lang="it-IT" sz="1400" b="0" dirty="0" err="1" smtClean="0">
                <a:solidFill>
                  <a:schemeClr val="tx2">
                    <a:lumMod val="50000"/>
                  </a:schemeClr>
                </a:solidFill>
              </a:rPr>
              <a:t>Qnd</a:t>
            </a:r>
            <a:r>
              <a:rPr lang="it-IT" sz="1400" b="0" dirty="0" smtClean="0">
                <a:solidFill>
                  <a:schemeClr val="tx2">
                    <a:lumMod val="50000"/>
                  </a:schemeClr>
                </a:solidFill>
              </a:rPr>
              <a:t>), </a:t>
            </a:r>
            <a:r>
              <a:rPr lang="it-IT" sz="1100" b="0" i="1" u="sng" dirty="0" smtClean="0">
                <a:solidFill>
                  <a:schemeClr val="tx2">
                    <a:lumMod val="50000"/>
                  </a:schemeClr>
                </a:solidFill>
              </a:rPr>
              <a:t/>
            </a:r>
            <a:br>
              <a:rPr lang="it-IT" sz="1100" b="0" i="1" u="sng" dirty="0" smtClean="0">
                <a:solidFill>
                  <a:schemeClr val="tx2">
                    <a:lumMod val="50000"/>
                  </a:schemeClr>
                </a:solidFill>
              </a:rPr>
            </a:br>
            <a:endParaRPr lang="it-IT" sz="1100" b="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46760" y="1473196"/>
            <a:ext cx="7845289" cy="4302764"/>
          </a:xfrm>
        </p:spPr>
        <p:txBody>
          <a:bodyPr/>
          <a:lstStyle/>
          <a:p>
            <a:r>
              <a:rPr lang="it-IT" sz="2000" b="1" dirty="0" smtClean="0">
                <a:solidFill>
                  <a:srgbClr val="FF0000"/>
                </a:solidFill>
              </a:rPr>
              <a:t>U</a:t>
            </a:r>
            <a:r>
              <a:rPr lang="it-IT" sz="2000" b="1" i="1" dirty="0" smtClean="0">
                <a:solidFill>
                  <a:srgbClr val="FF0000"/>
                </a:solidFill>
              </a:rPr>
              <a:t>tenze domestiche </a:t>
            </a:r>
            <a:r>
              <a:rPr lang="it-IT" sz="1800" i="1" dirty="0" smtClean="0">
                <a:solidFill>
                  <a:schemeClr val="tx2">
                    <a:lumMod val="75000"/>
                  </a:schemeClr>
                </a:solidFill>
              </a:rPr>
              <a:t>sono costituite soltanto dalle abitazioni familiari. </a:t>
            </a:r>
            <a:endParaRPr lang="it-IT" sz="1800" dirty="0" smtClean="0">
              <a:solidFill>
                <a:schemeClr val="tx2">
                  <a:lumMod val="75000"/>
                </a:schemeClr>
              </a:solidFill>
            </a:endParaRPr>
          </a:p>
          <a:p>
            <a:r>
              <a:rPr lang="it-IT" sz="1800" dirty="0" smtClean="0">
                <a:solidFill>
                  <a:schemeClr val="tx2">
                    <a:lumMod val="75000"/>
                  </a:schemeClr>
                </a:solidFill>
              </a:rPr>
              <a:t>sono suddivise in </a:t>
            </a:r>
            <a:r>
              <a:rPr lang="it-IT" sz="1800" u="sng" dirty="0" smtClean="0">
                <a:solidFill>
                  <a:schemeClr val="tx2">
                    <a:lumMod val="75000"/>
                  </a:schemeClr>
                </a:solidFill>
              </a:rPr>
              <a:t>sei categorie in relazione al numero degli occupanti </a:t>
            </a:r>
            <a:r>
              <a:rPr lang="it-IT" sz="1800" dirty="0" smtClean="0">
                <a:solidFill>
                  <a:schemeClr val="tx2">
                    <a:lumMod val="75000"/>
                  </a:schemeClr>
                </a:solidFill>
              </a:rPr>
              <a:t>(Allegato 1, tab. 1a e 2, del D.P.R. n. 158 del 1999);</a:t>
            </a:r>
            <a:endParaRPr lang="it-IT" sz="1800" i="1" dirty="0" smtClean="0">
              <a:solidFill>
                <a:schemeClr val="tx2">
                  <a:lumMod val="75000"/>
                </a:schemeClr>
              </a:solidFill>
            </a:endParaRPr>
          </a:p>
          <a:p>
            <a:endParaRPr lang="it-IT" i="1" dirty="0" smtClean="0"/>
          </a:p>
          <a:p>
            <a:r>
              <a:rPr lang="it-IT" sz="2000" b="1" i="1" dirty="0" smtClean="0">
                <a:solidFill>
                  <a:srgbClr val="FF0000"/>
                </a:solidFill>
              </a:rPr>
              <a:t>Utenze non domestiche </a:t>
            </a:r>
            <a:r>
              <a:rPr lang="it-IT" sz="1800" i="1" dirty="0" smtClean="0">
                <a:solidFill>
                  <a:schemeClr val="tx2">
                    <a:lumMod val="75000"/>
                  </a:schemeClr>
                </a:solidFill>
              </a:rPr>
              <a:t>ricomprendono tutte le restanti utenze (rappresentano quindi una categoria residuale), in cui rientrano </a:t>
            </a:r>
            <a:r>
              <a:rPr lang="it-IT" sz="1800" dirty="0" smtClean="0">
                <a:solidFill>
                  <a:schemeClr val="tx2">
                    <a:lumMod val="75000"/>
                  </a:schemeClr>
                </a:solidFill>
              </a:rPr>
              <a:t>le attività commerciali, industriali, professionali e </a:t>
            </a:r>
            <a:r>
              <a:rPr lang="it-IT" sz="1800" i="1" dirty="0" smtClean="0">
                <a:solidFill>
                  <a:schemeClr val="tx2">
                    <a:lumMod val="75000"/>
                  </a:schemeClr>
                </a:solidFill>
              </a:rPr>
              <a:t>produttive in genere; le “comunità” cioè residenze collettive e simili (collegi, convitti, ricoveri, seminari caserme,…) </a:t>
            </a:r>
            <a:endParaRPr lang="it-IT" sz="1800" dirty="0" smtClean="0">
              <a:solidFill>
                <a:schemeClr val="tx2">
                  <a:lumMod val="75000"/>
                </a:schemeClr>
              </a:solidFill>
            </a:endParaRPr>
          </a:p>
          <a:p>
            <a:r>
              <a:rPr lang="it-IT" sz="1800" dirty="0" smtClean="0">
                <a:solidFill>
                  <a:schemeClr val="tx2">
                    <a:lumMod val="75000"/>
                  </a:schemeClr>
                </a:solidFill>
              </a:rPr>
              <a:t>sono </a:t>
            </a:r>
            <a:r>
              <a:rPr lang="it-IT" sz="1800" u="sng" dirty="0" smtClean="0">
                <a:solidFill>
                  <a:schemeClr val="tx2">
                    <a:lumMod val="75000"/>
                  </a:schemeClr>
                </a:solidFill>
              </a:rPr>
              <a:t>differenziate in relazione all’attività svolta</a:t>
            </a:r>
            <a:r>
              <a:rPr lang="it-IT" sz="1800" dirty="0" smtClean="0">
                <a:solidFill>
                  <a:schemeClr val="tx2">
                    <a:lumMod val="75000"/>
                  </a:schemeClr>
                </a:solidFill>
              </a:rPr>
              <a:t>, individuandosi 21 tipologie nei comuni fino a 5.000 abitanti e 30 tipologie nei comuni con una popolazione superiore (Allegato 1, tab. 3a e 3b, del D.P.R. n. 158 del 1999).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16</a:t>
            </a:fld>
            <a:endParaRPr lang="it-IT" dirty="0"/>
          </a:p>
        </p:txBody>
      </p:sp>
      <p:sp>
        <p:nvSpPr>
          <p:cNvPr id="4" name="Titolo 3"/>
          <p:cNvSpPr>
            <a:spLocks noGrp="1"/>
          </p:cNvSpPr>
          <p:nvPr>
            <p:ph type="title"/>
          </p:nvPr>
        </p:nvSpPr>
        <p:spPr>
          <a:xfrm>
            <a:off x="746760" y="451766"/>
            <a:ext cx="7845289" cy="877155"/>
          </a:xfrm>
        </p:spPr>
        <p:txBody>
          <a:bodyPr/>
          <a:lstStyle/>
          <a:p>
            <a:r>
              <a:rPr lang="it-IT" sz="2400" dirty="0" smtClean="0"/>
              <a:t>Utenze domestiche e utenze non domestiche</a:t>
            </a:r>
            <a:endParaRPr lang="it-I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0080" y="1143000"/>
            <a:ext cx="7951969" cy="4526280"/>
          </a:xfrm>
        </p:spPr>
        <p:txBody>
          <a:bodyPr/>
          <a:lstStyle/>
          <a:p>
            <a:r>
              <a:rPr lang="it-IT" dirty="0" smtClean="0">
                <a:solidFill>
                  <a:schemeClr val="tx2">
                    <a:lumMod val="75000"/>
                  </a:schemeClr>
                </a:solidFill>
              </a:rPr>
              <a:t>Una volta individuati i costi fissi e variabili delle utenze domestiche e non domestiche occorre ripartire tali costi sulle singole utenze, andando a calcolare le tariffe:</a:t>
            </a:r>
          </a:p>
          <a:p>
            <a:endParaRPr lang="it-IT" dirty="0" smtClean="0">
              <a:solidFill>
                <a:schemeClr val="tx2">
                  <a:lumMod val="75000"/>
                </a:schemeClr>
              </a:solidFill>
            </a:endParaRPr>
          </a:p>
          <a:p>
            <a:r>
              <a:rPr lang="it-IT" b="1" dirty="0" smtClean="0">
                <a:solidFill>
                  <a:schemeClr val="tx2">
                    <a:lumMod val="75000"/>
                  </a:schemeClr>
                </a:solidFill>
              </a:rPr>
              <a:t>Per le Utenze domestiche:</a:t>
            </a:r>
          </a:p>
          <a:p>
            <a:pPr>
              <a:buFontTx/>
              <a:buChar char="-"/>
            </a:pPr>
            <a:r>
              <a:rPr lang="it-IT" dirty="0" smtClean="0">
                <a:solidFill>
                  <a:schemeClr val="tx2">
                    <a:lumMod val="75000"/>
                  </a:schemeClr>
                </a:solidFill>
              </a:rPr>
              <a:t>- la </a:t>
            </a:r>
            <a:r>
              <a:rPr lang="it-IT" b="1" i="1" dirty="0" smtClean="0">
                <a:solidFill>
                  <a:schemeClr val="tx2">
                    <a:lumMod val="75000"/>
                  </a:schemeClr>
                </a:solidFill>
              </a:rPr>
              <a:t>quota fissa </a:t>
            </a:r>
            <a:r>
              <a:rPr lang="it-IT" dirty="0" smtClean="0">
                <a:solidFill>
                  <a:schemeClr val="tx2">
                    <a:lumMod val="75000"/>
                  </a:schemeClr>
                </a:solidFill>
              </a:rPr>
              <a:t>della tariffa è individuata per unità di superficie (mq); alla tariffa unitaria viene applicato un coefficiente di adattamento (</a:t>
            </a:r>
            <a:r>
              <a:rPr lang="it-IT" dirty="0" err="1" smtClean="0">
                <a:solidFill>
                  <a:schemeClr val="tx2">
                    <a:lumMod val="75000"/>
                  </a:schemeClr>
                </a:solidFill>
              </a:rPr>
              <a:t>Ka</a:t>
            </a:r>
            <a:r>
              <a:rPr lang="it-IT" dirty="0" smtClean="0">
                <a:solidFill>
                  <a:schemeClr val="tx2">
                    <a:lumMod val="75000"/>
                  </a:schemeClr>
                </a:solidFill>
              </a:rPr>
              <a:t>) che tiene conto del numero dei componenti del nucleo familiare (in modo da agevolare le famiglie numerose). </a:t>
            </a:r>
          </a:p>
          <a:p>
            <a:r>
              <a:rPr lang="it-IT" u="sng" dirty="0" smtClean="0">
                <a:solidFill>
                  <a:schemeClr val="tx2">
                    <a:lumMod val="75000"/>
                  </a:schemeClr>
                </a:solidFill>
              </a:rPr>
              <a:t>Quota fissa della tariffa è determinata dai mq dei locali occupati e dal numero di componenti.</a:t>
            </a:r>
          </a:p>
          <a:p>
            <a:pPr>
              <a:buFontTx/>
              <a:buChar char="-"/>
            </a:pPr>
            <a:r>
              <a:rPr lang="it-IT" dirty="0" smtClean="0">
                <a:solidFill>
                  <a:schemeClr val="tx2">
                    <a:lumMod val="75000"/>
                  </a:schemeClr>
                </a:solidFill>
              </a:rPr>
              <a:t>- le tariffe relative alla </a:t>
            </a:r>
            <a:r>
              <a:rPr lang="it-IT" b="1" i="1" dirty="0" smtClean="0">
                <a:solidFill>
                  <a:schemeClr val="tx2">
                    <a:lumMod val="75000"/>
                  </a:schemeClr>
                </a:solidFill>
              </a:rPr>
              <a:t>quota variabile </a:t>
            </a:r>
            <a:r>
              <a:rPr lang="it-IT" i="1" dirty="0" smtClean="0">
                <a:solidFill>
                  <a:schemeClr val="tx2">
                    <a:lumMod val="75000"/>
                  </a:schemeClr>
                </a:solidFill>
              </a:rPr>
              <a:t>non si rapportano alla superficie, ma sono espresse in cifra fissa e differenziate in relazione al numero dei componenti del nucleo familiare (sulla base di un coefficiente </a:t>
            </a:r>
            <a:r>
              <a:rPr lang="it-IT" i="1" dirty="0" err="1" smtClean="0">
                <a:solidFill>
                  <a:schemeClr val="tx2">
                    <a:lumMod val="75000"/>
                  </a:schemeClr>
                </a:solidFill>
              </a:rPr>
              <a:t>Kb</a:t>
            </a:r>
            <a:r>
              <a:rPr lang="it-IT" i="1" dirty="0" smtClean="0">
                <a:solidFill>
                  <a:schemeClr val="tx2">
                    <a:lumMod val="75000"/>
                  </a:schemeClr>
                </a:solidFill>
              </a:rPr>
              <a:t>)</a:t>
            </a:r>
          </a:p>
          <a:p>
            <a:r>
              <a:rPr lang="it-IT" u="sng" dirty="0" smtClean="0">
                <a:solidFill>
                  <a:schemeClr val="tx2">
                    <a:lumMod val="75000"/>
                  </a:schemeClr>
                </a:solidFill>
              </a:rPr>
              <a:t>Quota variabile della tariffa è commisurata esclusivamente al numero dei componenti del nucleo familiare.</a:t>
            </a:r>
          </a:p>
          <a:p>
            <a:pPr>
              <a:buFontTx/>
              <a:buChar char="-"/>
            </a:pPr>
            <a:endParaRPr lang="it-IT"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17</a:t>
            </a:fld>
            <a:endParaRPr lang="it-IT" dirty="0"/>
          </a:p>
        </p:txBody>
      </p:sp>
      <p:sp>
        <p:nvSpPr>
          <p:cNvPr id="4" name="Titolo 3"/>
          <p:cNvSpPr>
            <a:spLocks noGrp="1"/>
          </p:cNvSpPr>
          <p:nvPr>
            <p:ph type="title"/>
          </p:nvPr>
        </p:nvSpPr>
        <p:spPr>
          <a:xfrm>
            <a:off x="640080" y="451766"/>
            <a:ext cx="7951969" cy="877155"/>
          </a:xfrm>
        </p:spPr>
        <p:txBody>
          <a:bodyPr/>
          <a:lstStyle/>
          <a:p>
            <a:r>
              <a:rPr lang="it-IT" sz="2000" dirty="0" smtClean="0">
                <a:solidFill>
                  <a:schemeClr val="tx2">
                    <a:lumMod val="75000"/>
                  </a:schemeClr>
                </a:solidFill>
              </a:rPr>
              <a:t>IV FASE: calcolo delle voci tariffarie per utenze domestiche</a:t>
            </a:r>
            <a:endParaRPr lang="it-IT" sz="20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0080" y="1143000"/>
            <a:ext cx="7951969" cy="4526280"/>
          </a:xfrm>
        </p:spPr>
        <p:txBody>
          <a:bodyPr/>
          <a:lstStyle/>
          <a:p>
            <a:endParaRPr lang="it-IT" dirty="0" smtClean="0">
              <a:solidFill>
                <a:schemeClr val="tx2">
                  <a:lumMod val="75000"/>
                </a:schemeClr>
              </a:solidFill>
            </a:endParaRPr>
          </a:p>
          <a:p>
            <a:r>
              <a:rPr lang="it-IT" b="1" dirty="0" smtClean="0">
                <a:solidFill>
                  <a:schemeClr val="tx2">
                    <a:lumMod val="75000"/>
                  </a:schemeClr>
                </a:solidFill>
              </a:rPr>
              <a:t>Per le Utenze non domestiche:</a:t>
            </a:r>
          </a:p>
          <a:p>
            <a:pPr>
              <a:buFontTx/>
              <a:buChar char="-"/>
            </a:pPr>
            <a:r>
              <a:rPr lang="it-IT" dirty="0" smtClean="0">
                <a:solidFill>
                  <a:schemeClr val="tx2">
                    <a:lumMod val="75000"/>
                  </a:schemeClr>
                </a:solidFill>
              </a:rPr>
              <a:t>- la </a:t>
            </a:r>
            <a:r>
              <a:rPr lang="it-IT" b="1" i="1" dirty="0" smtClean="0">
                <a:solidFill>
                  <a:schemeClr val="tx2">
                    <a:lumMod val="75000"/>
                  </a:schemeClr>
                </a:solidFill>
              </a:rPr>
              <a:t>quota fissa </a:t>
            </a:r>
            <a:r>
              <a:rPr lang="it-IT" dirty="0" smtClean="0">
                <a:solidFill>
                  <a:schemeClr val="tx2">
                    <a:lumMod val="75000"/>
                  </a:schemeClr>
                </a:solidFill>
              </a:rPr>
              <a:t>della tariffa è individuata per unità di superficie (mq); alla tariffa unitaria viene applicato un coefficiente di adattamento (Kc) che tiene conto della tipologia di attività.</a:t>
            </a:r>
          </a:p>
          <a:p>
            <a:r>
              <a:rPr lang="it-IT" u="sng" dirty="0" smtClean="0">
                <a:solidFill>
                  <a:schemeClr val="tx2">
                    <a:lumMod val="75000"/>
                  </a:schemeClr>
                </a:solidFill>
              </a:rPr>
              <a:t>La quota fissa della tariffa è determinata dai mq dei locali occupati e dalla tipologia di attività svolta</a:t>
            </a:r>
          </a:p>
          <a:p>
            <a:pPr>
              <a:buFontTx/>
              <a:buChar char="-"/>
            </a:pPr>
            <a:r>
              <a:rPr lang="it-IT" dirty="0" smtClean="0">
                <a:solidFill>
                  <a:schemeClr val="tx2">
                    <a:lumMod val="75000"/>
                  </a:schemeClr>
                </a:solidFill>
              </a:rPr>
              <a:t>- la </a:t>
            </a:r>
            <a:r>
              <a:rPr lang="it-IT" b="1" i="1" dirty="0" smtClean="0">
                <a:solidFill>
                  <a:schemeClr val="tx2">
                    <a:lumMod val="75000"/>
                  </a:schemeClr>
                </a:solidFill>
              </a:rPr>
              <a:t>quota variabile</a:t>
            </a:r>
            <a:r>
              <a:rPr lang="it-IT" dirty="0" smtClean="0">
                <a:solidFill>
                  <a:schemeClr val="tx2">
                    <a:lumMod val="75000"/>
                  </a:schemeClr>
                </a:solidFill>
              </a:rPr>
              <a:t> della tariffa è individuata per unità di superficie (mq); alla tariffa unitaria viene applicato un coefficiente di adattamento (</a:t>
            </a:r>
            <a:r>
              <a:rPr lang="it-IT" dirty="0" err="1" smtClean="0">
                <a:solidFill>
                  <a:schemeClr val="tx2">
                    <a:lumMod val="75000"/>
                  </a:schemeClr>
                </a:solidFill>
              </a:rPr>
              <a:t>Kd</a:t>
            </a:r>
            <a:r>
              <a:rPr lang="it-IT" dirty="0" smtClean="0">
                <a:solidFill>
                  <a:schemeClr val="tx2">
                    <a:lumMod val="75000"/>
                  </a:schemeClr>
                </a:solidFill>
              </a:rPr>
              <a:t>) che tiene conto della tipologia di attività.</a:t>
            </a:r>
            <a:endParaRPr lang="it-IT" i="1" dirty="0" smtClean="0">
              <a:solidFill>
                <a:schemeClr val="tx2">
                  <a:lumMod val="75000"/>
                </a:schemeClr>
              </a:solidFill>
            </a:endParaRPr>
          </a:p>
          <a:p>
            <a:pPr>
              <a:buFontTx/>
              <a:buChar char="-"/>
            </a:pPr>
            <a:r>
              <a:rPr lang="it-IT" u="sng" dirty="0" smtClean="0">
                <a:solidFill>
                  <a:schemeClr val="tx2">
                    <a:lumMod val="75000"/>
                  </a:schemeClr>
                </a:solidFill>
              </a:rPr>
              <a:t>La quota variabile della tariffa è determinata dai mq dei locali occupati e dalla tipologia di attività svolta</a:t>
            </a:r>
          </a:p>
          <a:p>
            <a:pPr>
              <a:buFontTx/>
              <a:buChar char="-"/>
            </a:pPr>
            <a:endParaRPr lang="it-IT"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18</a:t>
            </a:fld>
            <a:endParaRPr lang="it-IT" dirty="0"/>
          </a:p>
        </p:txBody>
      </p:sp>
      <p:sp>
        <p:nvSpPr>
          <p:cNvPr id="4" name="Titolo 3"/>
          <p:cNvSpPr>
            <a:spLocks noGrp="1"/>
          </p:cNvSpPr>
          <p:nvPr>
            <p:ph type="title"/>
          </p:nvPr>
        </p:nvSpPr>
        <p:spPr>
          <a:xfrm>
            <a:off x="640080" y="451766"/>
            <a:ext cx="7951969" cy="877155"/>
          </a:xfrm>
        </p:spPr>
        <p:txBody>
          <a:bodyPr/>
          <a:lstStyle/>
          <a:p>
            <a:r>
              <a:rPr lang="it-IT" sz="2000" dirty="0" smtClean="0">
                <a:solidFill>
                  <a:schemeClr val="tx2">
                    <a:lumMod val="75000"/>
                  </a:schemeClr>
                </a:solidFill>
              </a:rPr>
              <a:t>IV FASE: calcolo delle voci tariffarie per utenze non domestiche</a:t>
            </a:r>
            <a:endParaRPr lang="it-IT" sz="20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0520" y="838200"/>
            <a:ext cx="8458200" cy="5048250"/>
          </a:xfrm>
        </p:spPr>
        <p:txBody>
          <a:bodyPr/>
          <a:lstStyle/>
          <a:p>
            <a:r>
              <a:rPr lang="it-IT" dirty="0" smtClean="0">
                <a:solidFill>
                  <a:schemeClr val="tx2">
                    <a:lumMod val="75000"/>
                  </a:schemeClr>
                </a:solidFill>
              </a:rPr>
              <a:t>I coefficienti di adattamento </a:t>
            </a:r>
            <a:r>
              <a:rPr lang="it-IT" b="1" dirty="0" err="1" smtClean="0">
                <a:solidFill>
                  <a:schemeClr val="tx2">
                    <a:lumMod val="75000"/>
                  </a:schemeClr>
                </a:solidFill>
              </a:rPr>
              <a:t>Ka</a:t>
            </a:r>
            <a:r>
              <a:rPr lang="it-IT" dirty="0" smtClean="0">
                <a:solidFill>
                  <a:schemeClr val="tx2">
                    <a:lumMod val="75000"/>
                  </a:schemeClr>
                </a:solidFill>
              </a:rPr>
              <a:t> per le utenze domestiche sono pubblicati in allegato del DPR 158/1999 e sono differenziati </a:t>
            </a:r>
            <a:r>
              <a:rPr lang="it-IT" b="1" dirty="0" smtClean="0">
                <a:solidFill>
                  <a:schemeClr val="tx2">
                    <a:lumMod val="75000"/>
                  </a:schemeClr>
                </a:solidFill>
              </a:rPr>
              <a:t>per popolosità </a:t>
            </a:r>
            <a:r>
              <a:rPr lang="it-IT" dirty="0" smtClean="0">
                <a:solidFill>
                  <a:schemeClr val="tx2">
                    <a:lumMod val="75000"/>
                  </a:schemeClr>
                </a:solidFill>
              </a:rPr>
              <a:t>(comuni con </a:t>
            </a:r>
            <a:r>
              <a:rPr lang="it-IT" b="1" dirty="0" smtClean="0">
                <a:solidFill>
                  <a:schemeClr val="tx2">
                    <a:lumMod val="75000"/>
                  </a:schemeClr>
                </a:solidFill>
              </a:rPr>
              <a:t>popolazione</a:t>
            </a:r>
            <a:r>
              <a:rPr lang="it-IT" dirty="0" smtClean="0">
                <a:solidFill>
                  <a:schemeClr val="tx2">
                    <a:lumMod val="75000"/>
                  </a:schemeClr>
                </a:solidFill>
              </a:rPr>
              <a:t> fino a 5000 abitanti e per quelli con popolazione &gt;5.000). Inoltre sono differenziati  per </a:t>
            </a:r>
            <a:r>
              <a:rPr lang="it-IT" b="1" dirty="0" smtClean="0">
                <a:solidFill>
                  <a:schemeClr val="tx2">
                    <a:lumMod val="75000"/>
                  </a:schemeClr>
                </a:solidFill>
              </a:rPr>
              <a:t>area geografica </a:t>
            </a:r>
            <a:r>
              <a:rPr lang="it-IT" dirty="0" smtClean="0">
                <a:solidFill>
                  <a:schemeClr val="tx2">
                    <a:lumMod val="75000"/>
                  </a:schemeClr>
                </a:solidFill>
              </a:rPr>
              <a:t>(Nord, Centro e Sud).</a:t>
            </a:r>
          </a:p>
          <a:p>
            <a:r>
              <a:rPr lang="it-IT" dirty="0" smtClean="0">
                <a:solidFill>
                  <a:schemeClr val="tx2">
                    <a:lumMod val="75000"/>
                  </a:schemeClr>
                </a:solidFill>
              </a:rPr>
              <a:t>Il coefficienti di produttività in base al numero dei componenti per le utenze domestiche </a:t>
            </a:r>
            <a:r>
              <a:rPr lang="it-IT" b="1" dirty="0" smtClean="0">
                <a:solidFill>
                  <a:schemeClr val="tx2">
                    <a:lumMod val="75000"/>
                  </a:schemeClr>
                </a:solidFill>
              </a:rPr>
              <a:t>(</a:t>
            </a:r>
            <a:r>
              <a:rPr lang="it-IT" b="1" dirty="0" err="1" smtClean="0">
                <a:solidFill>
                  <a:schemeClr val="tx2">
                    <a:lumMod val="75000"/>
                  </a:schemeClr>
                </a:solidFill>
              </a:rPr>
              <a:t>Kb</a:t>
            </a:r>
            <a:r>
              <a:rPr lang="it-IT" b="1" dirty="0" smtClean="0">
                <a:solidFill>
                  <a:schemeClr val="tx2">
                    <a:lumMod val="75000"/>
                  </a:schemeClr>
                </a:solidFill>
              </a:rPr>
              <a:t>) </a:t>
            </a:r>
            <a:r>
              <a:rPr lang="it-IT" dirty="0" smtClean="0">
                <a:solidFill>
                  <a:schemeClr val="tx2">
                    <a:lumMod val="75000"/>
                  </a:schemeClr>
                </a:solidFill>
              </a:rPr>
              <a:t>sono pubblicati sotto forma di un </a:t>
            </a:r>
            <a:r>
              <a:rPr lang="it-IT" b="1" i="1" dirty="0" err="1" smtClean="0">
                <a:solidFill>
                  <a:schemeClr val="tx2">
                    <a:lumMod val="75000"/>
                  </a:schemeClr>
                </a:solidFill>
              </a:rPr>
              <a:t>range</a:t>
            </a:r>
            <a:r>
              <a:rPr lang="it-IT" dirty="0" smtClean="0">
                <a:solidFill>
                  <a:schemeClr val="tx2">
                    <a:lumMod val="75000"/>
                  </a:schemeClr>
                </a:solidFill>
              </a:rPr>
              <a:t> (min, </a:t>
            </a:r>
            <a:r>
              <a:rPr lang="it-IT" dirty="0" err="1" smtClean="0">
                <a:solidFill>
                  <a:schemeClr val="tx2">
                    <a:lumMod val="75000"/>
                  </a:schemeClr>
                </a:solidFill>
              </a:rPr>
              <a:t>max</a:t>
            </a:r>
            <a:r>
              <a:rPr lang="it-IT" dirty="0" smtClean="0">
                <a:solidFill>
                  <a:schemeClr val="tx2">
                    <a:lumMod val="75000"/>
                  </a:schemeClr>
                </a:solidFill>
              </a:rPr>
              <a:t>, valore medio).</a:t>
            </a:r>
          </a:p>
          <a:p>
            <a:endParaRPr lang="it-IT" dirty="0" smtClean="0">
              <a:solidFill>
                <a:schemeClr val="tx2">
                  <a:lumMod val="75000"/>
                </a:schemeClr>
              </a:solidFill>
            </a:endParaRPr>
          </a:p>
          <a:p>
            <a:r>
              <a:rPr lang="it-IT" dirty="0" smtClean="0">
                <a:solidFill>
                  <a:schemeClr val="tx2">
                    <a:lumMod val="75000"/>
                  </a:schemeClr>
                </a:solidFill>
              </a:rPr>
              <a:t>I coefficienti Kc per le utenze non domestiche sono indicati dal D.P.R. n. 158 del 1999 e sono suddivisi per </a:t>
            </a:r>
            <a:r>
              <a:rPr lang="it-IT" b="1" dirty="0" smtClean="0">
                <a:solidFill>
                  <a:schemeClr val="tx2">
                    <a:lumMod val="75000"/>
                  </a:schemeClr>
                </a:solidFill>
              </a:rPr>
              <a:t>popolosità dei comuni </a:t>
            </a:r>
            <a:r>
              <a:rPr lang="it-IT" dirty="0" smtClean="0">
                <a:solidFill>
                  <a:schemeClr val="tx2">
                    <a:lumMod val="75000"/>
                  </a:schemeClr>
                </a:solidFill>
              </a:rPr>
              <a:t>(sopra i 5.000 abitanti e fino a 5.000 abitanti) e </a:t>
            </a:r>
            <a:r>
              <a:rPr lang="it-IT" b="1" dirty="0" smtClean="0">
                <a:solidFill>
                  <a:schemeClr val="tx2">
                    <a:lumMod val="75000"/>
                  </a:schemeClr>
                </a:solidFill>
              </a:rPr>
              <a:t>per area geografica </a:t>
            </a:r>
            <a:r>
              <a:rPr lang="it-IT" dirty="0" smtClean="0">
                <a:solidFill>
                  <a:schemeClr val="tx2">
                    <a:lumMod val="75000"/>
                  </a:schemeClr>
                </a:solidFill>
              </a:rPr>
              <a:t>(Nord, centro e sud). Anche i coefficienti Kc sono indicati sotto forma di un </a:t>
            </a:r>
            <a:r>
              <a:rPr lang="it-IT" b="1" i="1" dirty="0" err="1" smtClean="0">
                <a:solidFill>
                  <a:schemeClr val="tx2">
                    <a:lumMod val="75000"/>
                  </a:schemeClr>
                </a:solidFill>
              </a:rPr>
              <a:t>range</a:t>
            </a:r>
            <a:r>
              <a:rPr lang="it-IT" dirty="0" smtClean="0">
                <a:solidFill>
                  <a:schemeClr val="tx2">
                    <a:lumMod val="75000"/>
                  </a:schemeClr>
                </a:solidFill>
              </a:rPr>
              <a:t> all’interno del quale i comuni individuano i coefficienti.</a:t>
            </a:r>
          </a:p>
          <a:p>
            <a:r>
              <a:rPr lang="it-IT" dirty="0" smtClean="0">
                <a:solidFill>
                  <a:schemeClr val="tx2">
                    <a:lumMod val="75000"/>
                  </a:schemeClr>
                </a:solidFill>
              </a:rPr>
              <a:t>I coefficienti </a:t>
            </a:r>
            <a:r>
              <a:rPr lang="it-IT" dirty="0" err="1" smtClean="0">
                <a:solidFill>
                  <a:schemeClr val="tx2">
                    <a:lumMod val="75000"/>
                  </a:schemeClr>
                </a:solidFill>
              </a:rPr>
              <a:t>Kd</a:t>
            </a:r>
            <a:r>
              <a:rPr lang="it-IT" dirty="0" smtClean="0">
                <a:solidFill>
                  <a:schemeClr val="tx2">
                    <a:lumMod val="75000"/>
                  </a:schemeClr>
                </a:solidFill>
              </a:rPr>
              <a:t> sono indicati dal D.P.R. n. 158 del 1999, suddivisi per area geografica sotto forma di un </a:t>
            </a:r>
            <a:r>
              <a:rPr lang="it-IT" b="1" i="1" dirty="0" err="1" smtClean="0">
                <a:solidFill>
                  <a:schemeClr val="tx2">
                    <a:lumMod val="75000"/>
                  </a:schemeClr>
                </a:solidFill>
              </a:rPr>
              <a:t>range</a:t>
            </a:r>
            <a:r>
              <a:rPr lang="it-IT" dirty="0" smtClean="0">
                <a:solidFill>
                  <a:schemeClr val="tx2">
                    <a:lumMod val="75000"/>
                  </a:schemeClr>
                </a:solidFill>
              </a:rPr>
              <a:t> (min, </a:t>
            </a:r>
            <a:r>
              <a:rPr lang="it-IT" dirty="0" err="1" smtClean="0">
                <a:solidFill>
                  <a:schemeClr val="tx2">
                    <a:lumMod val="75000"/>
                  </a:schemeClr>
                </a:solidFill>
              </a:rPr>
              <a:t>max</a:t>
            </a:r>
            <a:r>
              <a:rPr lang="it-IT" dirty="0" smtClean="0">
                <a:solidFill>
                  <a:schemeClr val="tx2">
                    <a:lumMod val="75000"/>
                  </a:schemeClr>
                </a:solidFill>
              </a:rPr>
              <a:t>)</a:t>
            </a:r>
          </a:p>
          <a:p>
            <a:r>
              <a:rPr lang="it-IT" sz="1400" dirty="0" smtClean="0">
                <a:solidFill>
                  <a:schemeClr val="tx2">
                    <a:lumMod val="75000"/>
                  </a:schemeClr>
                </a:solidFill>
              </a:rPr>
              <a:t>il comune può prevedere, per gli anni </a:t>
            </a:r>
            <a:r>
              <a:rPr lang="it-IT" sz="1200" dirty="0" smtClean="0">
                <a:solidFill>
                  <a:schemeClr val="tx2">
                    <a:lumMod val="75000"/>
                  </a:schemeClr>
                </a:solidFill>
              </a:rPr>
              <a:t>2014, 2015, 2016, 2017, 2018 e</a:t>
            </a:r>
            <a:r>
              <a:rPr lang="it-IT" sz="1400" dirty="0" smtClean="0">
                <a:solidFill>
                  <a:schemeClr val="tx2">
                    <a:lumMod val="75000"/>
                  </a:schemeClr>
                </a:solidFill>
              </a:rPr>
              <a:t> </a:t>
            </a:r>
            <a:r>
              <a:rPr lang="it-IT" sz="1400" dirty="0" smtClean="0">
                <a:solidFill>
                  <a:srgbClr val="FF0000"/>
                </a:solidFill>
              </a:rPr>
              <a:t>2019</a:t>
            </a:r>
            <a:r>
              <a:rPr lang="it-IT" sz="1400" dirty="0" smtClean="0">
                <a:solidFill>
                  <a:schemeClr val="tx2">
                    <a:lumMod val="75000"/>
                  </a:schemeClr>
                </a:solidFill>
              </a:rPr>
              <a:t> l'adozione dei coefficienti di cui alle tabelle 2, 3a, 3b, 4a e 4b dell'allegato 1 al citato regolamento di cui al decreto del Presidente della Repubblica n. 158 del 1999, inferiori ai minimi o superiori ai massimi ivi indicati del 50 per cento, e può altresì non considerare i coefficienti di cui alle tabelle 1a e 1b del medesimo allegato 1 (comma 652).</a:t>
            </a:r>
            <a:endParaRPr lang="it-IT" sz="1400" dirty="0">
              <a:solidFill>
                <a:schemeClr val="tx2">
                  <a:lumMod val="75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19</a:t>
            </a:fld>
            <a:endParaRPr lang="it-IT" dirty="0"/>
          </a:p>
        </p:txBody>
      </p:sp>
      <p:sp>
        <p:nvSpPr>
          <p:cNvPr id="4" name="Titolo 3"/>
          <p:cNvSpPr>
            <a:spLocks noGrp="1"/>
          </p:cNvSpPr>
          <p:nvPr>
            <p:ph type="title"/>
          </p:nvPr>
        </p:nvSpPr>
        <p:spPr>
          <a:xfrm>
            <a:off x="1050925" y="451767"/>
            <a:ext cx="7541124" cy="599794"/>
          </a:xfrm>
        </p:spPr>
        <p:txBody>
          <a:bodyPr/>
          <a:lstStyle/>
          <a:p>
            <a:r>
              <a:rPr lang="it-IT" dirty="0" smtClean="0"/>
              <a:t>I coefficienti </a:t>
            </a:r>
            <a:r>
              <a:rPr lang="it-IT" dirty="0" err="1" smtClean="0"/>
              <a:t>Ka</a:t>
            </a:r>
            <a:r>
              <a:rPr lang="it-IT" dirty="0" smtClean="0"/>
              <a:t>, </a:t>
            </a:r>
            <a:r>
              <a:rPr lang="it-IT" dirty="0" err="1" smtClean="0"/>
              <a:t>Kb</a:t>
            </a:r>
            <a:r>
              <a:rPr lang="it-IT" dirty="0" smtClean="0"/>
              <a:t>, Kc, </a:t>
            </a:r>
            <a:r>
              <a:rPr lang="it-IT" dirty="0" err="1" smtClean="0"/>
              <a:t>Kd</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4800" y="1104900"/>
            <a:ext cx="8553449" cy="4724400"/>
          </a:xfrm>
        </p:spPr>
        <p:txBody>
          <a:bodyPr/>
          <a:lstStyle/>
          <a:p>
            <a:r>
              <a:rPr lang="it-IT" sz="1800" b="1" i="1" dirty="0" smtClean="0">
                <a:solidFill>
                  <a:schemeClr val="tx2">
                    <a:lumMod val="50000"/>
                  </a:schemeClr>
                </a:solidFill>
              </a:rPr>
              <a:t>Introduzione</a:t>
            </a:r>
          </a:p>
          <a:p>
            <a:r>
              <a:rPr lang="it-IT" dirty="0" smtClean="0">
                <a:solidFill>
                  <a:schemeClr val="tx2">
                    <a:lumMod val="50000"/>
                  </a:schemeClr>
                </a:solidFill>
              </a:rPr>
              <a:t>Dall’analisi dei sistemi di gestione dei rifiuti in Italia, emerge un quadro piuttosto frastagliato e disomogeneo  sia per quanto riguarda le </a:t>
            </a:r>
            <a:r>
              <a:rPr lang="it-IT" b="1" dirty="0" smtClean="0">
                <a:solidFill>
                  <a:schemeClr val="tx2">
                    <a:lumMod val="50000"/>
                  </a:schemeClr>
                </a:solidFill>
              </a:rPr>
              <a:t>modalità di raccolta e smaltimento </a:t>
            </a:r>
            <a:r>
              <a:rPr lang="it-IT" dirty="0" smtClean="0">
                <a:solidFill>
                  <a:schemeClr val="tx2">
                    <a:lumMod val="50000"/>
                  </a:schemeClr>
                </a:solidFill>
              </a:rPr>
              <a:t>dei rifiuti  sia per quanto riguarda il </a:t>
            </a:r>
            <a:r>
              <a:rPr lang="it-IT" b="1" dirty="0" smtClean="0">
                <a:solidFill>
                  <a:schemeClr val="tx2">
                    <a:lumMod val="50000"/>
                  </a:schemeClr>
                </a:solidFill>
              </a:rPr>
              <a:t>prelievo nei confronti degli utenti </a:t>
            </a:r>
            <a:r>
              <a:rPr lang="it-IT" dirty="0" smtClean="0">
                <a:solidFill>
                  <a:schemeClr val="tx2">
                    <a:lumMod val="50000"/>
                  </a:schemeClr>
                </a:solidFill>
              </a:rPr>
              <a:t>per la copertura dei costi del servizio. </a:t>
            </a:r>
          </a:p>
          <a:p>
            <a:r>
              <a:rPr lang="it-IT" dirty="0" smtClean="0">
                <a:solidFill>
                  <a:schemeClr val="tx2">
                    <a:lumMod val="50000"/>
                  </a:schemeClr>
                </a:solidFill>
              </a:rPr>
              <a:t>In merito al </a:t>
            </a:r>
            <a:r>
              <a:rPr lang="it-IT" b="1" dirty="0" smtClean="0">
                <a:solidFill>
                  <a:schemeClr val="tx2">
                    <a:lumMod val="50000"/>
                  </a:schemeClr>
                </a:solidFill>
              </a:rPr>
              <a:t>prelievo sui rifiuti</a:t>
            </a:r>
            <a:r>
              <a:rPr lang="it-IT" dirty="0" smtClean="0">
                <a:solidFill>
                  <a:schemeClr val="tx2">
                    <a:lumMod val="50000"/>
                  </a:schemeClr>
                </a:solidFill>
              </a:rPr>
              <a:t>, le rimarcate differenze riscontrate sulle modalità di calcolo delle tariffe sono determinate “anche” dal fatto che, nel corso degli anni, in materia </a:t>
            </a:r>
            <a:r>
              <a:rPr lang="it-IT" smtClean="0">
                <a:solidFill>
                  <a:schemeClr val="tx2">
                    <a:lumMod val="50000"/>
                  </a:schemeClr>
                </a:solidFill>
              </a:rPr>
              <a:t>di </a:t>
            </a:r>
          </a:p>
          <a:p>
            <a:r>
              <a:rPr lang="it-IT" i="1" smtClean="0">
                <a:solidFill>
                  <a:schemeClr val="tx2">
                    <a:lumMod val="50000"/>
                  </a:schemeClr>
                </a:solidFill>
              </a:rPr>
              <a:t>tariffa- </a:t>
            </a:r>
            <a:r>
              <a:rPr lang="it-IT" i="1" dirty="0" smtClean="0">
                <a:solidFill>
                  <a:schemeClr val="tx2">
                    <a:lumMod val="50000"/>
                  </a:schemeClr>
                </a:solidFill>
              </a:rPr>
              <a:t>rifiuti, si è assistito al proliferare di enti dotati di potestà normativa: </a:t>
            </a:r>
          </a:p>
          <a:p>
            <a:pPr>
              <a:buFontTx/>
              <a:buChar char="-"/>
            </a:pPr>
            <a:r>
              <a:rPr lang="it-IT" i="1" u="sng" dirty="0" smtClean="0">
                <a:solidFill>
                  <a:schemeClr val="tx2">
                    <a:lumMod val="50000"/>
                  </a:schemeClr>
                </a:solidFill>
              </a:rPr>
              <a:t> lo Stato</a:t>
            </a:r>
            <a:r>
              <a:rPr lang="it-IT" i="1" dirty="0" smtClean="0">
                <a:solidFill>
                  <a:schemeClr val="tx2">
                    <a:lumMod val="50000"/>
                  </a:schemeClr>
                </a:solidFill>
              </a:rPr>
              <a:t>, che con la legge disciplina le regole fondamentali del prelievo;</a:t>
            </a:r>
          </a:p>
          <a:p>
            <a:pPr>
              <a:buFontTx/>
              <a:buChar char="-"/>
            </a:pPr>
            <a:r>
              <a:rPr lang="it-IT" i="1" dirty="0" smtClean="0">
                <a:solidFill>
                  <a:schemeClr val="tx2">
                    <a:lumMod val="50000"/>
                  </a:schemeClr>
                </a:solidFill>
              </a:rPr>
              <a:t> </a:t>
            </a:r>
            <a:r>
              <a:rPr lang="it-IT" i="1" u="sng" dirty="0" smtClean="0">
                <a:solidFill>
                  <a:schemeClr val="tx2">
                    <a:lumMod val="50000"/>
                  </a:schemeClr>
                </a:solidFill>
              </a:rPr>
              <a:t>la Regione</a:t>
            </a:r>
            <a:r>
              <a:rPr lang="it-IT" i="1" dirty="0" smtClean="0">
                <a:solidFill>
                  <a:schemeClr val="tx2">
                    <a:lumMod val="50000"/>
                  </a:schemeClr>
                </a:solidFill>
              </a:rPr>
              <a:t>, che può dettare regole sui sistemi di misurazione dei rifiuti – che si riflettono sui criteri di calcolo delle tariffe (es. </a:t>
            </a:r>
            <a:r>
              <a:rPr lang="it-IT" i="1" dirty="0" err="1" smtClean="0">
                <a:solidFill>
                  <a:schemeClr val="tx2">
                    <a:lumMod val="50000"/>
                  </a:schemeClr>
                </a:solidFill>
              </a:rPr>
              <a:t>E-Romagna</a:t>
            </a:r>
            <a:r>
              <a:rPr lang="it-IT" i="1" dirty="0" smtClean="0">
                <a:solidFill>
                  <a:schemeClr val="tx2">
                    <a:lumMod val="50000"/>
                  </a:schemeClr>
                </a:solidFill>
              </a:rPr>
              <a:t>: obbligo di passaggio alla misurazione puntuale);</a:t>
            </a:r>
          </a:p>
          <a:p>
            <a:pPr>
              <a:buFontTx/>
              <a:buChar char="-"/>
            </a:pPr>
            <a:r>
              <a:rPr lang="it-IT" i="1" dirty="0" smtClean="0">
                <a:solidFill>
                  <a:schemeClr val="tx2">
                    <a:lumMod val="50000"/>
                  </a:schemeClr>
                </a:solidFill>
              </a:rPr>
              <a:t> </a:t>
            </a:r>
            <a:r>
              <a:rPr lang="it-IT" i="1" u="sng" dirty="0" smtClean="0">
                <a:solidFill>
                  <a:schemeClr val="tx2">
                    <a:lumMod val="50000"/>
                  </a:schemeClr>
                </a:solidFill>
              </a:rPr>
              <a:t>le </a:t>
            </a:r>
            <a:r>
              <a:rPr lang="it-IT" i="1" u="sng" dirty="0" err="1" smtClean="0">
                <a:solidFill>
                  <a:schemeClr val="tx2">
                    <a:lumMod val="50000"/>
                  </a:schemeClr>
                </a:solidFill>
              </a:rPr>
              <a:t>Egato</a:t>
            </a:r>
            <a:r>
              <a:rPr lang="it-IT" i="1" dirty="0" smtClean="0">
                <a:solidFill>
                  <a:schemeClr val="tx2">
                    <a:lumMod val="50000"/>
                  </a:schemeClr>
                </a:solidFill>
              </a:rPr>
              <a:t> (nelle Regioni in cui risultano istituite e funzionanti), che approvano i costi del servizio e deliberano i Piani Finanziari;</a:t>
            </a:r>
          </a:p>
          <a:p>
            <a:pPr>
              <a:buFontTx/>
              <a:buChar char="-"/>
            </a:pPr>
            <a:r>
              <a:rPr lang="it-IT" i="1" dirty="0" smtClean="0">
                <a:solidFill>
                  <a:schemeClr val="tx2">
                    <a:lumMod val="50000"/>
                  </a:schemeClr>
                </a:solidFill>
              </a:rPr>
              <a:t> infine </a:t>
            </a:r>
            <a:r>
              <a:rPr lang="it-IT" i="1" u="sng" dirty="0" smtClean="0">
                <a:solidFill>
                  <a:schemeClr val="tx2">
                    <a:lumMod val="50000"/>
                  </a:schemeClr>
                </a:solidFill>
              </a:rPr>
              <a:t>i Comuni</a:t>
            </a:r>
            <a:r>
              <a:rPr lang="it-IT" i="1" dirty="0" smtClean="0">
                <a:solidFill>
                  <a:schemeClr val="tx2">
                    <a:lumMod val="50000"/>
                  </a:schemeClr>
                </a:solidFill>
              </a:rPr>
              <a:t>, che hanno ampia discrezionalità in merito alla gestione del ciclo integrato e al sistema di articolazione delle tariffe. </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a:t>
            </a:fld>
            <a:endParaRPr lang="it-IT" dirty="0"/>
          </a:p>
        </p:txBody>
      </p:sp>
      <p:sp>
        <p:nvSpPr>
          <p:cNvPr id="4" name="Titolo 3"/>
          <p:cNvSpPr>
            <a:spLocks noGrp="1"/>
          </p:cNvSpPr>
          <p:nvPr>
            <p:ph type="title"/>
          </p:nvPr>
        </p:nvSpPr>
        <p:spPr>
          <a:xfrm>
            <a:off x="304800" y="266701"/>
            <a:ext cx="8287249" cy="704850"/>
          </a:xfrm>
        </p:spPr>
        <p:txBody>
          <a:bodyPr/>
          <a:lstStyle/>
          <a:p>
            <a:r>
              <a:rPr lang="it-IT" sz="2800" dirty="0" smtClean="0"/>
              <a:t>La gestione del ciclo integrato dei rifiuti e il prelievo a copertura dei costi del servizio</a:t>
            </a:r>
            <a:endParaRPr lang="it-IT"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74320" y="548640"/>
            <a:ext cx="8612505" cy="5543129"/>
          </a:xfrm>
        </p:spPr>
        <p:txBody>
          <a:bodyPr/>
          <a:lstStyle/>
          <a:p>
            <a:r>
              <a:rPr lang="it-IT" dirty="0" smtClean="0">
                <a:solidFill>
                  <a:schemeClr val="tx2">
                    <a:lumMod val="50000"/>
                  </a:schemeClr>
                </a:solidFill>
              </a:rPr>
              <a:t>In base a questo criterio, l’individuazione delle categorie di </a:t>
            </a:r>
            <a:r>
              <a:rPr lang="it-IT" dirty="0" err="1" smtClean="0">
                <a:solidFill>
                  <a:schemeClr val="tx2">
                    <a:lumMod val="50000"/>
                  </a:schemeClr>
                </a:solidFill>
              </a:rPr>
              <a:t>contribuenza</a:t>
            </a:r>
            <a:r>
              <a:rPr lang="it-IT" dirty="0" smtClean="0">
                <a:solidFill>
                  <a:schemeClr val="tx2">
                    <a:lumMod val="50000"/>
                  </a:schemeClr>
                </a:solidFill>
              </a:rPr>
              <a:t> è rimessa alla scelta del comune: il comune può </a:t>
            </a:r>
            <a:r>
              <a:rPr lang="it-IT" u="sng" dirty="0" smtClean="0">
                <a:solidFill>
                  <a:schemeClr val="tx2">
                    <a:lumMod val="50000"/>
                  </a:schemeClr>
                </a:solidFill>
              </a:rPr>
              <a:t>prescindere dalla suddivisione delle tariffe in quota fissa e variabile </a:t>
            </a:r>
            <a:r>
              <a:rPr lang="it-IT" dirty="0" smtClean="0">
                <a:solidFill>
                  <a:schemeClr val="tx2">
                    <a:lumMod val="50000"/>
                  </a:schemeClr>
                </a:solidFill>
              </a:rPr>
              <a:t>e </a:t>
            </a:r>
            <a:r>
              <a:rPr lang="it-IT" u="sng" dirty="0" smtClean="0">
                <a:solidFill>
                  <a:schemeClr val="tx2">
                    <a:lumMod val="50000"/>
                  </a:schemeClr>
                </a:solidFill>
              </a:rPr>
              <a:t>non è tenuto ad articolare le “tariffe per le utenze domestiche” in base al numero dei componenti</a:t>
            </a:r>
            <a:r>
              <a:rPr lang="it-IT" dirty="0" smtClean="0">
                <a:solidFill>
                  <a:schemeClr val="tx2">
                    <a:lumMod val="50000"/>
                  </a:schemeClr>
                </a:solidFill>
              </a:rPr>
              <a:t>. </a:t>
            </a:r>
          </a:p>
          <a:p>
            <a:r>
              <a:rPr lang="it-IT" b="1" dirty="0" smtClean="0">
                <a:solidFill>
                  <a:schemeClr val="tx2">
                    <a:lumMod val="50000"/>
                  </a:schemeClr>
                </a:solidFill>
              </a:rPr>
              <a:t>Utenze domestiche: </a:t>
            </a:r>
            <a:r>
              <a:rPr lang="it-IT" dirty="0" smtClean="0">
                <a:solidFill>
                  <a:schemeClr val="tx2">
                    <a:lumMod val="50000"/>
                  </a:schemeClr>
                </a:solidFill>
              </a:rPr>
              <a:t>le tariffe delle</a:t>
            </a:r>
            <a:r>
              <a:rPr lang="it-IT" b="1" dirty="0" smtClean="0">
                <a:solidFill>
                  <a:schemeClr val="tx2">
                    <a:lumMod val="50000"/>
                  </a:schemeClr>
                </a:solidFill>
              </a:rPr>
              <a:t> </a:t>
            </a:r>
            <a:r>
              <a:rPr lang="it-IT" dirty="0" smtClean="0">
                <a:solidFill>
                  <a:schemeClr val="tx2">
                    <a:lumMod val="50000"/>
                  </a:schemeClr>
                </a:solidFill>
              </a:rPr>
              <a:t>sono individuate in base alla superficie moltiplicata per uno o </a:t>
            </a:r>
            <a:r>
              <a:rPr lang="it-IT" dirty="0" err="1" smtClean="0">
                <a:solidFill>
                  <a:schemeClr val="tx2">
                    <a:lumMod val="50000"/>
                  </a:schemeClr>
                </a:solidFill>
              </a:rPr>
              <a:t>piu'</a:t>
            </a:r>
            <a:r>
              <a:rPr lang="it-IT" dirty="0" smtClean="0">
                <a:solidFill>
                  <a:schemeClr val="tx2">
                    <a:lumMod val="50000"/>
                  </a:schemeClr>
                </a:solidFill>
              </a:rPr>
              <a:t> coefficienti di </a:t>
            </a:r>
            <a:r>
              <a:rPr lang="it-IT" dirty="0" err="1" smtClean="0">
                <a:solidFill>
                  <a:schemeClr val="tx2">
                    <a:lumMod val="50000"/>
                  </a:schemeClr>
                </a:solidFill>
              </a:rPr>
              <a:t>produttivita'</a:t>
            </a:r>
            <a:r>
              <a:rPr lang="it-IT" dirty="0" smtClean="0">
                <a:solidFill>
                  <a:schemeClr val="tx2">
                    <a:lumMod val="50000"/>
                  </a:schemeClr>
                </a:solidFill>
              </a:rPr>
              <a:t> quantitativa e qualitativa di rifiuti; </a:t>
            </a:r>
          </a:p>
          <a:p>
            <a:r>
              <a:rPr lang="it-IT" b="1" dirty="0" smtClean="0">
                <a:solidFill>
                  <a:schemeClr val="tx2">
                    <a:lumMod val="50000"/>
                  </a:schemeClr>
                </a:solidFill>
              </a:rPr>
              <a:t>Utenze non domestiche</a:t>
            </a:r>
            <a:r>
              <a:rPr lang="it-IT" dirty="0" smtClean="0">
                <a:solidFill>
                  <a:schemeClr val="tx2">
                    <a:lumMod val="50000"/>
                  </a:schemeClr>
                </a:solidFill>
              </a:rPr>
              <a:t>: Le tariffe delle sono individuate in base alla superficie moltiplicata per coefficienti di produttività  differenziati in base alla tipologia di attività svolta. </a:t>
            </a:r>
          </a:p>
          <a:p>
            <a:endParaRPr lang="it-IT" dirty="0" smtClean="0">
              <a:solidFill>
                <a:schemeClr val="tx2">
                  <a:lumMod val="50000"/>
                </a:schemeClr>
              </a:solidFill>
            </a:endParaRPr>
          </a:p>
          <a:p>
            <a:r>
              <a:rPr lang="it-IT" dirty="0" smtClean="0">
                <a:solidFill>
                  <a:schemeClr val="tx2">
                    <a:lumMod val="50000"/>
                  </a:schemeClr>
                </a:solidFill>
              </a:rPr>
              <a:t>Questo metodo è ancora consentito, sulla base del dispositivo di cui al c. 652, L. 147/2013 </a:t>
            </a:r>
          </a:p>
          <a:p>
            <a:r>
              <a:rPr lang="it-IT" i="1" dirty="0" smtClean="0">
                <a:solidFill>
                  <a:schemeClr val="tx2">
                    <a:lumMod val="50000"/>
                  </a:schemeClr>
                </a:solidFill>
              </a:rPr>
              <a:t>“Il comune, in alternativa ai criteri di cui al comma 651 e nel rispetto del principio «chi inquina paga», sancito dall'articolo 14 della direttiva 2008/98/CE del Parlamento europeo e del Consiglio, del 19 novembre 2008, relativa ai rifiuti, </a:t>
            </a:r>
            <a:r>
              <a:rPr lang="it-IT" b="1" i="1" dirty="0" smtClean="0">
                <a:solidFill>
                  <a:schemeClr val="tx2">
                    <a:lumMod val="50000"/>
                  </a:schemeClr>
                </a:solidFill>
              </a:rPr>
              <a:t>può commisurare la tariffa alle quantità e qualità medie ordinarie di rifiuti prodotti per unità di superficie, in relazione agli usi e alla tipologia delle attività svolte </a:t>
            </a:r>
            <a:r>
              <a:rPr lang="it-IT" b="1" i="1" dirty="0" err="1" smtClean="0">
                <a:solidFill>
                  <a:schemeClr val="tx2">
                    <a:lumMod val="50000"/>
                  </a:schemeClr>
                </a:solidFill>
              </a:rPr>
              <a:t>nonchè</a:t>
            </a:r>
            <a:r>
              <a:rPr lang="it-IT" b="1" i="1" dirty="0" smtClean="0">
                <a:solidFill>
                  <a:schemeClr val="tx2">
                    <a:lumMod val="50000"/>
                  </a:schemeClr>
                </a:solidFill>
              </a:rPr>
              <a:t> al costo del servizio sui rifiuti</a:t>
            </a:r>
            <a:r>
              <a:rPr lang="it-IT" i="1" dirty="0" smtClean="0">
                <a:solidFill>
                  <a:schemeClr val="tx2">
                    <a:lumMod val="50000"/>
                  </a:schemeClr>
                </a:solidFill>
              </a:rPr>
              <a:t>. Le tariffe per ogni categoria o sottocategoria omogenea sono determinate dal comune moltiplicando il costo del servizio per </a:t>
            </a:r>
            <a:r>
              <a:rPr lang="it-IT" i="1" dirty="0" err="1" smtClean="0">
                <a:solidFill>
                  <a:schemeClr val="tx2">
                    <a:lumMod val="50000"/>
                  </a:schemeClr>
                </a:solidFill>
              </a:rPr>
              <a:t>unita'</a:t>
            </a:r>
            <a:r>
              <a:rPr lang="it-IT" i="1" dirty="0" smtClean="0">
                <a:solidFill>
                  <a:schemeClr val="tx2">
                    <a:lumMod val="50000"/>
                  </a:schemeClr>
                </a:solidFill>
              </a:rPr>
              <a:t> di superficie imponibile accertata, previsto per l'anno successivo, per uno o </a:t>
            </a:r>
            <a:r>
              <a:rPr lang="it-IT" i="1" dirty="0" err="1" smtClean="0">
                <a:solidFill>
                  <a:schemeClr val="tx2">
                    <a:lumMod val="50000"/>
                  </a:schemeClr>
                </a:solidFill>
              </a:rPr>
              <a:t>piu'</a:t>
            </a:r>
            <a:r>
              <a:rPr lang="it-IT" i="1" dirty="0" smtClean="0">
                <a:solidFill>
                  <a:schemeClr val="tx2">
                    <a:lumMod val="50000"/>
                  </a:schemeClr>
                </a:solidFill>
              </a:rPr>
              <a:t> coefficienti di </a:t>
            </a:r>
            <a:r>
              <a:rPr lang="it-IT" i="1" dirty="0" err="1" smtClean="0">
                <a:solidFill>
                  <a:schemeClr val="tx2">
                    <a:lumMod val="50000"/>
                  </a:schemeClr>
                </a:solidFill>
              </a:rPr>
              <a:t>produttivita'</a:t>
            </a:r>
            <a:r>
              <a:rPr lang="it-IT" i="1" dirty="0" smtClean="0">
                <a:solidFill>
                  <a:schemeClr val="tx2">
                    <a:lumMod val="50000"/>
                  </a:schemeClr>
                </a:solidFill>
              </a:rPr>
              <a:t> quantitativa e qualitativa di rifiuti.” </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20</a:t>
            </a:fld>
            <a:endParaRPr lang="it-IT" dirty="0"/>
          </a:p>
        </p:txBody>
      </p:sp>
      <p:sp>
        <p:nvSpPr>
          <p:cNvPr id="4" name="Titolo 3"/>
          <p:cNvSpPr>
            <a:spLocks noGrp="1"/>
          </p:cNvSpPr>
          <p:nvPr>
            <p:ph type="title"/>
          </p:nvPr>
        </p:nvSpPr>
        <p:spPr>
          <a:xfrm>
            <a:off x="504825" y="200026"/>
            <a:ext cx="8087224" cy="533399"/>
          </a:xfrm>
        </p:spPr>
        <p:txBody>
          <a:bodyPr/>
          <a:lstStyle/>
          <a:p>
            <a:r>
              <a:rPr lang="it-IT" sz="2800" dirty="0" smtClean="0"/>
              <a:t>TARI basata sul criterio ”ex TARSU” </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7650" y="609600"/>
            <a:ext cx="8553449" cy="5353050"/>
          </a:xfrm>
        </p:spPr>
        <p:txBody>
          <a:bodyPr/>
          <a:lstStyle/>
          <a:p>
            <a:r>
              <a:rPr lang="it-IT" b="1" dirty="0" smtClean="0">
                <a:solidFill>
                  <a:schemeClr val="tx2">
                    <a:lumMod val="50000"/>
                  </a:schemeClr>
                </a:solidFill>
              </a:rPr>
              <a:t>Comma 668. </a:t>
            </a:r>
            <a:r>
              <a:rPr lang="it-IT" dirty="0" smtClean="0">
                <a:solidFill>
                  <a:schemeClr val="tx2">
                    <a:lumMod val="50000"/>
                  </a:schemeClr>
                </a:solidFill>
              </a:rPr>
              <a:t>I comuni che </a:t>
            </a:r>
            <a:r>
              <a:rPr lang="it-IT" b="1" dirty="0" smtClean="0">
                <a:solidFill>
                  <a:schemeClr val="tx2">
                    <a:lumMod val="50000"/>
                  </a:schemeClr>
                </a:solidFill>
              </a:rPr>
              <a:t>hanno realizzato sistemi di misurazione puntuale </a:t>
            </a:r>
            <a:r>
              <a:rPr lang="it-IT" dirty="0" smtClean="0">
                <a:solidFill>
                  <a:schemeClr val="tx2">
                    <a:lumMod val="50000"/>
                  </a:schemeClr>
                </a:solidFill>
              </a:rPr>
              <a:t>della </a:t>
            </a:r>
            <a:r>
              <a:rPr lang="it-IT" dirty="0" err="1" smtClean="0">
                <a:solidFill>
                  <a:schemeClr val="tx2">
                    <a:lumMod val="50000"/>
                  </a:schemeClr>
                </a:solidFill>
              </a:rPr>
              <a:t>quantita'</a:t>
            </a:r>
            <a:r>
              <a:rPr lang="it-IT" dirty="0" smtClean="0">
                <a:solidFill>
                  <a:schemeClr val="tx2">
                    <a:lumMod val="50000"/>
                  </a:schemeClr>
                </a:solidFill>
              </a:rPr>
              <a:t> di rifiuti conferiti al servizio pubblico </a:t>
            </a:r>
            <a:r>
              <a:rPr lang="it-IT" b="1" u="sng" dirty="0" smtClean="0">
                <a:solidFill>
                  <a:schemeClr val="tx2">
                    <a:lumMod val="50000"/>
                  </a:schemeClr>
                </a:solidFill>
              </a:rPr>
              <a:t>possono</a:t>
            </a:r>
            <a:r>
              <a:rPr lang="it-IT" dirty="0" smtClean="0">
                <a:solidFill>
                  <a:schemeClr val="tx2">
                    <a:lumMod val="50000"/>
                  </a:schemeClr>
                </a:solidFill>
              </a:rPr>
              <a:t>, con regolamento di cui all'articolo 52 del decreto legislativo n. 446 del 1997, </a:t>
            </a:r>
            <a:r>
              <a:rPr lang="it-IT" b="1" dirty="0" smtClean="0">
                <a:solidFill>
                  <a:schemeClr val="tx2">
                    <a:lumMod val="50000"/>
                  </a:schemeClr>
                </a:solidFill>
              </a:rPr>
              <a:t>prevedere l'applicazione di una tariffa avente natura corrispettiva, in luogo della TARI</a:t>
            </a:r>
            <a:r>
              <a:rPr lang="it-IT" dirty="0" smtClean="0">
                <a:solidFill>
                  <a:schemeClr val="tx2">
                    <a:lumMod val="50000"/>
                  </a:schemeClr>
                </a:solidFill>
              </a:rPr>
              <a:t>. Il comune nella commisurazione della tariffa </a:t>
            </a:r>
            <a:r>
              <a:rPr lang="it-IT" dirty="0" err="1" smtClean="0">
                <a:solidFill>
                  <a:schemeClr val="tx2">
                    <a:lumMod val="50000"/>
                  </a:schemeClr>
                </a:solidFill>
              </a:rPr>
              <a:t>puo'</a:t>
            </a:r>
            <a:r>
              <a:rPr lang="it-IT" dirty="0" smtClean="0">
                <a:solidFill>
                  <a:schemeClr val="tx2">
                    <a:lumMod val="50000"/>
                  </a:schemeClr>
                </a:solidFill>
              </a:rPr>
              <a:t> tenere conto dei criteri determinati con il regolamento di cui al decreto del Presidente della Repubblica 27 aprile 1999, n. 158. </a:t>
            </a:r>
            <a:r>
              <a:rPr lang="it-IT" u="sng" dirty="0" smtClean="0">
                <a:solidFill>
                  <a:schemeClr val="tx2">
                    <a:lumMod val="50000"/>
                  </a:schemeClr>
                </a:solidFill>
              </a:rPr>
              <a:t>La tariffa corrispettiva e' applicata e riscossa dal soggetto affidatario del servizio di gestione dei rifiuti urbani</a:t>
            </a:r>
            <a:r>
              <a:rPr lang="it-IT" dirty="0" smtClean="0">
                <a:solidFill>
                  <a:schemeClr val="tx2">
                    <a:lumMod val="50000"/>
                  </a:schemeClr>
                </a:solidFill>
              </a:rPr>
              <a:t>.  </a:t>
            </a:r>
          </a:p>
          <a:p>
            <a:r>
              <a:rPr lang="it-IT" b="1" dirty="0" smtClean="0">
                <a:solidFill>
                  <a:schemeClr val="tx2">
                    <a:lumMod val="50000"/>
                  </a:schemeClr>
                </a:solidFill>
              </a:rPr>
              <a:t>Comma 667</a:t>
            </a:r>
            <a:r>
              <a:rPr lang="it-IT" dirty="0" smtClean="0">
                <a:solidFill>
                  <a:schemeClr val="tx2">
                    <a:lumMod val="50000"/>
                  </a:schemeClr>
                </a:solidFill>
              </a:rPr>
              <a:t>. Al fine di dare attuazione al principio "chi inquina paga", sancito dall'articolo 14 della direttiva 2008/98/CE del Parlamento europeo e del Consiglio, del 19 novembre 2008, entro un anno dalla data di entrata in vigore della presente disposizione, con decreto del Ministro dell'ambiente e della tutela del territorio e del mare, di concerto con il Ministro dell'economia e delle finanze, sentita la Conferenza </a:t>
            </a:r>
            <a:r>
              <a:rPr lang="it-IT" dirty="0" err="1" smtClean="0">
                <a:solidFill>
                  <a:schemeClr val="tx2">
                    <a:lumMod val="50000"/>
                  </a:schemeClr>
                </a:solidFill>
              </a:rPr>
              <a:t>Stato-citta</a:t>
            </a:r>
            <a:r>
              <a:rPr lang="it-IT" dirty="0" smtClean="0">
                <a:solidFill>
                  <a:schemeClr val="tx2">
                    <a:lumMod val="50000"/>
                  </a:schemeClr>
                </a:solidFill>
              </a:rPr>
              <a:t>' ed autonomie locali, </a:t>
            </a:r>
            <a:r>
              <a:rPr lang="it-IT" b="1" dirty="0" smtClean="0">
                <a:solidFill>
                  <a:schemeClr val="tx2">
                    <a:lumMod val="50000"/>
                  </a:schemeClr>
                </a:solidFill>
              </a:rPr>
              <a:t>sono stabiliti criteri per la realizzazione da parte dei comuni di sistemi di misurazione puntuale </a:t>
            </a:r>
            <a:r>
              <a:rPr lang="it-IT" dirty="0" smtClean="0">
                <a:solidFill>
                  <a:schemeClr val="tx2">
                    <a:lumMod val="50000"/>
                  </a:schemeClr>
                </a:solidFill>
              </a:rPr>
              <a:t>della </a:t>
            </a:r>
            <a:r>
              <a:rPr lang="it-IT" dirty="0" err="1" smtClean="0">
                <a:solidFill>
                  <a:schemeClr val="tx2">
                    <a:lumMod val="50000"/>
                  </a:schemeClr>
                </a:solidFill>
              </a:rPr>
              <a:t>quantita'</a:t>
            </a:r>
            <a:r>
              <a:rPr lang="it-IT" dirty="0" smtClean="0">
                <a:solidFill>
                  <a:schemeClr val="tx2">
                    <a:lumMod val="50000"/>
                  </a:schemeClr>
                </a:solidFill>
              </a:rPr>
              <a:t> di rifiuti conferiti al servizio pubblico </a:t>
            </a:r>
            <a:r>
              <a:rPr lang="it-IT" b="1" dirty="0" smtClean="0">
                <a:solidFill>
                  <a:schemeClr val="tx2">
                    <a:lumMod val="50000"/>
                  </a:schemeClr>
                </a:solidFill>
              </a:rPr>
              <a:t>o di sistemi di gestione caratterizzati dall'utilizzo di correttivi ai criteri di ripartizione del costo del servizio</a:t>
            </a:r>
            <a:r>
              <a:rPr lang="it-IT" dirty="0" smtClean="0">
                <a:solidFill>
                  <a:schemeClr val="tx2">
                    <a:lumMod val="50000"/>
                  </a:schemeClr>
                </a:solidFill>
              </a:rPr>
              <a:t>, finalizzati ad attuare un effettivo modello di tariffa commisurata al servizio reso a copertura integrale dei costi relativi al servizio di gestione dei rifiuti urbani e dei rifiuti assimilati, svolto nelle forme ammesse dal diritto dell'Unione europea.</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21</a:t>
            </a:fld>
            <a:endParaRPr lang="it-IT" dirty="0"/>
          </a:p>
        </p:txBody>
      </p:sp>
      <p:sp>
        <p:nvSpPr>
          <p:cNvPr id="4" name="Titolo 3"/>
          <p:cNvSpPr>
            <a:spLocks noGrp="1"/>
          </p:cNvSpPr>
          <p:nvPr>
            <p:ph type="title"/>
          </p:nvPr>
        </p:nvSpPr>
        <p:spPr>
          <a:xfrm>
            <a:off x="485775" y="152400"/>
            <a:ext cx="8106274" cy="457200"/>
          </a:xfrm>
        </p:spPr>
        <p:txBody>
          <a:bodyPr/>
          <a:lstStyle/>
          <a:p>
            <a:r>
              <a:rPr lang="it-IT" sz="2800" dirty="0" smtClean="0"/>
              <a:t>TARIP – Tari puntuale – L. 147/2013 </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00050" y="666750"/>
            <a:ext cx="8408670" cy="5305425"/>
          </a:xfrm>
        </p:spPr>
        <p:txBody>
          <a:bodyPr/>
          <a:lstStyle/>
          <a:p>
            <a:r>
              <a:rPr lang="it-IT" dirty="0" smtClean="0">
                <a:solidFill>
                  <a:schemeClr val="tx2">
                    <a:lumMod val="50000"/>
                  </a:schemeClr>
                </a:solidFill>
              </a:rPr>
              <a:t>Comma 668, L. 147/2013: “ I Comuni che hanno realizzato sistemi di misurazione puntuale della quantità di rifiuti conferiti al servizio pubblico </a:t>
            </a:r>
            <a:r>
              <a:rPr lang="it-IT" sz="1800" dirty="0" smtClean="0">
                <a:solidFill>
                  <a:srgbClr val="C00000"/>
                </a:solidFill>
              </a:rPr>
              <a:t>“</a:t>
            </a:r>
            <a:r>
              <a:rPr lang="it-IT" sz="1800" b="1" u="sng" dirty="0" smtClean="0">
                <a:solidFill>
                  <a:srgbClr val="C00000"/>
                </a:solidFill>
              </a:rPr>
              <a:t>POSSONO</a:t>
            </a:r>
            <a:r>
              <a:rPr lang="it-IT" dirty="0" smtClean="0">
                <a:solidFill>
                  <a:schemeClr val="tx2">
                    <a:lumMod val="50000"/>
                  </a:schemeClr>
                </a:solidFill>
              </a:rPr>
              <a:t>”  con regolamento prevedere l’applicazione di una </a:t>
            </a:r>
            <a:r>
              <a:rPr lang="it-IT" u="sng" dirty="0" smtClean="0">
                <a:solidFill>
                  <a:schemeClr val="tx2">
                    <a:lumMod val="50000"/>
                  </a:schemeClr>
                </a:solidFill>
              </a:rPr>
              <a:t>TARIFFA</a:t>
            </a:r>
            <a:r>
              <a:rPr lang="it-IT" dirty="0" smtClean="0">
                <a:solidFill>
                  <a:schemeClr val="tx2">
                    <a:lumMod val="50000"/>
                  </a:schemeClr>
                </a:solidFill>
              </a:rPr>
              <a:t> avente </a:t>
            </a:r>
            <a:r>
              <a:rPr lang="it-IT" u="sng" dirty="0" smtClean="0">
                <a:solidFill>
                  <a:schemeClr val="tx2">
                    <a:lumMod val="50000"/>
                  </a:schemeClr>
                </a:solidFill>
              </a:rPr>
              <a:t>NATURA CORRISPETTIVA</a:t>
            </a:r>
            <a:r>
              <a:rPr lang="it-IT" dirty="0" smtClean="0">
                <a:solidFill>
                  <a:schemeClr val="tx2">
                    <a:lumMod val="50000"/>
                  </a:schemeClr>
                </a:solidFill>
              </a:rPr>
              <a:t>  in luogo della </a:t>
            </a:r>
            <a:r>
              <a:rPr lang="it-IT" u="sng" dirty="0" smtClean="0">
                <a:solidFill>
                  <a:schemeClr val="tx2">
                    <a:lumMod val="50000"/>
                  </a:schemeClr>
                </a:solidFill>
              </a:rPr>
              <a:t>TARI. </a:t>
            </a:r>
          </a:p>
          <a:p>
            <a:r>
              <a:rPr lang="it-IT" dirty="0" smtClean="0">
                <a:solidFill>
                  <a:schemeClr val="tx2">
                    <a:lumMod val="50000"/>
                  </a:schemeClr>
                </a:solidFill>
              </a:rPr>
              <a:t> </a:t>
            </a:r>
          </a:p>
          <a:p>
            <a:r>
              <a:rPr lang="it-IT" dirty="0" smtClean="0">
                <a:solidFill>
                  <a:schemeClr val="tx2">
                    <a:lumMod val="50000"/>
                  </a:schemeClr>
                </a:solidFill>
              </a:rPr>
              <a:t>Rimane quindi  ferma la facoltà di scegliere fra:</a:t>
            </a:r>
          </a:p>
          <a:p>
            <a:endParaRPr lang="it-IT" dirty="0" smtClean="0">
              <a:solidFill>
                <a:schemeClr val="tx2">
                  <a:lumMod val="50000"/>
                </a:schemeClr>
              </a:solidFill>
            </a:endParaRPr>
          </a:p>
          <a:p>
            <a:pPr lvl="0">
              <a:buFont typeface="Wingdings" pitchFamily="2" charset="2"/>
              <a:buChar char="Ø"/>
            </a:pPr>
            <a:r>
              <a:rPr lang="it-IT" b="1" dirty="0" smtClean="0">
                <a:solidFill>
                  <a:schemeClr val="tx2">
                    <a:lumMod val="50000"/>
                  </a:schemeClr>
                </a:solidFill>
              </a:rPr>
              <a:t>TARI PUNTUALE CORRISPETTIVA: applicata e riscossa dal gestore (comma 668);</a:t>
            </a:r>
          </a:p>
          <a:p>
            <a:pPr lvl="0"/>
            <a:endParaRPr lang="it-IT" b="1" dirty="0" smtClean="0">
              <a:solidFill>
                <a:schemeClr val="tx2">
                  <a:lumMod val="50000"/>
                </a:schemeClr>
              </a:solidFill>
            </a:endParaRPr>
          </a:p>
          <a:p>
            <a:pPr lvl="0">
              <a:buFont typeface="Wingdings" pitchFamily="2" charset="2"/>
              <a:buChar char="Ø"/>
            </a:pPr>
            <a:r>
              <a:rPr lang="it-IT" b="1" dirty="0" smtClean="0">
                <a:solidFill>
                  <a:schemeClr val="tx2">
                    <a:lumMod val="50000"/>
                  </a:schemeClr>
                </a:solidFill>
              </a:rPr>
              <a:t>TARI PUNTUALE TRIBUTO: rimane nel bilancio comunale, è riscossa dal comune e può essere gestita dal Comune e/o dal Gestore </a:t>
            </a:r>
            <a:r>
              <a:rPr lang="it-IT" sz="1500" b="1" dirty="0" smtClean="0">
                <a:solidFill>
                  <a:schemeClr val="tx2">
                    <a:lumMod val="50000"/>
                  </a:schemeClr>
                </a:solidFill>
              </a:rPr>
              <a:t>(c. 691, poi modificato da L. 68/2014 e L. 125/2015).</a:t>
            </a:r>
          </a:p>
          <a:p>
            <a:pPr lvl="0">
              <a:buFont typeface="Wingdings" pitchFamily="2" charset="2"/>
              <a:buChar char="Ø"/>
            </a:pPr>
            <a:endParaRPr lang="it-IT" b="1" dirty="0" smtClean="0">
              <a:solidFill>
                <a:schemeClr val="tx2">
                  <a:lumMod val="50000"/>
                </a:schemeClr>
              </a:solidFill>
            </a:endParaRPr>
          </a:p>
          <a:p>
            <a:r>
              <a:rPr lang="it-IT" u="sng" dirty="0" smtClean="0">
                <a:solidFill>
                  <a:schemeClr val="tx2">
                    <a:lumMod val="50000"/>
                  </a:schemeClr>
                </a:solidFill>
              </a:rPr>
              <a:t>IL PRINCIPIO EUROPEO DEL  “CHI INQUINA PAGA”</a:t>
            </a:r>
          </a:p>
          <a:p>
            <a:r>
              <a:rPr lang="it-IT" dirty="0" smtClean="0">
                <a:solidFill>
                  <a:schemeClr val="tx2">
                    <a:lumMod val="50000"/>
                  </a:schemeClr>
                </a:solidFill>
              </a:rPr>
              <a:t>La Corte di Giustizia europea con sentenza 30/03/2017 C-335/16 ha ribadito che non esiste alcuna normativa che imponga agli Stati membri un metodo preciso per il finanziamento del costo di smaltimento, </a:t>
            </a:r>
            <a:r>
              <a:rPr lang="it-IT" dirty="0" err="1" smtClean="0">
                <a:solidFill>
                  <a:schemeClr val="tx2">
                    <a:lumMod val="50000"/>
                  </a:schemeClr>
                </a:solidFill>
              </a:rPr>
              <a:t>sicchè</a:t>
            </a:r>
            <a:r>
              <a:rPr lang="it-IT" dirty="0" smtClean="0">
                <a:solidFill>
                  <a:schemeClr val="tx2">
                    <a:lumMod val="50000"/>
                  </a:schemeClr>
                </a:solidFill>
              </a:rPr>
              <a:t> questo potrà essere effettuato sia “</a:t>
            </a:r>
            <a:r>
              <a:rPr lang="it-IT" b="1" dirty="0" smtClean="0">
                <a:solidFill>
                  <a:schemeClr val="tx2">
                    <a:lumMod val="50000"/>
                  </a:schemeClr>
                </a:solidFill>
              </a:rPr>
              <a:t>mediante una tassa” </a:t>
            </a:r>
            <a:r>
              <a:rPr lang="it-IT" dirty="0" smtClean="0">
                <a:solidFill>
                  <a:schemeClr val="tx2">
                    <a:lumMod val="50000"/>
                  </a:schemeClr>
                </a:solidFill>
              </a:rPr>
              <a:t>sia mediante </a:t>
            </a:r>
            <a:r>
              <a:rPr lang="it-IT" b="1" dirty="0" smtClean="0">
                <a:solidFill>
                  <a:schemeClr val="tx2">
                    <a:lumMod val="50000"/>
                  </a:schemeClr>
                </a:solidFill>
              </a:rPr>
              <a:t>“ contributi</a:t>
            </a:r>
            <a:r>
              <a:rPr lang="it-IT" dirty="0" smtClean="0">
                <a:solidFill>
                  <a:schemeClr val="tx2">
                    <a:lumMod val="50000"/>
                  </a:schemeClr>
                </a:solidFill>
              </a:rPr>
              <a:t>” o “</a:t>
            </a:r>
            <a:r>
              <a:rPr lang="it-IT" b="1" dirty="0" smtClean="0">
                <a:solidFill>
                  <a:schemeClr val="tx2">
                    <a:lumMod val="50000"/>
                  </a:schemeClr>
                </a:solidFill>
              </a:rPr>
              <a:t>prelievi</a:t>
            </a:r>
            <a:r>
              <a:rPr lang="it-IT" dirty="0" smtClean="0">
                <a:solidFill>
                  <a:schemeClr val="tx2">
                    <a:lumMod val="50000"/>
                  </a:schemeClr>
                </a:solidFill>
              </a:rPr>
              <a:t> </a:t>
            </a:r>
            <a:r>
              <a:rPr lang="it-IT" b="1" dirty="0" smtClean="0">
                <a:solidFill>
                  <a:schemeClr val="tx2">
                    <a:lumMod val="50000"/>
                  </a:schemeClr>
                </a:solidFill>
              </a:rPr>
              <a:t>di natura corrispettiva” </a:t>
            </a:r>
          </a:p>
          <a:p>
            <a:r>
              <a:rPr lang="it-IT" dirty="0" smtClean="0"/>
              <a:t> </a:t>
            </a:r>
          </a:p>
          <a:p>
            <a:endParaRPr lang="it-IT" u="sng"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22</a:t>
            </a:fld>
            <a:endParaRPr lang="it-IT" dirty="0"/>
          </a:p>
        </p:txBody>
      </p:sp>
      <p:sp>
        <p:nvSpPr>
          <p:cNvPr id="4" name="Titolo 3"/>
          <p:cNvSpPr>
            <a:spLocks noGrp="1"/>
          </p:cNvSpPr>
          <p:nvPr>
            <p:ph type="title"/>
          </p:nvPr>
        </p:nvSpPr>
        <p:spPr>
          <a:xfrm>
            <a:off x="400050" y="180976"/>
            <a:ext cx="8191999" cy="485774"/>
          </a:xfrm>
        </p:spPr>
        <p:txBody>
          <a:bodyPr/>
          <a:lstStyle/>
          <a:p>
            <a:r>
              <a:rPr lang="it-IT" sz="2700" dirty="0" smtClean="0"/>
              <a:t>TARIP – Tari puntuale: tariffa o tributo?</a:t>
            </a:r>
            <a:endParaRPr lang="it-IT" sz="2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6240" y="1038225"/>
            <a:ext cx="8488680" cy="4844415"/>
          </a:xfrm>
        </p:spPr>
        <p:txBody>
          <a:bodyPr/>
          <a:lstStyle/>
          <a:p>
            <a:pPr>
              <a:buFont typeface="Wingdings" pitchFamily="2" charset="2"/>
              <a:buChar char="Ø"/>
            </a:pPr>
            <a:r>
              <a:rPr lang="it-IT" dirty="0" smtClean="0">
                <a:solidFill>
                  <a:schemeClr val="tx2">
                    <a:lumMod val="50000"/>
                  </a:schemeClr>
                </a:solidFill>
              </a:rPr>
              <a:t>Pubblicato in GU n. 117 del 22/05/2017 </a:t>
            </a:r>
          </a:p>
          <a:p>
            <a:pPr>
              <a:buFont typeface="Wingdings" pitchFamily="2" charset="2"/>
              <a:buChar char="Ø"/>
            </a:pPr>
            <a:r>
              <a:rPr lang="it-IT" dirty="0" smtClean="0">
                <a:solidFill>
                  <a:schemeClr val="tx2">
                    <a:lumMod val="50000"/>
                  </a:schemeClr>
                </a:solidFill>
              </a:rPr>
              <a:t>Entrato in vigore il 6 giugno 2017 (15 </a:t>
            </a:r>
            <a:r>
              <a:rPr lang="it-IT" dirty="0" err="1" smtClean="0">
                <a:solidFill>
                  <a:schemeClr val="tx2">
                    <a:lumMod val="50000"/>
                  </a:schemeClr>
                </a:solidFill>
              </a:rPr>
              <a:t>gg</a:t>
            </a:r>
            <a:r>
              <a:rPr lang="it-IT" dirty="0" smtClean="0">
                <a:solidFill>
                  <a:schemeClr val="tx2">
                    <a:lumMod val="50000"/>
                  </a:schemeClr>
                </a:solidFill>
              </a:rPr>
              <a:t> successivi) </a:t>
            </a:r>
          </a:p>
          <a:p>
            <a:pPr>
              <a:buFont typeface="Wingdings" pitchFamily="2" charset="2"/>
              <a:buChar char="Ø"/>
            </a:pPr>
            <a:r>
              <a:rPr lang="it-IT" dirty="0" smtClean="0">
                <a:solidFill>
                  <a:schemeClr val="tx2">
                    <a:lumMod val="50000"/>
                  </a:schemeClr>
                </a:solidFill>
              </a:rPr>
              <a:t>Obbligo di adeguamento dei regolamenti comunali entro 24 mesi, quindi entro il 6 giugno 2019 </a:t>
            </a:r>
          </a:p>
          <a:p>
            <a:pPr>
              <a:buFont typeface="Wingdings" pitchFamily="2" charset="2"/>
              <a:buChar char="Ø"/>
            </a:pPr>
            <a:r>
              <a:rPr lang="it-IT" dirty="0" smtClean="0">
                <a:solidFill>
                  <a:schemeClr val="tx2">
                    <a:lumMod val="50000"/>
                  </a:schemeClr>
                </a:solidFill>
              </a:rPr>
              <a:t>Legittima l’applicazione della TARIP da parte dei Comuni prima ancora dell’emanazione del decreto (vista la disposizione transitoria) </a:t>
            </a:r>
          </a:p>
          <a:p>
            <a:pPr>
              <a:buFont typeface="Wingdings" pitchFamily="2" charset="2"/>
              <a:buChar char="Ø"/>
            </a:pPr>
            <a:r>
              <a:rPr lang="it-IT" dirty="0" smtClean="0">
                <a:solidFill>
                  <a:schemeClr val="tx2">
                    <a:lumMod val="50000"/>
                  </a:schemeClr>
                </a:solidFill>
              </a:rPr>
              <a:t>Legittima tutti i sistemi di misurazione puntuale in essere, introducendo anche ulteriori possibilità di presunzioni e sistemi semplificati che annacquano ancor di più la natura di corrispettivo per il servizio reso </a:t>
            </a:r>
          </a:p>
          <a:p>
            <a:pPr>
              <a:buFont typeface="Wingdings" pitchFamily="2" charset="2"/>
              <a:buChar char="Ø"/>
            </a:pPr>
            <a:r>
              <a:rPr lang="it-IT" dirty="0" smtClean="0">
                <a:solidFill>
                  <a:schemeClr val="tx2">
                    <a:lumMod val="50000"/>
                  </a:schemeClr>
                </a:solidFill>
              </a:rPr>
              <a:t>Accentua, pertanto, il problema dell’IVA. </a:t>
            </a:r>
          </a:p>
          <a:p>
            <a:endParaRPr lang="it-IT" dirty="0" smtClean="0">
              <a:solidFill>
                <a:schemeClr val="tx2">
                  <a:lumMod val="50000"/>
                </a:schemeClr>
              </a:solidFill>
            </a:endParaRPr>
          </a:p>
          <a:p>
            <a:endParaRPr lang="it-IT" dirty="0" smtClean="0"/>
          </a:p>
          <a:p>
            <a:r>
              <a:rPr lang="it-IT" b="1" dirty="0" smtClean="0">
                <a:solidFill>
                  <a:srgbClr val="FF0000"/>
                </a:solidFill>
              </a:rPr>
              <a:t>Tuttavia i sistemi di raccolta basati sulla misurazione puntuale sono quelli che massimizzano la raccolta differenziata (vedi dati ISPRA slide successive)</a:t>
            </a:r>
          </a:p>
          <a:p>
            <a:endParaRPr lang="it-IT"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23</a:t>
            </a:fld>
            <a:endParaRPr lang="it-IT" dirty="0"/>
          </a:p>
        </p:txBody>
      </p:sp>
      <p:sp>
        <p:nvSpPr>
          <p:cNvPr id="4" name="Titolo 3"/>
          <p:cNvSpPr>
            <a:spLocks noGrp="1"/>
          </p:cNvSpPr>
          <p:nvPr>
            <p:ph type="title"/>
          </p:nvPr>
        </p:nvSpPr>
        <p:spPr>
          <a:xfrm>
            <a:off x="396240" y="390525"/>
            <a:ext cx="8195809" cy="647700"/>
          </a:xfrm>
        </p:spPr>
        <p:txBody>
          <a:bodyPr/>
          <a:lstStyle/>
          <a:p>
            <a:r>
              <a:rPr lang="it-IT" sz="2400" dirty="0" smtClean="0"/>
              <a:t>Decreto 20/04/2017</a:t>
            </a:r>
            <a:endParaRPr lang="it-IT"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7175" y="685801"/>
            <a:ext cx="8629650" cy="5105399"/>
          </a:xfrm>
        </p:spPr>
        <p:txBody>
          <a:bodyPr/>
          <a:lstStyle/>
          <a:p>
            <a:r>
              <a:rPr lang="it-IT" sz="1400" b="1" dirty="0" smtClean="0">
                <a:solidFill>
                  <a:srgbClr val="C00000"/>
                </a:solidFill>
              </a:rPr>
              <a:t>Art. 1. </a:t>
            </a:r>
            <a:r>
              <a:rPr lang="it-IT" sz="1400" b="1" i="1" dirty="0" smtClean="0">
                <a:solidFill>
                  <a:srgbClr val="C00000"/>
                </a:solidFill>
              </a:rPr>
              <a:t>Oggetto e finalità </a:t>
            </a:r>
          </a:p>
          <a:p>
            <a:r>
              <a:rPr lang="it-IT" sz="1400" dirty="0" smtClean="0">
                <a:solidFill>
                  <a:schemeClr val="tx2">
                    <a:lumMod val="50000"/>
                  </a:schemeClr>
                </a:solidFill>
              </a:rPr>
              <a:t>1. Il presente decreto stabilisce i criteri per la realizzazione </a:t>
            </a:r>
            <a:r>
              <a:rPr lang="it-IT" sz="1400" b="1" dirty="0" smtClean="0">
                <a:solidFill>
                  <a:schemeClr val="tx2">
                    <a:lumMod val="50000"/>
                  </a:schemeClr>
                </a:solidFill>
              </a:rPr>
              <a:t>da parte dei comuni di: </a:t>
            </a:r>
          </a:p>
          <a:p>
            <a:r>
              <a:rPr lang="it-IT" sz="1400" dirty="0" smtClean="0">
                <a:solidFill>
                  <a:schemeClr val="tx2">
                    <a:lumMod val="50000"/>
                  </a:schemeClr>
                </a:solidFill>
              </a:rPr>
              <a:t>a) </a:t>
            </a:r>
            <a:r>
              <a:rPr lang="it-IT" sz="1400" b="1" dirty="0" smtClean="0">
                <a:solidFill>
                  <a:schemeClr val="tx2">
                    <a:lumMod val="50000"/>
                  </a:schemeClr>
                </a:solidFill>
              </a:rPr>
              <a:t>sistemi di misurazione puntuale della quantità di rifiuti conferiti dalle utenze al servizio pubblico; </a:t>
            </a:r>
          </a:p>
          <a:p>
            <a:r>
              <a:rPr lang="it-IT" sz="1400" dirty="0" smtClean="0">
                <a:solidFill>
                  <a:schemeClr val="tx2">
                    <a:lumMod val="50000"/>
                  </a:schemeClr>
                </a:solidFill>
              </a:rPr>
              <a:t>b) </a:t>
            </a:r>
            <a:r>
              <a:rPr lang="it-IT" sz="1400" b="1" dirty="0" smtClean="0">
                <a:solidFill>
                  <a:schemeClr val="tx2">
                    <a:lumMod val="50000"/>
                  </a:schemeClr>
                </a:solidFill>
              </a:rPr>
              <a:t>sistemi di gestione </a:t>
            </a:r>
            <a:r>
              <a:rPr lang="it-IT" sz="1400" b="1" u="sng" dirty="0" smtClean="0">
                <a:solidFill>
                  <a:schemeClr val="tx2">
                    <a:lumMod val="50000"/>
                  </a:schemeClr>
                </a:solidFill>
              </a:rPr>
              <a:t>caratterizzati dall'utilizzo di correttivi ai criteri di ripartizione del costo del servizio in funzione del servizio reso. </a:t>
            </a:r>
          </a:p>
          <a:p>
            <a:r>
              <a:rPr lang="it-IT" sz="1400" dirty="0" smtClean="0">
                <a:solidFill>
                  <a:schemeClr val="tx2">
                    <a:lumMod val="50000"/>
                  </a:schemeClr>
                </a:solidFill>
              </a:rPr>
              <a:t>2. I criteri di cui al comma 1, sono finalizzati ad attuare un effettivo modello di tariffa commisurata al servizio reso a copertura integrale dei costi relativi al servizio di gestione dei rifiuti urbani e dei rifiuti assimilati, svolto nelle forme ammesse dal diritto dell'Unione europea. </a:t>
            </a:r>
            <a:endParaRPr lang="it-IT" dirty="0" smtClean="0">
              <a:solidFill>
                <a:schemeClr val="tx2">
                  <a:lumMod val="50000"/>
                </a:schemeClr>
              </a:solidFill>
            </a:endParaRPr>
          </a:p>
          <a:p>
            <a:r>
              <a:rPr lang="it-IT" sz="1400" b="1" dirty="0" smtClean="0">
                <a:solidFill>
                  <a:srgbClr val="C00000"/>
                </a:solidFill>
              </a:rPr>
              <a:t>Art. 4. </a:t>
            </a:r>
            <a:r>
              <a:rPr lang="it-IT" sz="1400" b="1" i="1" dirty="0" smtClean="0">
                <a:solidFill>
                  <a:srgbClr val="C00000"/>
                </a:solidFill>
              </a:rPr>
              <a:t>Criteri per la realizzazione di sistemi per la misurazione puntuale della quantità di rifiuti </a:t>
            </a:r>
          </a:p>
          <a:p>
            <a:r>
              <a:rPr lang="it-IT" sz="1700" dirty="0" smtClean="0">
                <a:solidFill>
                  <a:schemeClr val="tx2">
                    <a:lumMod val="50000"/>
                  </a:schemeClr>
                </a:solidFill>
              </a:rPr>
              <a:t>1</a:t>
            </a:r>
            <a:r>
              <a:rPr lang="it-IT" sz="1700" b="1" u="sng" dirty="0" smtClean="0">
                <a:solidFill>
                  <a:schemeClr val="tx2">
                    <a:lumMod val="50000"/>
                  </a:schemeClr>
                </a:solidFill>
              </a:rPr>
              <a:t>. La misurazione puntuale della quantità di rifiuti conferiti si ottiene determinando, come requisito minimo, il peso o il volume della quantità di RUR conferito da ciascuna utenza al servizio pubblico di gestione dei rifiuti. </a:t>
            </a:r>
          </a:p>
          <a:p>
            <a:r>
              <a:rPr lang="it-IT" sz="1400" dirty="0" smtClean="0">
                <a:solidFill>
                  <a:schemeClr val="tx2">
                    <a:lumMod val="50000"/>
                  </a:schemeClr>
                </a:solidFill>
              </a:rPr>
              <a:t>2. Possono altresì </a:t>
            </a:r>
            <a:r>
              <a:rPr lang="it-IT" sz="1400" b="1" dirty="0" smtClean="0">
                <a:solidFill>
                  <a:schemeClr val="tx2">
                    <a:lumMod val="50000"/>
                  </a:schemeClr>
                </a:solidFill>
              </a:rPr>
              <a:t>essere misurate le quantità di </a:t>
            </a:r>
            <a:r>
              <a:rPr lang="it-IT" sz="1400" b="1" u="sng" dirty="0" smtClean="0">
                <a:solidFill>
                  <a:schemeClr val="tx2">
                    <a:lumMod val="50000"/>
                  </a:schemeClr>
                </a:solidFill>
              </a:rPr>
              <a:t>altre frazioni </a:t>
            </a:r>
            <a:r>
              <a:rPr lang="it-IT" sz="1400" b="1" dirty="0" smtClean="0">
                <a:solidFill>
                  <a:schemeClr val="tx2">
                    <a:lumMod val="50000"/>
                  </a:schemeClr>
                </a:solidFill>
              </a:rPr>
              <a:t>o flussi di rifiuto oggetto di raccolta differenziata, ivi compresi i conferimenti effettuati dagli utenti presso i centri di raccolta comunali. </a:t>
            </a:r>
          </a:p>
          <a:p>
            <a:r>
              <a:rPr lang="it-IT" sz="1400" dirty="0" smtClean="0">
                <a:solidFill>
                  <a:schemeClr val="tx2">
                    <a:lumMod val="50000"/>
                  </a:schemeClr>
                </a:solidFill>
              </a:rPr>
              <a:t>3. I sistemi di misurazione di cui al comma 1 devono rispettare quanto stabilito all'art. 6. </a:t>
            </a:r>
          </a:p>
          <a:p>
            <a:r>
              <a:rPr lang="it-IT" sz="1400" dirty="0" smtClean="0">
                <a:solidFill>
                  <a:schemeClr val="tx2">
                    <a:lumMod val="50000"/>
                  </a:schemeClr>
                </a:solidFill>
              </a:rPr>
              <a:t>4. Per la misurazione di frazioni o flussi di rifiuti conferiti diversi da quelli previsti al precedente comma 1, sono ammessi sistemi semplificati di determinazione delle quantità conferite.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24</a:t>
            </a:fld>
            <a:endParaRPr lang="it-IT" dirty="0"/>
          </a:p>
        </p:txBody>
      </p:sp>
      <p:sp>
        <p:nvSpPr>
          <p:cNvPr id="4" name="Titolo 3"/>
          <p:cNvSpPr>
            <a:spLocks noGrp="1"/>
          </p:cNvSpPr>
          <p:nvPr>
            <p:ph type="title"/>
          </p:nvPr>
        </p:nvSpPr>
        <p:spPr>
          <a:xfrm>
            <a:off x="257175" y="266701"/>
            <a:ext cx="8334874" cy="419100"/>
          </a:xfrm>
        </p:spPr>
        <p:txBody>
          <a:bodyPr/>
          <a:lstStyle/>
          <a:p>
            <a:r>
              <a:rPr lang="it-IT" sz="2700" dirty="0" smtClean="0"/>
              <a:t>Decreto 20/04/2017</a:t>
            </a:r>
            <a:endParaRPr lang="it-IT" sz="2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1450" y="400051"/>
            <a:ext cx="8667750" cy="5691720"/>
          </a:xfrm>
        </p:spPr>
        <p:txBody>
          <a:bodyPr/>
          <a:lstStyle/>
          <a:p>
            <a:r>
              <a:rPr lang="it-IT" sz="1400" b="1" dirty="0" smtClean="0">
                <a:solidFill>
                  <a:srgbClr val="C00000"/>
                </a:solidFill>
              </a:rPr>
              <a:t>Art. 7. </a:t>
            </a:r>
            <a:r>
              <a:rPr lang="it-IT" sz="1400" b="1" i="1" dirty="0" smtClean="0">
                <a:solidFill>
                  <a:srgbClr val="C00000"/>
                </a:solidFill>
              </a:rPr>
              <a:t>Determinazione dei conferimenti nel caso di utenze aggregate domestiche </a:t>
            </a:r>
          </a:p>
          <a:p>
            <a:r>
              <a:rPr lang="it-IT" sz="1400" dirty="0" smtClean="0">
                <a:solidFill>
                  <a:schemeClr val="tx2">
                    <a:lumMod val="50000"/>
                  </a:schemeClr>
                </a:solidFill>
              </a:rPr>
              <a:t>1. Qualora non sia tecnicamente fattibile o conveniente una suddivisione del punto di conferimento tra le diverse utenze, ai fini dell'applicazione della misurazione puntuale, </a:t>
            </a:r>
            <a:r>
              <a:rPr lang="it-IT" sz="1400" u="sng" dirty="0" smtClean="0">
                <a:solidFill>
                  <a:schemeClr val="tx2">
                    <a:lumMod val="50000"/>
                  </a:schemeClr>
                </a:solidFill>
              </a:rPr>
              <a:t>le quantità o i volumi </a:t>
            </a:r>
            <a:r>
              <a:rPr lang="it-IT" sz="1400" dirty="0" smtClean="0">
                <a:solidFill>
                  <a:schemeClr val="tx2">
                    <a:lumMod val="50000"/>
                  </a:schemeClr>
                </a:solidFill>
              </a:rPr>
              <a:t>di rifiuto attribuiti ad una </a:t>
            </a:r>
            <a:r>
              <a:rPr lang="it-IT" sz="1400" b="1" u="sng" dirty="0" smtClean="0">
                <a:solidFill>
                  <a:schemeClr val="tx2">
                    <a:lumMod val="50000"/>
                  </a:schemeClr>
                </a:solidFill>
              </a:rPr>
              <a:t>utenza aggregata </a:t>
            </a:r>
            <a:r>
              <a:rPr lang="it-IT" sz="1400" b="1" dirty="0" smtClean="0">
                <a:solidFill>
                  <a:schemeClr val="tx2">
                    <a:lumMod val="50000"/>
                  </a:schemeClr>
                </a:solidFill>
              </a:rPr>
              <a:t>sono ripartiti tra le singole utenze secondo il </a:t>
            </a:r>
            <a:r>
              <a:rPr lang="it-IT" sz="1400" b="1" u="sng" dirty="0" smtClean="0">
                <a:solidFill>
                  <a:schemeClr val="tx2">
                    <a:lumMod val="50000"/>
                  </a:schemeClr>
                </a:solidFill>
              </a:rPr>
              <a:t>criterio pro capite</a:t>
            </a:r>
            <a:r>
              <a:rPr lang="it-IT" sz="1400" b="1" dirty="0" smtClean="0">
                <a:solidFill>
                  <a:schemeClr val="tx2">
                    <a:lumMod val="50000"/>
                  </a:schemeClr>
                </a:solidFill>
              </a:rPr>
              <a:t>, in funzione del numero di componenti del nucleo familiare riferito all'utenza. </a:t>
            </a:r>
          </a:p>
          <a:p>
            <a:r>
              <a:rPr lang="it-IT" sz="1400" dirty="0" smtClean="0">
                <a:solidFill>
                  <a:schemeClr val="tx2">
                    <a:lumMod val="50000"/>
                  </a:schemeClr>
                </a:solidFill>
              </a:rPr>
              <a:t>2. Il riparto tra le singole utenze può avvenire anche utilizzando i</a:t>
            </a:r>
            <a:r>
              <a:rPr lang="it-IT" sz="1400" b="1" dirty="0" smtClean="0">
                <a:solidFill>
                  <a:schemeClr val="tx2">
                    <a:lumMod val="50000"/>
                  </a:schemeClr>
                </a:solidFill>
              </a:rPr>
              <a:t> </a:t>
            </a:r>
            <a:r>
              <a:rPr lang="it-IT" sz="1400" b="1" u="sng" dirty="0" smtClean="0">
                <a:solidFill>
                  <a:schemeClr val="tx2">
                    <a:lumMod val="50000"/>
                  </a:schemeClr>
                </a:solidFill>
              </a:rPr>
              <a:t>coefficienti </a:t>
            </a:r>
            <a:r>
              <a:rPr lang="it-IT" sz="1400" dirty="0" smtClean="0">
                <a:solidFill>
                  <a:schemeClr val="tx2">
                    <a:lumMod val="50000"/>
                  </a:schemeClr>
                </a:solidFill>
              </a:rPr>
              <a:t>indicati nella tabella 2, «Coefficienti per l'attribuzione della parte variabile della tariffa alle utenze domestiche», di cui all'allegato 1, del </a:t>
            </a:r>
            <a:r>
              <a:rPr lang="it-IT" sz="1400" b="1" u="sng" dirty="0" smtClean="0">
                <a:solidFill>
                  <a:schemeClr val="tx2">
                    <a:lumMod val="50000"/>
                  </a:schemeClr>
                </a:solidFill>
              </a:rPr>
              <a:t>DPR 158/99</a:t>
            </a:r>
            <a:r>
              <a:rPr lang="it-IT" sz="1400" u="sng" dirty="0" smtClean="0">
                <a:solidFill>
                  <a:schemeClr val="tx2">
                    <a:lumMod val="50000"/>
                  </a:schemeClr>
                </a:solidFill>
              </a:rPr>
              <a:t>. </a:t>
            </a:r>
          </a:p>
          <a:p>
            <a:r>
              <a:rPr lang="it-IT" sz="1400" dirty="0" smtClean="0">
                <a:solidFill>
                  <a:schemeClr val="tx2">
                    <a:lumMod val="50000"/>
                  </a:schemeClr>
                </a:solidFill>
              </a:rPr>
              <a:t>3. L'uso dei parametri di cui al comma 2 è ammesso anche </a:t>
            </a:r>
            <a:r>
              <a:rPr lang="it-IT" sz="1400" b="1" dirty="0" smtClean="0">
                <a:solidFill>
                  <a:schemeClr val="tx2">
                    <a:lumMod val="50000"/>
                  </a:schemeClr>
                </a:solidFill>
              </a:rPr>
              <a:t>per quelle porzioni di territorio in cui, </a:t>
            </a:r>
            <a:r>
              <a:rPr lang="it-IT" sz="1400" dirty="0" smtClean="0">
                <a:solidFill>
                  <a:schemeClr val="tx2">
                    <a:lumMod val="50000"/>
                  </a:schemeClr>
                </a:solidFill>
              </a:rPr>
              <a:t>per ragioni tecniche o di dispersione territoriale o di sostenibilità economica, </a:t>
            </a:r>
            <a:r>
              <a:rPr lang="it-IT" sz="1400" b="1" dirty="0" smtClean="0">
                <a:solidFill>
                  <a:schemeClr val="tx2">
                    <a:lumMod val="50000"/>
                  </a:schemeClr>
                </a:solidFill>
              </a:rPr>
              <a:t>non sia possibile implementare sistemi di misurazione puntuale.  </a:t>
            </a:r>
            <a:endParaRPr lang="it-IT" sz="1400" dirty="0" smtClean="0">
              <a:solidFill>
                <a:schemeClr val="tx2">
                  <a:lumMod val="50000"/>
                </a:schemeClr>
              </a:solidFill>
            </a:endParaRPr>
          </a:p>
          <a:p>
            <a:r>
              <a:rPr lang="it-IT" sz="1400" b="1" dirty="0" smtClean="0">
                <a:solidFill>
                  <a:srgbClr val="C00000"/>
                </a:solidFill>
              </a:rPr>
              <a:t>Art. 8. </a:t>
            </a:r>
            <a:r>
              <a:rPr lang="it-IT" sz="1400" b="1" i="1" dirty="0" smtClean="0">
                <a:solidFill>
                  <a:srgbClr val="C00000"/>
                </a:solidFill>
              </a:rPr>
              <a:t>Determinazione dei conferimenti di utenze non domestiche all'interno di utenze aggregate </a:t>
            </a:r>
          </a:p>
          <a:p>
            <a:r>
              <a:rPr lang="it-IT" sz="1400" dirty="0" smtClean="0">
                <a:solidFill>
                  <a:schemeClr val="tx2">
                    <a:lumMod val="50000"/>
                  </a:schemeClr>
                </a:solidFill>
              </a:rPr>
              <a:t>1. Il rifiuto residuo proveniente dalle </a:t>
            </a:r>
            <a:r>
              <a:rPr lang="it-IT" sz="1400" b="1" dirty="0" smtClean="0">
                <a:solidFill>
                  <a:schemeClr val="tx2">
                    <a:lumMod val="50000"/>
                  </a:schemeClr>
                </a:solidFill>
              </a:rPr>
              <a:t>utenze non domestiche presenti in utenze aggregate </a:t>
            </a:r>
            <a:r>
              <a:rPr lang="it-IT" sz="1400" dirty="0" smtClean="0">
                <a:solidFill>
                  <a:schemeClr val="tx2">
                    <a:lumMod val="50000"/>
                  </a:schemeClr>
                </a:solidFill>
              </a:rPr>
              <a:t>deve essere </a:t>
            </a:r>
            <a:r>
              <a:rPr lang="it-IT" sz="1400" b="1" dirty="0" smtClean="0">
                <a:solidFill>
                  <a:schemeClr val="tx2">
                    <a:lumMod val="50000"/>
                  </a:schemeClr>
                </a:solidFill>
              </a:rPr>
              <a:t>conferito in maniera separata </a:t>
            </a:r>
            <a:r>
              <a:rPr lang="it-IT" sz="1400" dirty="0" smtClean="0">
                <a:solidFill>
                  <a:schemeClr val="tx2">
                    <a:lumMod val="50000"/>
                  </a:schemeClr>
                </a:solidFill>
              </a:rPr>
              <a:t>rispetto a quello conferito dalle utenze domestiche. </a:t>
            </a:r>
          </a:p>
          <a:p>
            <a:r>
              <a:rPr lang="it-IT" sz="1400" dirty="0" smtClean="0">
                <a:solidFill>
                  <a:schemeClr val="tx2">
                    <a:lumMod val="50000"/>
                  </a:schemeClr>
                </a:solidFill>
              </a:rPr>
              <a:t>2. Alternativamente, il comune utilizza i </a:t>
            </a:r>
            <a:r>
              <a:rPr lang="it-IT" sz="1400" b="1" dirty="0" smtClean="0">
                <a:solidFill>
                  <a:schemeClr val="tx2">
                    <a:lumMod val="50000"/>
                  </a:schemeClr>
                </a:solidFill>
              </a:rPr>
              <a:t>coefficienti di produttività </a:t>
            </a:r>
            <a:r>
              <a:rPr lang="it-IT" sz="1400" dirty="0" smtClean="0">
                <a:solidFill>
                  <a:schemeClr val="tx2">
                    <a:lumMod val="50000"/>
                  </a:schemeClr>
                </a:solidFill>
              </a:rPr>
              <a:t>per ciascuna tipologia di utenza non domestica indicati nelle tabelle 4a e 4b, «Intervalli di produzione kg/m2 anno per l'attribuzione della parte variabile della tariffa alle utenze non domestiche», di cui all'allegato 1 del </a:t>
            </a:r>
            <a:r>
              <a:rPr lang="it-IT" sz="1400" b="1" dirty="0" smtClean="0">
                <a:solidFill>
                  <a:schemeClr val="tx2">
                    <a:lumMod val="50000"/>
                  </a:schemeClr>
                </a:solidFill>
              </a:rPr>
              <a:t>DPR 158/99</a:t>
            </a:r>
            <a:r>
              <a:rPr lang="it-IT" sz="1400" u="sng" dirty="0" smtClean="0">
                <a:solidFill>
                  <a:schemeClr val="tx2">
                    <a:lumMod val="50000"/>
                  </a:schemeClr>
                </a:solidFill>
              </a:rPr>
              <a:t>, ovvero </a:t>
            </a:r>
            <a:r>
              <a:rPr lang="it-IT" sz="1400" dirty="0" smtClean="0">
                <a:solidFill>
                  <a:schemeClr val="tx2">
                    <a:lumMod val="50000"/>
                  </a:schemeClr>
                </a:solidFill>
              </a:rPr>
              <a:t>coefficienti di distribuzione </a:t>
            </a:r>
            <a:r>
              <a:rPr lang="it-IT" sz="1400" b="1" dirty="0" smtClean="0">
                <a:solidFill>
                  <a:schemeClr val="tx2">
                    <a:lumMod val="50000"/>
                  </a:schemeClr>
                </a:solidFill>
              </a:rPr>
              <a:t>ottenuti mediante appositi studi </a:t>
            </a:r>
            <a:r>
              <a:rPr lang="it-IT" sz="1400" dirty="0" smtClean="0">
                <a:solidFill>
                  <a:schemeClr val="tx2">
                    <a:lumMod val="50000"/>
                  </a:schemeClr>
                </a:solidFill>
              </a:rPr>
              <a:t>effettuati a livello locale ovvero coefficienti ottenuti dalla rilevazione della distribuzione dei conferimenti e delle quantità tipici del territorio di riferimento </a:t>
            </a:r>
          </a:p>
          <a:p>
            <a:endParaRPr lang="it-IT" b="1"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25</a:t>
            </a:fld>
            <a:endParaRPr lang="it-IT" dirty="0"/>
          </a:p>
        </p:txBody>
      </p:sp>
      <p:sp>
        <p:nvSpPr>
          <p:cNvPr id="4" name="Titolo 3"/>
          <p:cNvSpPr>
            <a:spLocks noGrp="1"/>
          </p:cNvSpPr>
          <p:nvPr>
            <p:ph type="title"/>
          </p:nvPr>
        </p:nvSpPr>
        <p:spPr>
          <a:xfrm>
            <a:off x="409576" y="0"/>
            <a:ext cx="8182474" cy="619125"/>
          </a:xfrm>
        </p:spPr>
        <p:txBody>
          <a:bodyPr/>
          <a:lstStyle/>
          <a:p>
            <a:r>
              <a:rPr lang="it-IT" sz="2700" dirty="0" smtClean="0"/>
              <a:t>Decreto 20/04/2017</a:t>
            </a:r>
            <a:endParaRPr lang="it-IT" sz="2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850" y="781051"/>
            <a:ext cx="8268199" cy="4616445"/>
          </a:xfrm>
        </p:spPr>
        <p:txBody>
          <a:bodyPr/>
          <a:lstStyle/>
          <a:p>
            <a:endParaRPr lang="it-IT" dirty="0" smtClean="0"/>
          </a:p>
          <a:p>
            <a:r>
              <a:rPr lang="it-IT" b="1" dirty="0" smtClean="0">
                <a:solidFill>
                  <a:schemeClr val="tx2">
                    <a:lumMod val="50000"/>
                  </a:schemeClr>
                </a:solidFill>
              </a:rPr>
              <a:t>Art. 9. </a:t>
            </a:r>
            <a:r>
              <a:rPr lang="it-IT" b="1" i="1" dirty="0" smtClean="0">
                <a:solidFill>
                  <a:schemeClr val="tx2">
                    <a:lumMod val="50000"/>
                  </a:schemeClr>
                </a:solidFill>
              </a:rPr>
              <a:t>Criteri integrativi ai sistemi di misurazione puntuale </a:t>
            </a:r>
          </a:p>
          <a:p>
            <a:r>
              <a:rPr lang="it-IT" dirty="0" smtClean="0">
                <a:solidFill>
                  <a:schemeClr val="tx2">
                    <a:lumMod val="50000"/>
                  </a:schemeClr>
                </a:solidFill>
              </a:rPr>
              <a:t>1. In fase di </a:t>
            </a:r>
            <a:r>
              <a:rPr lang="it-IT" dirty="0" smtClean="0">
                <a:solidFill>
                  <a:srgbClr val="C00000"/>
                </a:solidFill>
              </a:rPr>
              <a:t>definizione della parte variabile della tariffa </a:t>
            </a:r>
            <a:r>
              <a:rPr lang="it-IT" dirty="0" smtClean="0">
                <a:solidFill>
                  <a:schemeClr val="tx2">
                    <a:lumMod val="50000"/>
                  </a:schemeClr>
                </a:solidFill>
              </a:rPr>
              <a:t>per il servizio di gestione dei rifiuti urbani, il comune può adottare </a:t>
            </a:r>
            <a:r>
              <a:rPr lang="it-IT" dirty="0" smtClean="0">
                <a:solidFill>
                  <a:srgbClr val="C00000"/>
                </a:solidFill>
              </a:rPr>
              <a:t>criteri di ripartizione dei costi commisurati alla qualità del servizio reso alla singola utenza, nonché al numero dei servizi messi a disposizione della medesima</a:t>
            </a:r>
            <a:r>
              <a:rPr lang="it-IT" dirty="0" smtClean="0">
                <a:solidFill>
                  <a:schemeClr val="tx2">
                    <a:lumMod val="50000"/>
                  </a:schemeClr>
                </a:solidFill>
              </a:rPr>
              <a:t>, </a:t>
            </a:r>
            <a:r>
              <a:rPr lang="it-IT" b="1" dirty="0" smtClean="0">
                <a:solidFill>
                  <a:srgbClr val="C00000"/>
                </a:solidFill>
              </a:rPr>
              <a:t>anche quando questa non li utilizzi. *</a:t>
            </a:r>
          </a:p>
          <a:p>
            <a:r>
              <a:rPr lang="it-IT" dirty="0" smtClean="0">
                <a:solidFill>
                  <a:schemeClr val="tx2">
                    <a:lumMod val="50000"/>
                  </a:schemeClr>
                </a:solidFill>
              </a:rPr>
              <a:t>2. Le frazioni avviate al </a:t>
            </a:r>
            <a:r>
              <a:rPr lang="it-IT" b="1" dirty="0" smtClean="0">
                <a:solidFill>
                  <a:schemeClr val="tx2">
                    <a:lumMod val="50000"/>
                  </a:schemeClr>
                </a:solidFill>
              </a:rPr>
              <a:t>riciclaggio devono dare luogo a correttivi ai criteri di ripartizione dei costi. </a:t>
            </a:r>
            <a:r>
              <a:rPr lang="it-IT" dirty="0" smtClean="0">
                <a:solidFill>
                  <a:schemeClr val="tx2">
                    <a:lumMod val="50000"/>
                  </a:schemeClr>
                </a:solidFill>
              </a:rPr>
              <a:t>In tali casi, l'utenza per la quale è stato svolto il servizio di ritiro è identificata ovvero è registrato il numero dei conferimenti ai </a:t>
            </a:r>
            <a:r>
              <a:rPr lang="it-IT" u="sng" dirty="0" smtClean="0">
                <a:solidFill>
                  <a:schemeClr val="tx2">
                    <a:lumMod val="50000"/>
                  </a:schemeClr>
                </a:solidFill>
              </a:rPr>
              <a:t>centri comunali di raccolta, </a:t>
            </a:r>
            <a:r>
              <a:rPr lang="it-IT" dirty="0" smtClean="0">
                <a:solidFill>
                  <a:schemeClr val="tx2">
                    <a:lumMod val="50000"/>
                  </a:schemeClr>
                </a:solidFill>
              </a:rPr>
              <a:t>effettuato dalla singola utenza, di frazioni di rifiuto avviate al riciclaggio. </a:t>
            </a:r>
          </a:p>
          <a:p>
            <a:endParaRPr lang="it-IT" dirty="0" smtClean="0">
              <a:solidFill>
                <a:schemeClr val="tx2">
                  <a:lumMod val="50000"/>
                </a:schemeClr>
              </a:solidFill>
            </a:endParaRPr>
          </a:p>
          <a:p>
            <a:pPr>
              <a:buFont typeface="Arial" charset="0"/>
              <a:buChar char="•"/>
            </a:pPr>
            <a:r>
              <a:rPr lang="it-IT" sz="1500" i="1" dirty="0" smtClean="0">
                <a:solidFill>
                  <a:srgbClr val="C00000"/>
                </a:solidFill>
              </a:rPr>
              <a:t>Questo articolo è quello che può creare più conflittualità con il gestore dei rifiuti, in quanto autorizza l’addebito di una quota «fissa» della quota «variabile»  </a:t>
            </a:r>
            <a:r>
              <a:rPr lang="it-IT" sz="1500" b="1" i="1" dirty="0" smtClean="0">
                <a:solidFill>
                  <a:srgbClr val="C00000"/>
                </a:solidFill>
              </a:rPr>
              <a:t>(svuotamenti minimi)</a:t>
            </a:r>
          </a:p>
          <a:p>
            <a:r>
              <a:rPr lang="it-IT" sz="1500" i="1" dirty="0" smtClean="0">
                <a:solidFill>
                  <a:srgbClr val="C00000"/>
                </a:solidFill>
              </a:rPr>
              <a:t>L’art. 9 autorizza </a:t>
            </a:r>
            <a:r>
              <a:rPr lang="it-IT" sz="1500" i="1" dirty="0" err="1" smtClean="0">
                <a:solidFill>
                  <a:srgbClr val="C00000"/>
                </a:solidFill>
              </a:rPr>
              <a:t>ll</a:t>
            </a:r>
            <a:r>
              <a:rPr lang="it-IT" sz="1500" i="1" dirty="0" smtClean="0">
                <a:solidFill>
                  <a:srgbClr val="C00000"/>
                </a:solidFill>
              </a:rPr>
              <a:t>’applicazione della c.d. </a:t>
            </a:r>
            <a:r>
              <a:rPr lang="it-IT" sz="1500" b="1" i="1" dirty="0" smtClean="0">
                <a:solidFill>
                  <a:srgbClr val="C00000"/>
                </a:solidFill>
              </a:rPr>
              <a:t>tariffa </a:t>
            </a:r>
            <a:r>
              <a:rPr lang="it-IT" sz="1500" b="1" i="1" dirty="0" err="1" smtClean="0">
                <a:solidFill>
                  <a:srgbClr val="C00000"/>
                </a:solidFill>
              </a:rPr>
              <a:t>trinomia</a:t>
            </a:r>
            <a:endParaRPr lang="it-IT" sz="1500" b="1" i="1" dirty="0">
              <a:solidFill>
                <a:srgbClr val="C0000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26</a:t>
            </a:fld>
            <a:endParaRPr lang="it-IT" dirty="0"/>
          </a:p>
        </p:txBody>
      </p:sp>
      <p:sp>
        <p:nvSpPr>
          <p:cNvPr id="4" name="Titolo 3"/>
          <p:cNvSpPr>
            <a:spLocks noGrp="1"/>
          </p:cNvSpPr>
          <p:nvPr>
            <p:ph type="title"/>
          </p:nvPr>
        </p:nvSpPr>
        <p:spPr>
          <a:xfrm>
            <a:off x="323850" y="209551"/>
            <a:ext cx="8505825" cy="571500"/>
          </a:xfrm>
        </p:spPr>
        <p:txBody>
          <a:bodyPr/>
          <a:lstStyle/>
          <a:p>
            <a:r>
              <a:rPr lang="it-IT" sz="2700" dirty="0" smtClean="0"/>
              <a:t>Decreto 20/04/2017</a:t>
            </a:r>
            <a:endParaRPr lang="it-IT" sz="2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850" y="426720"/>
            <a:ext cx="8545830" cy="5516879"/>
          </a:xfrm>
        </p:spPr>
        <p:txBody>
          <a:bodyPr/>
          <a:lstStyle/>
          <a:p>
            <a:r>
              <a:rPr lang="it-IT" sz="1500" dirty="0" smtClean="0">
                <a:solidFill>
                  <a:schemeClr val="tx2">
                    <a:lumMod val="50000"/>
                  </a:schemeClr>
                </a:solidFill>
              </a:rPr>
              <a:t>Visti i criteri assolutamente blandi previsti per la “misurazione puntuale”, sussistono fondate motivazioni per ritenere che la Cassazione rileverà la </a:t>
            </a:r>
            <a:r>
              <a:rPr lang="it-IT" sz="1500" b="1" dirty="0" smtClean="0">
                <a:solidFill>
                  <a:schemeClr val="tx2">
                    <a:lumMod val="50000"/>
                  </a:schemeClr>
                </a:solidFill>
              </a:rPr>
              <a:t>natura tributaria del prelievo. </a:t>
            </a:r>
            <a:endParaRPr lang="it-IT" sz="1500" dirty="0" smtClean="0">
              <a:solidFill>
                <a:schemeClr val="tx2">
                  <a:lumMod val="50000"/>
                </a:schemeClr>
              </a:solidFill>
            </a:endParaRPr>
          </a:p>
          <a:p>
            <a:pPr>
              <a:buFont typeface="Wingdings" pitchFamily="2" charset="2"/>
              <a:buChar char="Ø"/>
            </a:pPr>
            <a:r>
              <a:rPr lang="it-IT" sz="1500" b="1" i="1" dirty="0" smtClean="0">
                <a:solidFill>
                  <a:srgbClr val="C00000"/>
                </a:solidFill>
              </a:rPr>
              <a:t>La Corte Costituzionale, nella sentenza 24 luglio 2009, n. 238 </a:t>
            </a:r>
            <a:r>
              <a:rPr lang="it-IT" sz="1500" dirty="0" smtClean="0">
                <a:solidFill>
                  <a:schemeClr val="tx2">
                    <a:lumMod val="50000"/>
                  </a:schemeClr>
                </a:solidFill>
              </a:rPr>
              <a:t>ha giudicato la natura tributaria della TIA1, ma non della TIA2. Tuttavia la Corte ha indicato i criteri cui far riferimento per qualificare come tributari alcuni prelievi. </a:t>
            </a:r>
            <a:r>
              <a:rPr lang="it-IT" sz="1500" i="1" dirty="0" smtClean="0">
                <a:solidFill>
                  <a:schemeClr val="tx2">
                    <a:lumMod val="50000"/>
                  </a:schemeClr>
                </a:solidFill>
              </a:rPr>
              <a:t>Tali criteri, indipendentemente dal </a:t>
            </a:r>
            <a:r>
              <a:rPr lang="it-IT" sz="1500" i="1" dirty="0" err="1" smtClean="0">
                <a:solidFill>
                  <a:schemeClr val="tx2">
                    <a:lumMod val="50000"/>
                  </a:schemeClr>
                </a:solidFill>
              </a:rPr>
              <a:t>nomen</a:t>
            </a:r>
            <a:r>
              <a:rPr lang="it-IT" sz="1500" i="1" dirty="0" smtClean="0">
                <a:solidFill>
                  <a:schemeClr val="tx2">
                    <a:lumMod val="50000"/>
                  </a:schemeClr>
                </a:solidFill>
              </a:rPr>
              <a:t> </a:t>
            </a:r>
            <a:r>
              <a:rPr lang="it-IT" sz="1500" i="1" dirty="0" err="1" smtClean="0">
                <a:solidFill>
                  <a:schemeClr val="tx2">
                    <a:lumMod val="50000"/>
                  </a:schemeClr>
                </a:solidFill>
              </a:rPr>
              <a:t>iuris</a:t>
            </a:r>
            <a:r>
              <a:rPr lang="it-IT" sz="1500" i="1" dirty="0" smtClean="0">
                <a:solidFill>
                  <a:schemeClr val="tx2">
                    <a:lumMod val="50000"/>
                  </a:schemeClr>
                </a:solidFill>
              </a:rPr>
              <a:t> utilizzato dalla normativa che disciplina i prelievi stessi, consistono </a:t>
            </a:r>
            <a:r>
              <a:rPr lang="it-IT" sz="1500" b="1" i="1" u="sng" dirty="0" smtClean="0">
                <a:solidFill>
                  <a:schemeClr val="tx2">
                    <a:lumMod val="50000"/>
                  </a:schemeClr>
                </a:solidFill>
              </a:rPr>
              <a:t>nella doverosità della prestazione</a:t>
            </a:r>
            <a:r>
              <a:rPr lang="it-IT" sz="1500" i="1" dirty="0" smtClean="0">
                <a:solidFill>
                  <a:schemeClr val="tx2">
                    <a:lumMod val="50000"/>
                  </a:schemeClr>
                </a:solidFill>
              </a:rPr>
              <a:t>, nella </a:t>
            </a:r>
            <a:r>
              <a:rPr lang="it-IT" sz="1500" b="1" i="1" u="sng" dirty="0" smtClean="0">
                <a:solidFill>
                  <a:schemeClr val="tx2">
                    <a:lumMod val="50000"/>
                  </a:schemeClr>
                </a:solidFill>
              </a:rPr>
              <a:t>mancanza di un rapporto sinallagmatico </a:t>
            </a:r>
            <a:r>
              <a:rPr lang="it-IT" sz="1500" i="1" dirty="0" smtClean="0">
                <a:solidFill>
                  <a:schemeClr val="tx2">
                    <a:lumMod val="50000"/>
                  </a:schemeClr>
                </a:solidFill>
              </a:rPr>
              <a:t>tra parti e nel collegamento di detta prestazione alla pubblica spesa in relazione ad un presupposto economicamente rilevante;</a:t>
            </a:r>
            <a:endParaRPr lang="it-IT" sz="1500" dirty="0" smtClean="0">
              <a:solidFill>
                <a:schemeClr val="tx2">
                  <a:lumMod val="50000"/>
                </a:schemeClr>
              </a:solidFill>
            </a:endParaRPr>
          </a:p>
          <a:p>
            <a:r>
              <a:rPr lang="it-IT" sz="1500" b="1" i="1" dirty="0" err="1" smtClean="0">
                <a:solidFill>
                  <a:srgbClr val="C00000"/>
                </a:solidFill>
              </a:rPr>
              <a:t>Cass.SS.UU.</a:t>
            </a:r>
            <a:r>
              <a:rPr lang="it-IT" sz="1500" b="1" i="1" dirty="0" smtClean="0">
                <a:solidFill>
                  <a:srgbClr val="C00000"/>
                </a:solidFill>
              </a:rPr>
              <a:t> N. 17113 del 11/7/2017: </a:t>
            </a:r>
            <a:r>
              <a:rPr lang="it-IT" sz="1500" b="1" dirty="0" smtClean="0">
                <a:solidFill>
                  <a:schemeClr val="tx2">
                    <a:lumMod val="50000"/>
                  </a:schemeClr>
                </a:solidFill>
              </a:rPr>
              <a:t>n</a:t>
            </a:r>
            <a:r>
              <a:rPr lang="it-IT" sz="1500" dirty="0" smtClean="0">
                <a:solidFill>
                  <a:schemeClr val="tx2">
                    <a:lumMod val="50000"/>
                  </a:schemeClr>
                </a:solidFill>
              </a:rPr>
              <a:t>ella sentenza, si precisa che “</a:t>
            </a:r>
            <a:r>
              <a:rPr lang="it-IT" sz="1500" b="1" i="1" dirty="0" smtClean="0">
                <a:solidFill>
                  <a:schemeClr val="tx2">
                    <a:lumMod val="50000"/>
                  </a:schemeClr>
                </a:solidFill>
              </a:rPr>
              <a:t>sia la TIA1 che la TIA2 che la TARI” </a:t>
            </a:r>
            <a:r>
              <a:rPr lang="it-IT" sz="1500" i="1" dirty="0" smtClean="0">
                <a:solidFill>
                  <a:schemeClr val="tx2">
                    <a:lumMod val="50000"/>
                  </a:schemeClr>
                </a:solidFill>
              </a:rPr>
              <a:t>(anch’essa ha natura pubblica anche se riscossa dal gestore, per la natura </a:t>
            </a:r>
            <a:r>
              <a:rPr lang="it-IT" sz="1500" i="1" dirty="0" err="1" smtClean="0">
                <a:solidFill>
                  <a:schemeClr val="tx2">
                    <a:lumMod val="50000"/>
                  </a:schemeClr>
                </a:solidFill>
              </a:rPr>
              <a:t>autoritativa</a:t>
            </a:r>
            <a:r>
              <a:rPr lang="it-IT" sz="1500" i="1" dirty="0" smtClean="0">
                <a:solidFill>
                  <a:schemeClr val="tx2">
                    <a:lumMod val="50000"/>
                  </a:schemeClr>
                </a:solidFill>
              </a:rPr>
              <a:t> e pubblica del prelievo) sono tutte caratterizzate dai medesimi presupposti:</a:t>
            </a:r>
            <a:r>
              <a:rPr lang="it-IT" sz="1500" b="1" i="1" dirty="0" smtClean="0">
                <a:solidFill>
                  <a:schemeClr val="tx2">
                    <a:lumMod val="50000"/>
                  </a:schemeClr>
                </a:solidFill>
              </a:rPr>
              <a:t> a) mancanza di nesso diretto tra prestazione e corrispettivo</a:t>
            </a:r>
            <a:r>
              <a:rPr lang="it-IT" sz="1500" i="1" dirty="0" smtClean="0">
                <a:solidFill>
                  <a:schemeClr val="tx2">
                    <a:lumMod val="50000"/>
                  </a:schemeClr>
                </a:solidFill>
              </a:rPr>
              <a:t>;</a:t>
            </a:r>
            <a:r>
              <a:rPr lang="it-IT" sz="1500" b="1" i="1" dirty="0" smtClean="0">
                <a:solidFill>
                  <a:schemeClr val="tx2">
                    <a:lumMod val="50000"/>
                  </a:schemeClr>
                </a:solidFill>
              </a:rPr>
              <a:t> b) il compenso ricevuto dal prestatore dei servizi non è il controvalore effettivo del servizio prestato al destinatario</a:t>
            </a:r>
            <a:r>
              <a:rPr lang="it-IT" sz="1500" i="1" dirty="0" smtClean="0">
                <a:solidFill>
                  <a:schemeClr val="tx2">
                    <a:lumMod val="50000"/>
                  </a:schemeClr>
                </a:solidFill>
              </a:rPr>
              <a:t>”. </a:t>
            </a:r>
          </a:p>
          <a:p>
            <a:pPr>
              <a:buFont typeface="Wingdings" pitchFamily="2" charset="2"/>
              <a:buChar char="Ø"/>
            </a:pPr>
            <a:r>
              <a:rPr lang="it-IT" b="1" i="1" dirty="0" smtClean="0">
                <a:solidFill>
                  <a:srgbClr val="C00000"/>
                </a:solidFill>
              </a:rPr>
              <a:t>Cass. N. 23949 del 25/09/2019 su TIA 2: </a:t>
            </a:r>
            <a:r>
              <a:rPr lang="it-IT" sz="1500" i="1" dirty="0" smtClean="0">
                <a:solidFill>
                  <a:schemeClr val="tx2">
                    <a:lumMod val="50000"/>
                  </a:schemeClr>
                </a:solidFill>
              </a:rPr>
              <a:t>“..non pare sussistere un rapporto sinallagmatico che è alla base dell’assoggettamento ad IVA (corte Cost. 238/2009) attesa l’inesistenza di un nesso diretto tra il servizio e l’entità del prelievo, commisurata a mere previsioni forfetarie di producibilità di rifiuti..” </a:t>
            </a:r>
            <a:r>
              <a:rPr lang="it-IT" sz="1500" dirty="0" smtClean="0">
                <a:solidFill>
                  <a:schemeClr val="tx2">
                    <a:lumMod val="50000"/>
                  </a:schemeClr>
                </a:solidFill>
              </a:rPr>
              <a:t>. </a:t>
            </a:r>
            <a:r>
              <a:rPr lang="it-IT" sz="1500" b="1" i="1" dirty="0" smtClean="0">
                <a:solidFill>
                  <a:srgbClr val="FF0000"/>
                </a:solidFill>
              </a:rPr>
              <a:t>La questione è stata rimessa alle Sezioni Unite, chiamata a pronunciarsi non solo sulla TIA 2 - ma anche </a:t>
            </a:r>
            <a:r>
              <a:rPr lang="it-IT" sz="1500" b="1" i="1" dirty="0" err="1" smtClean="0">
                <a:solidFill>
                  <a:srgbClr val="FF0000"/>
                </a:solidFill>
              </a:rPr>
              <a:t>…sulla</a:t>
            </a:r>
            <a:r>
              <a:rPr lang="it-IT" sz="1500" b="1" i="1" dirty="0" smtClean="0">
                <a:solidFill>
                  <a:srgbClr val="FF0000"/>
                </a:solidFill>
              </a:rPr>
              <a:t> TARI che prevede l’applicazione di una </a:t>
            </a:r>
            <a:r>
              <a:rPr lang="it-IT" sz="1500" b="1" i="1" u="sng" dirty="0" smtClean="0">
                <a:solidFill>
                  <a:srgbClr val="FF0000"/>
                </a:solidFill>
              </a:rPr>
              <a:t>tariffa corrispettiva </a:t>
            </a:r>
            <a:r>
              <a:rPr lang="it-IT" sz="1500" b="1" i="1" dirty="0" smtClean="0">
                <a:solidFill>
                  <a:srgbClr val="FF0000"/>
                </a:solidFill>
              </a:rPr>
              <a:t>ove sia presente un sistema di </a:t>
            </a:r>
            <a:r>
              <a:rPr lang="it-IT" sz="1500" b="1" i="1" u="sng" dirty="0" smtClean="0">
                <a:solidFill>
                  <a:srgbClr val="FF0000"/>
                </a:solidFill>
              </a:rPr>
              <a:t>misurazione puntuale dei rifiuti</a:t>
            </a:r>
            <a:r>
              <a:rPr lang="it-IT" sz="1500" b="1" i="1" dirty="0" smtClean="0">
                <a:solidFill>
                  <a:srgbClr val="FF0000"/>
                </a:solidFill>
              </a:rPr>
              <a:t> !</a:t>
            </a:r>
          </a:p>
          <a:p>
            <a:endParaRPr lang="it-IT" dirty="0" smtClean="0"/>
          </a:p>
          <a:p>
            <a:pPr>
              <a:buFont typeface="Wingdings" pitchFamily="2" charset="2"/>
              <a:buChar char="Ø"/>
            </a:pPr>
            <a:endParaRPr lang="it-IT" dirty="0" smtClean="0"/>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27</a:t>
            </a:fld>
            <a:endParaRPr lang="it-IT" dirty="0"/>
          </a:p>
        </p:txBody>
      </p:sp>
      <p:sp>
        <p:nvSpPr>
          <p:cNvPr id="4" name="Titolo 3"/>
          <p:cNvSpPr>
            <a:spLocks noGrp="1"/>
          </p:cNvSpPr>
          <p:nvPr>
            <p:ph type="title"/>
          </p:nvPr>
        </p:nvSpPr>
        <p:spPr>
          <a:xfrm>
            <a:off x="323850" y="0"/>
            <a:ext cx="8268199" cy="714375"/>
          </a:xfrm>
        </p:spPr>
        <p:txBody>
          <a:bodyPr/>
          <a:lstStyle/>
          <a:p>
            <a:pPr algn="ctr"/>
            <a:r>
              <a:rPr lang="it-IT" sz="2700" dirty="0" smtClean="0"/>
              <a:t>Il problema IVA</a:t>
            </a:r>
            <a:endParaRPr lang="it-IT" sz="27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7174" y="971551"/>
            <a:ext cx="8562975" cy="5000624"/>
          </a:xfrm>
        </p:spPr>
        <p:txBody>
          <a:bodyPr/>
          <a:lstStyle/>
          <a:p>
            <a:r>
              <a:rPr lang="it-IT" sz="1500" b="1" dirty="0" err="1" smtClean="0">
                <a:solidFill>
                  <a:schemeClr val="tx2">
                    <a:lumMod val="50000"/>
                  </a:schemeClr>
                </a:solidFill>
              </a:rPr>
              <a:t>Arera</a:t>
            </a:r>
            <a:r>
              <a:rPr lang="it-IT" sz="1500" b="1" dirty="0" smtClean="0">
                <a:solidFill>
                  <a:schemeClr val="tx2">
                    <a:lumMod val="50000"/>
                  </a:schemeClr>
                </a:solidFill>
              </a:rPr>
              <a:t>, nel doc. 713/2018</a:t>
            </a:r>
            <a:r>
              <a:rPr lang="it-IT" sz="1500" dirty="0" smtClean="0">
                <a:solidFill>
                  <a:schemeClr val="tx2">
                    <a:lumMod val="50000"/>
                  </a:schemeClr>
                </a:solidFill>
              </a:rPr>
              <a:t>, ribadisce che con il termine “</a:t>
            </a:r>
            <a:r>
              <a:rPr lang="it-IT" sz="1500" i="1" dirty="0" smtClean="0">
                <a:solidFill>
                  <a:schemeClr val="tx2">
                    <a:lumMod val="50000"/>
                  </a:schemeClr>
                </a:solidFill>
              </a:rPr>
              <a:t>tariffazione puntuale” si fa riferimento a una </a:t>
            </a:r>
            <a:r>
              <a:rPr lang="it-IT" sz="1500" i="1" u="sng" dirty="0" smtClean="0">
                <a:solidFill>
                  <a:schemeClr val="tx2">
                    <a:lumMod val="50000"/>
                  </a:schemeClr>
                </a:solidFill>
              </a:rPr>
              <a:t>pluralità di casistiche</a:t>
            </a:r>
            <a:r>
              <a:rPr lang="it-IT" sz="1500" i="1" dirty="0" smtClean="0">
                <a:solidFill>
                  <a:schemeClr val="tx2">
                    <a:lumMod val="50000"/>
                  </a:schemeClr>
                </a:solidFill>
              </a:rPr>
              <a:t>, sebbene </a:t>
            </a:r>
            <a:r>
              <a:rPr lang="it-IT" sz="1500" i="1" u="sng" dirty="0" smtClean="0">
                <a:solidFill>
                  <a:schemeClr val="tx2">
                    <a:lumMod val="50000"/>
                  </a:schemeClr>
                </a:solidFill>
              </a:rPr>
              <a:t>nella maggior parte dei casi la tariffazione puntuale applicata alla parte variabile della tariffa faccia riferimento alla </a:t>
            </a:r>
            <a:r>
              <a:rPr lang="it-IT" sz="1500" b="1" i="1" u="sng" dirty="0" smtClean="0">
                <a:solidFill>
                  <a:schemeClr val="tx2">
                    <a:lumMod val="50000"/>
                  </a:schemeClr>
                </a:solidFill>
              </a:rPr>
              <a:t>sola misurazione della quantità del rifiuto urbano residuo prodotto (RUR),</a:t>
            </a:r>
            <a:r>
              <a:rPr lang="it-IT" sz="1500" i="1" u="sng" dirty="0" smtClean="0">
                <a:solidFill>
                  <a:schemeClr val="tx2">
                    <a:lumMod val="50000"/>
                  </a:schemeClr>
                </a:solidFill>
              </a:rPr>
              <a:t> </a:t>
            </a:r>
            <a:r>
              <a:rPr lang="it-IT" sz="1500" i="1" dirty="0" smtClean="0">
                <a:solidFill>
                  <a:schemeClr val="tx2">
                    <a:lumMod val="50000"/>
                  </a:schemeClr>
                </a:solidFill>
              </a:rPr>
              <a:t>in modo tale da incentivare l’utente a differenziare quanto più possibile la raccolta per contenere la spesa sostenuta. </a:t>
            </a:r>
            <a:r>
              <a:rPr lang="it-IT" sz="1400" i="1" dirty="0" smtClean="0">
                <a:solidFill>
                  <a:schemeClr val="tx2">
                    <a:lumMod val="50000"/>
                  </a:schemeClr>
                </a:solidFill>
              </a:rPr>
              <a:t>La misurazione del RUR, come sopra ricordato, rappresenta il requisito minimo richiesto dal citato DM 20 aprile 2017 per un sistema di misurazione puntuale dei rifiuti. </a:t>
            </a:r>
          </a:p>
          <a:p>
            <a:r>
              <a:rPr lang="it-IT" sz="1500" u="sng" dirty="0" smtClean="0">
                <a:solidFill>
                  <a:schemeClr val="tx2">
                    <a:lumMod val="50000"/>
                  </a:schemeClr>
                </a:solidFill>
              </a:rPr>
              <a:t>In alcuni casi </a:t>
            </a:r>
            <a:r>
              <a:rPr lang="it-IT" sz="1500" dirty="0" smtClean="0">
                <a:solidFill>
                  <a:schemeClr val="tx2">
                    <a:lumMod val="50000"/>
                  </a:schemeClr>
                </a:solidFill>
              </a:rPr>
              <a:t>analizzati, tuttavia, </a:t>
            </a:r>
            <a:r>
              <a:rPr lang="it-IT" sz="1500" u="sng" dirty="0" smtClean="0">
                <a:solidFill>
                  <a:schemeClr val="tx2">
                    <a:lumMod val="50000"/>
                  </a:schemeClr>
                </a:solidFill>
              </a:rPr>
              <a:t>la quota effettivamente variabile della tariffa legata alla </a:t>
            </a:r>
            <a:r>
              <a:rPr lang="it-IT" sz="1500" b="1" u="sng" dirty="0" smtClean="0">
                <a:solidFill>
                  <a:schemeClr val="tx2">
                    <a:lumMod val="50000"/>
                  </a:schemeClr>
                </a:solidFill>
              </a:rPr>
              <a:t>misurazione puntuale del RUR, rappresenta una percentuale estremamente ridotta della quota variabile </a:t>
            </a:r>
            <a:r>
              <a:rPr lang="it-IT" sz="1500" u="sng" dirty="0" smtClean="0">
                <a:solidFill>
                  <a:schemeClr val="tx2">
                    <a:lumMod val="50000"/>
                  </a:schemeClr>
                </a:solidFill>
              </a:rPr>
              <a:t>totale della tariffa </a:t>
            </a:r>
            <a:r>
              <a:rPr lang="it-IT" sz="1500" dirty="0" smtClean="0">
                <a:solidFill>
                  <a:schemeClr val="tx2">
                    <a:lumMod val="50000"/>
                  </a:schemeClr>
                </a:solidFill>
              </a:rPr>
              <a:t>(qualche punto percentuale), restando dunque quest’ultima basata in buona parte su calcoli di natura presuntiva. </a:t>
            </a:r>
            <a:r>
              <a:rPr lang="it-IT" sz="1500" dirty="0" smtClean="0">
                <a:solidFill>
                  <a:srgbClr val="C00000"/>
                </a:solidFill>
              </a:rPr>
              <a:t>In molti casi analizzati, ad esempio, una quota della tariffa si computa fissando un numero di svuotamenti minimi obbligatori mentre la quota effettivamente variabile riguarda i soli svuotamenti aggiuntivi rispetto a quelli obbligatori (si tratta della c.d. </a:t>
            </a:r>
            <a:r>
              <a:rPr lang="it-IT" sz="1500" b="1" dirty="0" smtClean="0">
                <a:solidFill>
                  <a:srgbClr val="C00000"/>
                </a:solidFill>
              </a:rPr>
              <a:t>“tariffazione </a:t>
            </a:r>
            <a:r>
              <a:rPr lang="it-IT" sz="1500" b="1" dirty="0" err="1" smtClean="0">
                <a:solidFill>
                  <a:srgbClr val="C00000"/>
                </a:solidFill>
              </a:rPr>
              <a:t>trinomia</a:t>
            </a:r>
            <a:r>
              <a:rPr lang="it-IT" sz="1500" b="1" dirty="0" smtClean="0">
                <a:solidFill>
                  <a:srgbClr val="C00000"/>
                </a:solidFill>
              </a:rPr>
              <a:t>”, </a:t>
            </a:r>
            <a:r>
              <a:rPr lang="it-IT" sz="1500" dirty="0" smtClean="0">
                <a:solidFill>
                  <a:srgbClr val="C00000"/>
                </a:solidFill>
              </a:rPr>
              <a:t>composta da una quota fissa calcolata con criteri presuntivi, una quota variabile calcolata con criteri presuntivi e una quota variabile puntuale a misura).</a:t>
            </a:r>
            <a:r>
              <a:rPr lang="it-IT" sz="1500" dirty="0" smtClean="0">
                <a:solidFill>
                  <a:schemeClr val="tx2">
                    <a:lumMod val="50000"/>
                  </a:schemeClr>
                </a:solidFill>
              </a:rPr>
              <a:t> Ciò consente di ottenere una garanzia di copertura di una parte dei costi variabili del servizio ed evitare il rischio che la riduzione progressiva della base imponibile (kg o litri di RUR) e di arginare il fenomeno di “abbandono dei rifiuti”</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28</a:t>
            </a:fld>
            <a:endParaRPr lang="it-IT" dirty="0"/>
          </a:p>
        </p:txBody>
      </p:sp>
      <p:sp>
        <p:nvSpPr>
          <p:cNvPr id="4" name="Titolo 3"/>
          <p:cNvSpPr>
            <a:spLocks noGrp="1"/>
          </p:cNvSpPr>
          <p:nvPr>
            <p:ph type="title"/>
          </p:nvPr>
        </p:nvSpPr>
        <p:spPr>
          <a:xfrm>
            <a:off x="371475" y="209551"/>
            <a:ext cx="8448673" cy="762000"/>
          </a:xfrm>
        </p:spPr>
        <p:txBody>
          <a:bodyPr/>
          <a:lstStyle/>
          <a:p>
            <a:r>
              <a:rPr lang="it-IT" sz="2800" dirty="0" smtClean="0"/>
              <a:t>Criteri per la realizzazione sistemi di misurazione puntuale: considerazioni di </a:t>
            </a:r>
            <a:r>
              <a:rPr lang="it-IT" sz="2800" dirty="0" err="1" smtClean="0"/>
              <a:t>Arera</a:t>
            </a:r>
            <a:endParaRPr lang="it-IT"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33375" y="1219199"/>
            <a:ext cx="8591550" cy="4657725"/>
          </a:xfrm>
        </p:spPr>
        <p:txBody>
          <a:bodyPr/>
          <a:lstStyle/>
          <a:p>
            <a:r>
              <a:rPr lang="it-IT" dirty="0" smtClean="0"/>
              <a:t>Le casistiche di tariffazione puntuale riscontrabili nella pratica sono, dunque, assai diversificate e si differenziano in funzione della: </a:t>
            </a:r>
          </a:p>
          <a:p>
            <a:r>
              <a:rPr lang="it-IT" dirty="0" smtClean="0"/>
              <a:t>a) </a:t>
            </a:r>
            <a:r>
              <a:rPr lang="it-IT" b="1" dirty="0" smtClean="0"/>
              <a:t>differente natura</a:t>
            </a:r>
            <a:r>
              <a:rPr lang="it-IT" dirty="0" smtClean="0"/>
              <a:t>: </a:t>
            </a:r>
            <a:r>
              <a:rPr lang="it-IT" u="sng" dirty="0" smtClean="0"/>
              <a:t>prestazione patrimoniale oppure tributo; </a:t>
            </a:r>
          </a:p>
          <a:p>
            <a:r>
              <a:rPr lang="it-IT" dirty="0" smtClean="0"/>
              <a:t>b) </a:t>
            </a:r>
            <a:r>
              <a:rPr lang="it-IT" b="1" dirty="0" smtClean="0"/>
              <a:t>frazione misurata</a:t>
            </a:r>
            <a:r>
              <a:rPr lang="it-IT" dirty="0" smtClean="0"/>
              <a:t>: </a:t>
            </a:r>
            <a:r>
              <a:rPr lang="it-IT" u="sng" dirty="0" smtClean="0"/>
              <a:t>RUR più frequentemente oppure, oltre al RUR, una o più frazioni della raccolta differenziata (ad es. frazione organica);</a:t>
            </a:r>
          </a:p>
          <a:p>
            <a:r>
              <a:rPr lang="it-IT" dirty="0" smtClean="0"/>
              <a:t>c) </a:t>
            </a:r>
            <a:r>
              <a:rPr lang="it-IT" b="1" dirty="0" smtClean="0"/>
              <a:t>oggetto o tecnica della misurazione</a:t>
            </a:r>
            <a:r>
              <a:rPr lang="it-IT" dirty="0" smtClean="0"/>
              <a:t>: </a:t>
            </a:r>
            <a:r>
              <a:rPr lang="it-IT" u="sng" dirty="0" err="1" smtClean="0"/>
              <a:t>misurazione</a:t>
            </a:r>
            <a:r>
              <a:rPr lang="it-IT" u="sng" dirty="0" smtClean="0"/>
              <a:t> diretta del peso; misurazione indiretta tramite volume</a:t>
            </a:r>
            <a:r>
              <a:rPr lang="it-IT" dirty="0" smtClean="0"/>
              <a:t>; sistema </a:t>
            </a:r>
            <a:r>
              <a:rPr lang="it-IT" i="1" dirty="0" err="1" smtClean="0"/>
              <a:t>flat</a:t>
            </a:r>
            <a:r>
              <a:rPr lang="it-IT" i="1" dirty="0" smtClean="0"/>
              <a:t>, ossia in base all’attivazione o meno di un servizio (ad esempio: l’utente che effettua auto-compostaggio, non attiva il servizio di compostaggio); in base alla numerosità delle richieste di intervento (</a:t>
            </a:r>
            <a:r>
              <a:rPr lang="it-IT" i="1" dirty="0" err="1" smtClean="0"/>
              <a:t>es</a:t>
            </a:r>
            <a:r>
              <a:rPr lang="it-IT" i="1" dirty="0" smtClean="0"/>
              <a:t>: numero di ritiri di ingombranti oltre un certo numero soglia) o alla frequenza di ritiro prescelto per una data frazione, oppure al numero di pezzi consegnati/ritirati; </a:t>
            </a:r>
          </a:p>
          <a:p>
            <a:r>
              <a:rPr lang="it-IT" dirty="0" smtClean="0"/>
              <a:t>d) </a:t>
            </a:r>
            <a:r>
              <a:rPr lang="it-IT" b="1" dirty="0" smtClean="0"/>
              <a:t>l’approccio alla misurazione</a:t>
            </a:r>
            <a:r>
              <a:rPr lang="it-IT" dirty="0" smtClean="0"/>
              <a:t>: </a:t>
            </a:r>
            <a:r>
              <a:rPr lang="it-IT" u="sng" dirty="0" smtClean="0"/>
              <a:t>progressiva</a:t>
            </a:r>
            <a:r>
              <a:rPr lang="it-IT" dirty="0" smtClean="0"/>
              <a:t>, ossia, quanto maggiore è la quantità di RUR prodotta o il numero di servizi richiesti, quanto più si paga, </a:t>
            </a:r>
            <a:r>
              <a:rPr lang="it-IT" u="sng" dirty="0" smtClean="0"/>
              <a:t>oppure premiale</a:t>
            </a:r>
            <a:r>
              <a:rPr lang="it-IT" dirty="0" smtClean="0"/>
              <a:t>, con l’applicazione di sconti in tariffa, in genere inversamente proporzionali alla RUR prodotta.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29</a:t>
            </a:fld>
            <a:endParaRPr lang="it-IT" dirty="0"/>
          </a:p>
        </p:txBody>
      </p:sp>
      <p:sp>
        <p:nvSpPr>
          <p:cNvPr id="4" name="Titolo 3"/>
          <p:cNvSpPr>
            <a:spLocks noGrp="1"/>
          </p:cNvSpPr>
          <p:nvPr>
            <p:ph type="title"/>
          </p:nvPr>
        </p:nvSpPr>
        <p:spPr>
          <a:xfrm>
            <a:off x="333375" y="180976"/>
            <a:ext cx="8591550" cy="857249"/>
          </a:xfrm>
        </p:spPr>
        <p:txBody>
          <a:bodyPr/>
          <a:lstStyle/>
          <a:p>
            <a:r>
              <a:rPr lang="it-IT" sz="2800" dirty="0" smtClean="0"/>
              <a:t>Criteri per la realizzazione sistemi di misurazione puntuale: considerazioni di </a:t>
            </a:r>
            <a:r>
              <a:rPr lang="it-IT" sz="2800" dirty="0" err="1" smtClean="0"/>
              <a:t>Arera</a:t>
            </a:r>
            <a:endParaRPr lang="it-IT"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3875" y="1473196"/>
            <a:ext cx="8305800" cy="4117979"/>
          </a:xfrm>
        </p:spPr>
        <p:txBody>
          <a:bodyPr/>
          <a:lstStyle/>
          <a:p>
            <a:r>
              <a:rPr lang="it-IT" dirty="0" smtClean="0">
                <a:solidFill>
                  <a:schemeClr val="tx2">
                    <a:lumMod val="50000"/>
                  </a:schemeClr>
                </a:solidFill>
              </a:rPr>
              <a:t>Dal 2018, al fine di ridurre le differenze in materia di gestione del ciclo dei rifiuti e le disparità in materia di tariffe, sono state affidate le funzioni di regolazione e controllo del ciclo dei rifiuti ad </a:t>
            </a:r>
            <a:r>
              <a:rPr lang="it-IT" b="1" u="sng" dirty="0" smtClean="0">
                <a:solidFill>
                  <a:schemeClr val="tx2">
                    <a:lumMod val="50000"/>
                  </a:schemeClr>
                </a:solidFill>
              </a:rPr>
              <a:t>ARERA</a:t>
            </a:r>
            <a:r>
              <a:rPr lang="it-IT" b="1" dirty="0" smtClean="0">
                <a:solidFill>
                  <a:schemeClr val="tx2">
                    <a:lumMod val="50000"/>
                  </a:schemeClr>
                </a:solidFill>
              </a:rPr>
              <a:t> (Autorità di Regolazione per Energia Reti e Ambiente</a:t>
            </a:r>
            <a:r>
              <a:rPr lang="it-IT" dirty="0" smtClean="0">
                <a:solidFill>
                  <a:schemeClr val="tx2">
                    <a:lumMod val="50000"/>
                  </a:schemeClr>
                </a:solidFill>
              </a:rPr>
              <a:t>). </a:t>
            </a:r>
          </a:p>
          <a:p>
            <a:endParaRPr lang="it-IT" dirty="0" smtClean="0">
              <a:solidFill>
                <a:schemeClr val="tx2">
                  <a:lumMod val="50000"/>
                </a:schemeClr>
              </a:solidFill>
            </a:endParaRPr>
          </a:p>
          <a:p>
            <a:r>
              <a:rPr lang="it-IT" i="1" dirty="0" smtClean="0">
                <a:solidFill>
                  <a:schemeClr val="tx2">
                    <a:lumMod val="50000"/>
                  </a:schemeClr>
                </a:solidFill>
              </a:rPr>
              <a:t>Se da un lato occorre apprezzare il tentativo di ridurre le differenze a livello nazionale </a:t>
            </a:r>
            <a:r>
              <a:rPr lang="it-IT" sz="1400" dirty="0" smtClean="0">
                <a:solidFill>
                  <a:schemeClr val="tx2">
                    <a:lumMod val="50000"/>
                  </a:schemeClr>
                </a:solidFill>
              </a:rPr>
              <a:t>(si pensi al fatto che alcuni comuni hanno deliberato  tariffe pari al doppio/o al triplo rispetto a quelle approvate  in altri comuni per la stessa categoria di utenza, … e a volte si tratta di comuni appartenenti alla medesima area geografica), </a:t>
            </a:r>
            <a:r>
              <a:rPr lang="it-IT" i="1" dirty="0" smtClean="0">
                <a:solidFill>
                  <a:schemeClr val="tx2">
                    <a:lumMod val="50000"/>
                  </a:schemeClr>
                </a:solidFill>
              </a:rPr>
              <a:t>dall’altro occorre evidenziare che il processo di omogeneizzazione dei sistemi di prelievo dovrà avvenire gradualmente, evitando di imporre scelte irrealizzabili nel breve periodo -  che metterebbero a rischio la copertura dei costi del servizio e finirebbero per creare squilibri nei bilanci comunali.</a:t>
            </a:r>
          </a:p>
          <a:p>
            <a:endParaRPr lang="it-IT" sz="1400"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a:t>
            </a:fld>
            <a:endParaRPr lang="it-IT" dirty="0"/>
          </a:p>
        </p:txBody>
      </p:sp>
      <p:sp>
        <p:nvSpPr>
          <p:cNvPr id="4" name="Titolo 3"/>
          <p:cNvSpPr>
            <a:spLocks noGrp="1"/>
          </p:cNvSpPr>
          <p:nvPr>
            <p:ph type="title"/>
          </p:nvPr>
        </p:nvSpPr>
        <p:spPr>
          <a:xfrm>
            <a:off x="523875" y="323850"/>
            <a:ext cx="8068174" cy="1005071"/>
          </a:xfrm>
        </p:spPr>
        <p:txBody>
          <a:bodyPr/>
          <a:lstStyle/>
          <a:p>
            <a:r>
              <a:rPr lang="it-IT" sz="2800" dirty="0" smtClean="0"/>
              <a:t>La gestione del ciclo integrato dei rifiuti e il prelievo a copertura dei costi del servizio</a:t>
            </a:r>
            <a:endParaRPr lang="it-IT"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7650" y="847725"/>
            <a:ext cx="8782050" cy="5086350"/>
          </a:xfrm>
        </p:spPr>
        <p:txBody>
          <a:bodyPr/>
          <a:lstStyle/>
          <a:p>
            <a:r>
              <a:rPr lang="it-IT" sz="1400" dirty="0" smtClean="0"/>
              <a:t>Sulla base di un’analisi condotta da ISPRA su un campione di </a:t>
            </a:r>
            <a:r>
              <a:rPr lang="it-IT" sz="1400" smtClean="0"/>
              <a:t>circa 2.500 </a:t>
            </a:r>
            <a:r>
              <a:rPr lang="it-IT" sz="1400" dirty="0" smtClean="0"/>
              <a:t>Comuni, la tariffa puntuale è applicata ancora oggi in misura minoritaria rispetto all’applicazione della TARI tributo e riguarderebbe non più del </a:t>
            </a:r>
            <a:r>
              <a:rPr lang="it-IT" sz="1400" b="1" dirty="0" smtClean="0"/>
              <a:t>13,2% dei Comuni oggetto di indagine</a:t>
            </a:r>
            <a:r>
              <a:rPr lang="it-IT" sz="1400" dirty="0" smtClean="0"/>
              <a:t>. In una recente analisi svolta su un campione di 22 milioni di abitanti, </a:t>
            </a:r>
            <a:r>
              <a:rPr lang="it-IT" sz="1400" dirty="0" err="1" smtClean="0"/>
              <a:t>Utilitatis</a:t>
            </a:r>
            <a:r>
              <a:rPr lang="it-IT" sz="1400" dirty="0" smtClean="0"/>
              <a:t> quantifica in circa 3,5 milioni di abitanti la popolazione interessata dall’applicazione di una tariffa con parte variabile a misurazione puntuale, sia nella forma della TARIP corrispettivo, che nella forma della TARIP tributo.  </a:t>
            </a:r>
          </a:p>
          <a:p>
            <a:r>
              <a:rPr lang="it-IT" sz="1400" dirty="0" smtClean="0"/>
              <a:t>Le esperienze attuali di tariffazione puntuale fanno riferimento soprattutto a realtà locali del Nord e in misura minore del Centro e del Sud e, in particolare, a contesti comunali piccoli e </a:t>
            </a:r>
            <a:r>
              <a:rPr lang="it-IT" sz="1400" dirty="0" err="1" smtClean="0"/>
              <a:t>medio-piccoli</a:t>
            </a:r>
            <a:r>
              <a:rPr lang="it-IT" sz="1400" dirty="0" smtClean="0"/>
              <a:t>, generalmente inferiori ai 20 mila abitanti. </a:t>
            </a:r>
            <a:r>
              <a:rPr lang="it-IT" sz="1400" dirty="0" smtClean="0">
                <a:solidFill>
                  <a:srgbClr val="FF0000"/>
                </a:solidFill>
              </a:rPr>
              <a:t>Nei contesti in cui è applicata la tariffazione puntuale, viene rilevata un’incidenza della raccolta differenziata superiore, anche significativamente, rispetto alla media nazionale. </a:t>
            </a:r>
            <a:r>
              <a:rPr lang="it-IT" sz="1400" dirty="0" smtClean="0">
                <a:solidFill>
                  <a:srgbClr val="C00000"/>
                </a:solidFill>
              </a:rPr>
              <a:t>Tuttavia, dall’analisi citata nel precedente punto emerge che anche tra i Comuni che non applicano la tariffa puntuale esistono numerose realtà che presentano percentuali di raccolta differenziata paragonabili a quelle di Comuni a tariffa puntuale</a:t>
            </a:r>
            <a:r>
              <a:rPr lang="it-IT" sz="1400" dirty="0" smtClean="0"/>
              <a:t>. Ne consegue che, benché l’introduzione della tariffa puntale risulti essere direttamente correlata a </a:t>
            </a:r>
            <a:r>
              <a:rPr lang="it-IT" sz="1400" i="1" dirty="0" smtClean="0"/>
              <a:t>performance positive, essa non pare essere una condizione necessaria al raggiungimento di elevate percentuali di raccolta differenziata; secondo tale analisi, </a:t>
            </a:r>
            <a:r>
              <a:rPr lang="it-IT" sz="1400" i="1" dirty="0" smtClean="0">
                <a:solidFill>
                  <a:srgbClr val="C00000"/>
                </a:solidFill>
              </a:rPr>
              <a:t>altri presupposti sembrerebbero incidere in modo più determinante nel raggiungimento di elevate percentuali, come l’introduzione della modalità di “</a:t>
            </a:r>
            <a:r>
              <a:rPr lang="it-IT" sz="1400" b="1" i="1" u="sng" dirty="0" smtClean="0">
                <a:solidFill>
                  <a:srgbClr val="C00000"/>
                </a:solidFill>
              </a:rPr>
              <a:t>raccolta porta a porta</a:t>
            </a:r>
            <a:r>
              <a:rPr lang="it-IT" sz="1400" b="1" i="1" dirty="0" smtClean="0">
                <a:solidFill>
                  <a:srgbClr val="C00000"/>
                </a:solidFill>
              </a:rPr>
              <a:t>” </a:t>
            </a:r>
            <a:r>
              <a:rPr lang="it-IT" sz="1400" i="1" dirty="0" smtClean="0">
                <a:solidFill>
                  <a:srgbClr val="C00000"/>
                </a:solidFill>
              </a:rPr>
              <a:t>in luogo della raccolta stradale. </a:t>
            </a:r>
            <a:endParaRPr lang="it-IT" sz="1400" dirty="0">
              <a:solidFill>
                <a:srgbClr val="C0000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30</a:t>
            </a:fld>
            <a:endParaRPr lang="it-IT" dirty="0"/>
          </a:p>
        </p:txBody>
      </p:sp>
      <p:sp>
        <p:nvSpPr>
          <p:cNvPr id="4" name="Titolo 3"/>
          <p:cNvSpPr>
            <a:spLocks noGrp="1"/>
          </p:cNvSpPr>
          <p:nvPr>
            <p:ph type="title"/>
          </p:nvPr>
        </p:nvSpPr>
        <p:spPr>
          <a:xfrm>
            <a:off x="371474" y="0"/>
            <a:ext cx="8524875" cy="1038225"/>
          </a:xfrm>
        </p:spPr>
        <p:txBody>
          <a:bodyPr/>
          <a:lstStyle/>
          <a:p>
            <a:r>
              <a:rPr lang="it-IT" sz="2600" dirty="0" smtClean="0"/>
              <a:t>Criteri per la realizzazione sistemi di misurazione puntuale: considerazioni di </a:t>
            </a:r>
            <a:r>
              <a:rPr lang="it-IT" sz="2600" dirty="0" err="1" smtClean="0"/>
              <a:t>Arera</a:t>
            </a:r>
            <a:endParaRPr lang="it-IT"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31</a:t>
            </a:fld>
            <a:endParaRPr lang="it-IT" dirty="0"/>
          </a:p>
        </p:txBody>
      </p:sp>
      <p:sp>
        <p:nvSpPr>
          <p:cNvPr id="4" name="Titolo 3"/>
          <p:cNvSpPr>
            <a:spLocks noGrp="1"/>
          </p:cNvSpPr>
          <p:nvPr>
            <p:ph type="title"/>
          </p:nvPr>
        </p:nvSpPr>
        <p:spPr>
          <a:xfrm>
            <a:off x="647700" y="451766"/>
            <a:ext cx="7944349" cy="662659"/>
          </a:xfrm>
        </p:spPr>
        <p:txBody>
          <a:bodyPr/>
          <a:lstStyle/>
          <a:p>
            <a:pPr algn="ctr"/>
            <a:r>
              <a:rPr lang="it-IT" sz="2700" dirty="0" smtClean="0"/>
              <a:t>Rapporto Rifiuti Urbani ISPRA 2018</a:t>
            </a:r>
            <a:endParaRPr lang="it-IT" sz="2700" dirty="0"/>
          </a:p>
        </p:txBody>
      </p:sp>
      <p:pic>
        <p:nvPicPr>
          <p:cNvPr id="4098" name="Picture 2"/>
          <p:cNvPicPr>
            <a:picLocks noGrp="1" noChangeAspect="1" noChangeArrowheads="1"/>
          </p:cNvPicPr>
          <p:nvPr>
            <p:ph idx="1"/>
          </p:nvPr>
        </p:nvPicPr>
        <p:blipFill>
          <a:blip r:embed="rId2"/>
          <a:srcRect l="15006" t="13916" r="4138" b="22977"/>
          <a:stretch>
            <a:fillRect/>
          </a:stretch>
        </p:blipFill>
        <p:spPr bwMode="auto">
          <a:xfrm>
            <a:off x="0" y="1543049"/>
            <a:ext cx="8982076"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32</a:t>
            </a:fld>
            <a:endParaRPr lang="it-IT" dirty="0"/>
          </a:p>
        </p:txBody>
      </p:sp>
      <p:sp>
        <p:nvSpPr>
          <p:cNvPr id="4" name="Titolo 3"/>
          <p:cNvSpPr>
            <a:spLocks noGrp="1"/>
          </p:cNvSpPr>
          <p:nvPr>
            <p:ph type="title"/>
          </p:nvPr>
        </p:nvSpPr>
        <p:spPr>
          <a:xfrm>
            <a:off x="523875" y="209550"/>
            <a:ext cx="8068174" cy="638175"/>
          </a:xfrm>
        </p:spPr>
        <p:txBody>
          <a:bodyPr/>
          <a:lstStyle/>
          <a:p>
            <a:r>
              <a:rPr lang="it-IT" sz="2600" dirty="0" smtClean="0"/>
              <a:t>Dati RD e costo pro-capite aggregati per Regione </a:t>
            </a:r>
            <a:endParaRPr lang="it-IT" sz="2600" dirty="0"/>
          </a:p>
        </p:txBody>
      </p:sp>
      <p:pic>
        <p:nvPicPr>
          <p:cNvPr id="2050" name="Picture 2"/>
          <p:cNvPicPr>
            <a:picLocks noGrp="1" noChangeAspect="1" noChangeArrowheads="1"/>
          </p:cNvPicPr>
          <p:nvPr>
            <p:ph idx="1"/>
          </p:nvPr>
        </p:nvPicPr>
        <p:blipFill>
          <a:blip r:embed="rId2"/>
          <a:srcRect l="15189" t="14568" r="5388" b="11420"/>
          <a:stretch>
            <a:fillRect/>
          </a:stretch>
        </p:blipFill>
        <p:spPr bwMode="auto">
          <a:xfrm>
            <a:off x="0" y="847725"/>
            <a:ext cx="9143999"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121BA9E-CF39-5A4C-A796-CE277B4E7A22}" type="slidenum">
              <a:rPr lang="it-IT" smtClean="0"/>
              <a:pPr/>
              <a:t>33</a:t>
            </a:fld>
            <a:endParaRPr lang="it-IT" dirty="0"/>
          </a:p>
        </p:txBody>
      </p:sp>
      <p:sp>
        <p:nvSpPr>
          <p:cNvPr id="4" name="Titolo 3"/>
          <p:cNvSpPr>
            <a:spLocks noGrp="1"/>
          </p:cNvSpPr>
          <p:nvPr>
            <p:ph type="title"/>
          </p:nvPr>
        </p:nvSpPr>
        <p:spPr>
          <a:xfrm>
            <a:off x="238125" y="200025"/>
            <a:ext cx="8353924" cy="619126"/>
          </a:xfrm>
        </p:spPr>
        <p:txBody>
          <a:bodyPr/>
          <a:lstStyle/>
          <a:p>
            <a:r>
              <a:rPr lang="it-IT" sz="2500" dirty="0" smtClean="0"/>
              <a:t>Dati RD e costo pro-capite aggregati per Regione</a:t>
            </a:r>
            <a:r>
              <a:rPr lang="it-IT" sz="2500" dirty="0" smtClean="0">
                <a:solidFill>
                  <a:srgbClr val="C00000"/>
                </a:solidFill>
              </a:rPr>
              <a:t> </a:t>
            </a:r>
            <a:r>
              <a:rPr lang="it-IT" sz="2400" dirty="0" smtClean="0">
                <a:solidFill>
                  <a:srgbClr val="C00000"/>
                </a:solidFill>
              </a:rPr>
              <a:t>(solo comuni a tariffa puntuale)</a:t>
            </a:r>
            <a:endParaRPr lang="it-IT" sz="2400" dirty="0">
              <a:solidFill>
                <a:srgbClr val="C00000"/>
              </a:solidFill>
            </a:endParaRPr>
          </a:p>
        </p:txBody>
      </p:sp>
      <p:pic>
        <p:nvPicPr>
          <p:cNvPr id="1026" name="Picture 2"/>
          <p:cNvPicPr>
            <a:picLocks noGrp="1" noChangeAspect="1" noChangeArrowheads="1"/>
          </p:cNvPicPr>
          <p:nvPr>
            <p:ph idx="1"/>
          </p:nvPr>
        </p:nvPicPr>
        <p:blipFill>
          <a:blip r:embed="rId2"/>
          <a:srcRect l="15401" t="10275" r="4401" b="18487"/>
          <a:stretch>
            <a:fillRect/>
          </a:stretch>
        </p:blipFill>
        <p:spPr bwMode="auto">
          <a:xfrm>
            <a:off x="0" y="9525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010" y="1473196"/>
            <a:ext cx="8470231" cy="4269878"/>
          </a:xfrm>
        </p:spPr>
        <p:txBody>
          <a:bodyPr/>
          <a:lstStyle/>
          <a:p>
            <a:r>
              <a:rPr lang="it-IT" dirty="0" smtClean="0">
                <a:solidFill>
                  <a:srgbClr val="C00000"/>
                </a:solidFill>
              </a:rPr>
              <a:t>Articolo 15-bis. (Efficacia delle deliberazioni regolamentari e tariffarie</a:t>
            </a:r>
          </a:p>
          <a:p>
            <a:r>
              <a:rPr lang="it-IT" dirty="0" smtClean="0">
                <a:solidFill>
                  <a:srgbClr val="C00000"/>
                </a:solidFill>
              </a:rPr>
              <a:t>relative alle entrate tributarie degli enti locali) </a:t>
            </a:r>
          </a:p>
          <a:p>
            <a:r>
              <a:rPr lang="it-IT" dirty="0" smtClean="0">
                <a:solidFill>
                  <a:schemeClr val="tx2">
                    <a:lumMod val="50000"/>
                  </a:schemeClr>
                </a:solidFill>
              </a:rPr>
              <a:t>1. All’articolo 13 del decreto-legge 6 dicembre 2011, n. 201, convertito, con modificazioni, dalla legge 22 dicembre 2011, n. 214, sono apportate le seguenti modificazioni: </a:t>
            </a:r>
          </a:p>
          <a:p>
            <a:r>
              <a:rPr lang="it-IT" dirty="0" smtClean="0">
                <a:solidFill>
                  <a:schemeClr val="tx2">
                    <a:lumMod val="50000"/>
                  </a:schemeClr>
                </a:solidFill>
              </a:rPr>
              <a:t>a) il comma 15 è sostituito dal seguente: « 15</a:t>
            </a:r>
            <a:r>
              <a:rPr lang="it-IT" u="sng" dirty="0" smtClean="0">
                <a:solidFill>
                  <a:schemeClr val="tx2">
                    <a:lumMod val="50000"/>
                  </a:schemeClr>
                </a:solidFill>
              </a:rPr>
              <a:t>. A decorrere dall’anno di imposta 2020, </a:t>
            </a:r>
            <a:r>
              <a:rPr lang="it-IT" b="1" u="sng" dirty="0" smtClean="0">
                <a:solidFill>
                  <a:schemeClr val="tx2">
                    <a:lumMod val="50000"/>
                  </a:schemeClr>
                </a:solidFill>
              </a:rPr>
              <a:t>tutte le delibere regolamentari e tariffarie relative alle entrate tributarie dei comuni </a:t>
            </a:r>
            <a:r>
              <a:rPr lang="it-IT" u="sng" dirty="0" smtClean="0">
                <a:solidFill>
                  <a:schemeClr val="tx2">
                    <a:lumMod val="50000"/>
                  </a:schemeClr>
                </a:solidFill>
              </a:rPr>
              <a:t>sono inviate al Ministero dell’economia e delle finanze – Dipartimento delle finanze, </a:t>
            </a:r>
            <a:r>
              <a:rPr lang="it-IT" b="1" u="sng" dirty="0" smtClean="0">
                <a:solidFill>
                  <a:schemeClr val="tx2">
                    <a:lumMod val="50000"/>
                  </a:schemeClr>
                </a:solidFill>
              </a:rPr>
              <a:t>esclusivamente per via telematica</a:t>
            </a:r>
            <a:r>
              <a:rPr lang="it-IT" u="sng" dirty="0" smtClean="0">
                <a:solidFill>
                  <a:schemeClr val="tx2">
                    <a:lumMod val="50000"/>
                  </a:schemeClr>
                </a:solidFill>
              </a:rPr>
              <a:t>, </a:t>
            </a:r>
            <a:r>
              <a:rPr lang="it-IT" dirty="0" smtClean="0">
                <a:solidFill>
                  <a:schemeClr val="tx2">
                    <a:lumMod val="50000"/>
                  </a:schemeClr>
                </a:solidFill>
              </a:rPr>
              <a:t>mediante inserimento del testo delle stesse nell’apposita sezione del portale del federalismo fiscale, per la pubblicazione nel sito informatico di cui all’articolo 1, comma 3, del decreto legislativo 28 settembre 1998, n. 360. Per le delibere regolamentari e tariffarie relative alle entrate tributarie delle province e delle città metropolitane, la disposizione del primo periodo si applica a decorrere dall’anno d’imposta 2021»;</a:t>
            </a:r>
          </a:p>
          <a:p>
            <a:endParaRPr lang="it-IT"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34</a:t>
            </a:fld>
            <a:endParaRPr lang="it-IT" dirty="0"/>
          </a:p>
        </p:txBody>
      </p:sp>
      <p:sp>
        <p:nvSpPr>
          <p:cNvPr id="4" name="Titolo 3"/>
          <p:cNvSpPr>
            <a:spLocks noGrp="1"/>
          </p:cNvSpPr>
          <p:nvPr>
            <p:ph type="title"/>
          </p:nvPr>
        </p:nvSpPr>
        <p:spPr>
          <a:xfrm>
            <a:off x="385010" y="240632"/>
            <a:ext cx="8470231" cy="657727"/>
          </a:xfrm>
        </p:spPr>
        <p:txBody>
          <a:bodyPr/>
          <a:lstStyle/>
          <a:p>
            <a:r>
              <a:rPr lang="it-IT" sz="2700" dirty="0" smtClean="0">
                <a:solidFill>
                  <a:schemeClr val="tx2">
                    <a:lumMod val="75000"/>
                  </a:schemeClr>
                </a:solidFill>
              </a:rPr>
              <a:t>Novità D.L. 34/2019 (Decreto “crescita”)… dal 2020</a:t>
            </a:r>
            <a:endParaRPr lang="it-IT" sz="27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5220" y="962526"/>
            <a:ext cx="8373979" cy="4876800"/>
          </a:xfrm>
        </p:spPr>
        <p:txBody>
          <a:bodyPr/>
          <a:lstStyle/>
          <a:p>
            <a:pPr>
              <a:buFont typeface="Wingdings" pitchFamily="2" charset="2"/>
              <a:buChar char="Ø"/>
            </a:pPr>
            <a:r>
              <a:rPr lang="it-IT" dirty="0" smtClean="0">
                <a:solidFill>
                  <a:schemeClr val="tx2">
                    <a:lumMod val="50000"/>
                  </a:schemeClr>
                </a:solidFill>
              </a:rPr>
              <a:t>15-ter. A decorrere dall’anno di imposta 2020, le delibere e i regolamenti concernenti i </a:t>
            </a:r>
            <a:r>
              <a:rPr lang="it-IT" b="1" dirty="0" smtClean="0">
                <a:solidFill>
                  <a:schemeClr val="tx2">
                    <a:lumMod val="50000"/>
                  </a:schemeClr>
                </a:solidFill>
              </a:rPr>
              <a:t>tributi comunali diversi </a:t>
            </a:r>
            <a:r>
              <a:rPr lang="it-IT" dirty="0" smtClean="0">
                <a:solidFill>
                  <a:schemeClr val="tx2">
                    <a:lumMod val="50000"/>
                  </a:schemeClr>
                </a:solidFill>
              </a:rPr>
              <a:t>dall’imposta di soggiorno, dall’addizionale comunale all’imposta sul reddito delle persone fisiche </a:t>
            </a:r>
            <a:r>
              <a:rPr lang="it-IT" b="1" dirty="0" smtClean="0">
                <a:solidFill>
                  <a:schemeClr val="tx2">
                    <a:lumMod val="50000"/>
                  </a:schemeClr>
                </a:solidFill>
              </a:rPr>
              <a:t>(IRPEF), </a:t>
            </a:r>
            <a:r>
              <a:rPr lang="it-IT" dirty="0" smtClean="0">
                <a:solidFill>
                  <a:schemeClr val="tx2">
                    <a:lumMod val="50000"/>
                  </a:schemeClr>
                </a:solidFill>
              </a:rPr>
              <a:t>dall’imposta municipale propria </a:t>
            </a:r>
            <a:r>
              <a:rPr lang="it-IT" b="1" dirty="0" smtClean="0">
                <a:solidFill>
                  <a:schemeClr val="tx2">
                    <a:lumMod val="50000"/>
                  </a:schemeClr>
                </a:solidFill>
              </a:rPr>
              <a:t>(IMU) </a:t>
            </a:r>
            <a:r>
              <a:rPr lang="it-IT" dirty="0" smtClean="0">
                <a:solidFill>
                  <a:schemeClr val="tx2">
                    <a:lumMod val="50000"/>
                  </a:schemeClr>
                </a:solidFill>
              </a:rPr>
              <a:t>e dal tributo per i servizi indivisibili </a:t>
            </a:r>
            <a:r>
              <a:rPr lang="it-IT" b="1" dirty="0" smtClean="0">
                <a:solidFill>
                  <a:schemeClr val="tx2">
                    <a:lumMod val="50000"/>
                  </a:schemeClr>
                </a:solidFill>
              </a:rPr>
              <a:t>(TASI) </a:t>
            </a:r>
            <a:r>
              <a:rPr lang="it-IT" b="1" dirty="0" smtClean="0">
                <a:solidFill>
                  <a:srgbClr val="C00000"/>
                </a:solidFill>
              </a:rPr>
              <a:t>acquistano efficacia dalla data della pubblicazione </a:t>
            </a:r>
            <a:r>
              <a:rPr lang="it-IT" dirty="0" smtClean="0">
                <a:solidFill>
                  <a:srgbClr val="C00000"/>
                </a:solidFill>
              </a:rPr>
              <a:t>effettuata ai sensi del comma 15, a condizione che detta pubblicazione avvenga entro il 28 ottobre dell’anno a cui la delibera o il regolamento si riferisce; a tal fine, </a:t>
            </a:r>
            <a:r>
              <a:rPr lang="it-IT" u="sng" dirty="0" smtClean="0">
                <a:solidFill>
                  <a:srgbClr val="C00000"/>
                </a:solidFill>
              </a:rPr>
              <a:t>il comune è tenuto a effettuare l’invio telematico di cui al comma 15 entro il termine perentorio del 14 ottobre dello stesso anno.</a:t>
            </a:r>
            <a:r>
              <a:rPr lang="it-IT" dirty="0" smtClean="0">
                <a:solidFill>
                  <a:srgbClr val="C00000"/>
                </a:solidFill>
              </a:rPr>
              <a:t> </a:t>
            </a:r>
            <a:r>
              <a:rPr lang="it-IT" b="1" i="1" u="sng" dirty="0" smtClean="0">
                <a:solidFill>
                  <a:srgbClr val="00682F"/>
                </a:solidFill>
              </a:rPr>
              <a:t> VALE ANCHE PER </a:t>
            </a:r>
            <a:r>
              <a:rPr lang="it-IT" sz="2000" b="1" i="1" u="sng" dirty="0" smtClean="0">
                <a:solidFill>
                  <a:srgbClr val="00682F"/>
                </a:solidFill>
              </a:rPr>
              <a:t>TARI</a:t>
            </a:r>
            <a:r>
              <a:rPr lang="it-IT" b="1" i="1" u="sng" dirty="0" smtClean="0">
                <a:solidFill>
                  <a:srgbClr val="00682F"/>
                </a:solidFill>
              </a:rPr>
              <a:t> </a:t>
            </a:r>
            <a:r>
              <a:rPr lang="it-IT" sz="2000" b="1" i="1" u="sng" dirty="0" smtClean="0">
                <a:solidFill>
                  <a:srgbClr val="00682F"/>
                </a:solidFill>
              </a:rPr>
              <a:t>!!!</a:t>
            </a:r>
            <a:endParaRPr lang="it-IT" sz="2000" dirty="0" smtClean="0">
              <a:solidFill>
                <a:schemeClr val="tx2">
                  <a:lumMod val="50000"/>
                </a:schemeClr>
              </a:solidFill>
            </a:endParaRPr>
          </a:p>
          <a:p>
            <a:pPr>
              <a:buFont typeface="Wingdings" pitchFamily="2" charset="2"/>
              <a:buChar char="Ø"/>
            </a:pPr>
            <a:r>
              <a:rPr lang="it-IT" b="1" dirty="0" smtClean="0">
                <a:solidFill>
                  <a:schemeClr val="tx2">
                    <a:lumMod val="50000"/>
                  </a:schemeClr>
                </a:solidFill>
              </a:rPr>
              <a:t>I versamenti </a:t>
            </a:r>
            <a:r>
              <a:rPr lang="it-IT" dirty="0" smtClean="0">
                <a:solidFill>
                  <a:schemeClr val="tx2">
                    <a:lumMod val="50000"/>
                  </a:schemeClr>
                </a:solidFill>
              </a:rPr>
              <a:t>dei tributi diversi dall’imposta di soggiorno, dall’addizionale comunale all’IRPEF, dall’IMU e dalla TASI </a:t>
            </a:r>
            <a:r>
              <a:rPr lang="it-IT" u="sng" dirty="0" smtClean="0">
                <a:solidFill>
                  <a:schemeClr val="tx2">
                    <a:lumMod val="50000"/>
                  </a:schemeClr>
                </a:solidFill>
              </a:rPr>
              <a:t>la cui scadenza è fissata dal comune prima del 1° dicembre di ciascun anno devono essere effettuati sulla base degli atti applicabili per l’anno precedente.</a:t>
            </a:r>
            <a:r>
              <a:rPr lang="it-IT" dirty="0" smtClean="0">
                <a:solidFill>
                  <a:schemeClr val="tx2">
                    <a:lumMod val="50000"/>
                  </a:schemeClr>
                </a:solidFill>
              </a:rPr>
              <a:t> </a:t>
            </a:r>
            <a:r>
              <a:rPr lang="it-IT" u="sng" dirty="0" smtClean="0">
                <a:solidFill>
                  <a:schemeClr val="tx2">
                    <a:lumMod val="50000"/>
                  </a:schemeClr>
                </a:solidFill>
              </a:rPr>
              <a:t>I versamenti dei medesimi tributi la cui scadenza è fissata dal comune in data successiva al 1° dicembre di ciascun anno devono essere effettuati sulla base degli atti pubblicati entro il 28 ottobre, a saldo dell’imposta dovuta per l’intero anno, con eventuale conguaglio su quanto già versato. </a:t>
            </a:r>
            <a:r>
              <a:rPr lang="it-IT" b="1" dirty="0" smtClean="0">
                <a:solidFill>
                  <a:schemeClr val="tx2">
                    <a:lumMod val="50000"/>
                  </a:schemeClr>
                </a:solidFill>
              </a:rPr>
              <a:t>In caso di mancata pubblicazione entro il termine del 28 ottobre, si applicano gli atti adottati per l’anno precedente. </a:t>
            </a:r>
            <a:r>
              <a:rPr lang="it-IT" sz="1900" b="1" i="1" u="sng" dirty="0" smtClean="0">
                <a:solidFill>
                  <a:srgbClr val="00682F"/>
                </a:solidFill>
              </a:rPr>
              <a:t>VALE PER TARI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35</a:t>
            </a:fld>
            <a:endParaRPr lang="it-IT" dirty="0"/>
          </a:p>
        </p:txBody>
      </p:sp>
      <p:sp>
        <p:nvSpPr>
          <p:cNvPr id="4" name="Titolo 3"/>
          <p:cNvSpPr>
            <a:spLocks noGrp="1"/>
          </p:cNvSpPr>
          <p:nvPr>
            <p:ph type="title"/>
          </p:nvPr>
        </p:nvSpPr>
        <p:spPr>
          <a:xfrm>
            <a:off x="465220" y="256674"/>
            <a:ext cx="8373979" cy="497305"/>
          </a:xfrm>
        </p:spPr>
        <p:txBody>
          <a:bodyPr/>
          <a:lstStyle/>
          <a:p>
            <a:r>
              <a:rPr lang="it-IT" sz="2700" dirty="0" smtClean="0">
                <a:solidFill>
                  <a:schemeClr val="tx2">
                    <a:lumMod val="75000"/>
                  </a:schemeClr>
                </a:solidFill>
              </a:rPr>
              <a:t>Novità D.L. 34/2019 (Decreto “crescita”)… dal 2020</a:t>
            </a:r>
            <a:endParaRPr lang="it-IT" sz="2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72440" y="1112520"/>
            <a:ext cx="8119609" cy="4632960"/>
          </a:xfrm>
        </p:spPr>
        <p:txBody>
          <a:bodyPr/>
          <a:lstStyle/>
          <a:p>
            <a:r>
              <a:rPr lang="it-IT" b="1" dirty="0" smtClean="0"/>
              <a:t> </a:t>
            </a:r>
            <a:endParaRPr lang="it-IT" dirty="0" smtClean="0">
              <a:latin typeface="+mj-lt"/>
            </a:endParaRPr>
          </a:p>
          <a:p>
            <a:r>
              <a:rPr lang="it-IT" dirty="0" smtClean="0">
                <a:solidFill>
                  <a:schemeClr val="tx2">
                    <a:lumMod val="50000"/>
                  </a:schemeClr>
                </a:solidFill>
                <a:latin typeface="+mj-lt"/>
              </a:rPr>
              <a:t>La legge 27/12/2017 n. 205 (Legge di Bilancio per il 2018), art. 1,  comma 527,  ha attribuito all'Autorità di Regolazione per Energia Reti e Ambiente (ARERA</a:t>
            </a:r>
            <a:r>
              <a:rPr lang="it-IT" b="1" dirty="0" smtClean="0">
                <a:solidFill>
                  <a:schemeClr val="tx2">
                    <a:lumMod val="50000"/>
                  </a:schemeClr>
                </a:solidFill>
                <a:latin typeface="+mj-lt"/>
              </a:rPr>
              <a:t>) funzioni di regolazione e controllo del ciclo dei rifiuti,</a:t>
            </a:r>
            <a:r>
              <a:rPr lang="it-IT" dirty="0" smtClean="0">
                <a:solidFill>
                  <a:schemeClr val="tx2">
                    <a:lumMod val="50000"/>
                  </a:schemeClr>
                </a:solidFill>
                <a:latin typeface="+mj-lt"/>
              </a:rPr>
              <a:t> anche differenziati, urbani e assimilati, da esercitarsi </a:t>
            </a:r>
            <a:r>
              <a:rPr lang="it-IT" i="1" dirty="0" smtClean="0">
                <a:solidFill>
                  <a:schemeClr val="tx2">
                    <a:lumMod val="50000"/>
                  </a:schemeClr>
                </a:solidFill>
                <a:latin typeface="+mj-lt"/>
              </a:rPr>
              <a:t>"con i medesimi poteri e nel quadro dei principi, delle finalità e delle attribuzioni, </a:t>
            </a:r>
            <a:r>
              <a:rPr lang="it-IT" i="1" u="sng" dirty="0" smtClean="0">
                <a:solidFill>
                  <a:schemeClr val="tx2">
                    <a:lumMod val="50000"/>
                  </a:schemeClr>
                </a:solidFill>
                <a:latin typeface="+mj-lt"/>
              </a:rPr>
              <a:t>anche di natura sanzionatoria</a:t>
            </a:r>
            <a:r>
              <a:rPr lang="it-IT" dirty="0" smtClean="0">
                <a:solidFill>
                  <a:schemeClr val="tx2">
                    <a:lumMod val="50000"/>
                  </a:schemeClr>
                </a:solidFill>
                <a:latin typeface="+mj-lt"/>
              </a:rPr>
              <a:t>" stabiliti dalla legge istitutiva (legge 14 novembre 1995, n. 481) e già esercitati negli altri settori di competenza.</a:t>
            </a:r>
          </a:p>
          <a:p>
            <a:r>
              <a:rPr lang="it-IT" dirty="0" smtClean="0">
                <a:solidFill>
                  <a:schemeClr val="tx2">
                    <a:lumMod val="50000"/>
                  </a:schemeClr>
                </a:solidFill>
                <a:latin typeface="+mj-lt"/>
              </a:rPr>
              <a:t/>
            </a:r>
            <a:br>
              <a:rPr lang="it-IT" dirty="0" smtClean="0">
                <a:solidFill>
                  <a:schemeClr val="tx2">
                    <a:lumMod val="50000"/>
                  </a:schemeClr>
                </a:solidFill>
                <a:latin typeface="+mj-lt"/>
              </a:rPr>
            </a:br>
            <a:r>
              <a:rPr lang="it-IT" dirty="0" smtClean="0">
                <a:solidFill>
                  <a:schemeClr val="tx2">
                    <a:lumMod val="50000"/>
                  </a:schemeClr>
                </a:solidFill>
                <a:latin typeface="+mj-lt"/>
              </a:rPr>
              <a:t>In particolare, tra le funzioni attribuite all'Autorità rientrano la </a:t>
            </a:r>
            <a:r>
              <a:rPr lang="it-IT" b="1" dirty="0" smtClean="0">
                <a:solidFill>
                  <a:schemeClr val="tx2">
                    <a:lumMod val="50000"/>
                  </a:schemeClr>
                </a:solidFill>
                <a:latin typeface="+mj-lt"/>
              </a:rPr>
              <a:t>diffusione della conoscenza e della trasparenza delle condizioni di svolgimento dei servizi </a:t>
            </a:r>
            <a:r>
              <a:rPr lang="it-IT" dirty="0" smtClean="0">
                <a:solidFill>
                  <a:schemeClr val="tx2">
                    <a:lumMod val="50000"/>
                  </a:schemeClr>
                </a:solidFill>
                <a:latin typeface="+mj-lt"/>
              </a:rPr>
              <a:t>a beneficio dell'utenza e la </a:t>
            </a:r>
            <a:r>
              <a:rPr lang="it-IT" b="1" dirty="0" smtClean="0">
                <a:solidFill>
                  <a:schemeClr val="tx2">
                    <a:lumMod val="50000"/>
                  </a:schemeClr>
                </a:solidFill>
                <a:latin typeface="+mj-lt"/>
              </a:rPr>
              <a:t>tutela dei diritti degli utenti</a:t>
            </a:r>
            <a:r>
              <a:rPr lang="it-IT" dirty="0" smtClean="0">
                <a:solidFill>
                  <a:schemeClr val="tx2">
                    <a:lumMod val="50000"/>
                  </a:schemeClr>
                </a:solidFill>
                <a:latin typeface="+mj-lt"/>
              </a:rPr>
              <a:t>, anche tramite la valutazione di reclami, istanze e segnalazioni presentati dagli utenti e dai consumatori, singoli o associati.</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36</a:t>
            </a:fld>
            <a:endParaRPr lang="it-IT" dirty="0"/>
          </a:p>
        </p:txBody>
      </p:sp>
      <p:sp>
        <p:nvSpPr>
          <p:cNvPr id="4" name="Titolo 3"/>
          <p:cNvSpPr>
            <a:spLocks noGrp="1"/>
          </p:cNvSpPr>
          <p:nvPr>
            <p:ph type="title"/>
          </p:nvPr>
        </p:nvSpPr>
        <p:spPr>
          <a:xfrm>
            <a:off x="685800" y="228600"/>
            <a:ext cx="7906249" cy="1100321"/>
          </a:xfrm>
        </p:spPr>
        <p:txBody>
          <a:bodyPr/>
          <a:lstStyle/>
          <a:p>
            <a:r>
              <a:rPr lang="it-IT" i="1" dirty="0" err="1" smtClean="0"/>
              <a:t>Arera</a:t>
            </a:r>
            <a:r>
              <a:rPr lang="it-IT" dirty="0" smtClean="0"/>
              <a:t>: </a:t>
            </a:r>
            <a:r>
              <a:rPr lang="it-IT" sz="2800" dirty="0" smtClean="0"/>
              <a:t>le funzioni attribuite dalla Legge di Bilancio per il 2018.</a:t>
            </a:r>
            <a:endParaRPr lang="it-IT"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02920" y="1328920"/>
            <a:ext cx="8089129" cy="4477519"/>
          </a:xfrm>
        </p:spPr>
        <p:txBody>
          <a:bodyPr/>
          <a:lstStyle/>
          <a:p>
            <a:pPr>
              <a:buFont typeface="Wingdings" pitchFamily="2" charset="2"/>
              <a:buChar char="Ø"/>
            </a:pPr>
            <a:r>
              <a:rPr lang="it-IT" b="1" dirty="0" smtClean="0">
                <a:solidFill>
                  <a:schemeClr val="tx2">
                    <a:lumMod val="50000"/>
                  </a:schemeClr>
                </a:solidFill>
              </a:rPr>
              <a:t>DELIBERAZIONE 27 DICEMBRE 2018  n. 714/2018/R/RIF </a:t>
            </a:r>
          </a:p>
          <a:p>
            <a:r>
              <a:rPr lang="it-IT" dirty="0" smtClean="0">
                <a:solidFill>
                  <a:schemeClr val="tx2">
                    <a:lumMod val="50000"/>
                  </a:schemeClr>
                </a:solidFill>
              </a:rPr>
              <a:t>RICHIESTE </a:t>
            </a:r>
            <a:r>
              <a:rPr lang="it-IT" dirty="0" err="1" smtClean="0">
                <a:solidFill>
                  <a:schemeClr val="tx2">
                    <a:lumMod val="50000"/>
                  </a:schemeClr>
                </a:solidFill>
              </a:rPr>
              <a:t>DI</a:t>
            </a:r>
            <a:r>
              <a:rPr lang="it-IT" dirty="0" smtClean="0">
                <a:solidFill>
                  <a:schemeClr val="tx2">
                    <a:lumMod val="50000"/>
                  </a:schemeClr>
                </a:solidFill>
              </a:rPr>
              <a:t> INFORMAZIONI IN TEMA </a:t>
            </a:r>
            <a:r>
              <a:rPr lang="it-IT" dirty="0" err="1" smtClean="0">
                <a:solidFill>
                  <a:schemeClr val="tx2">
                    <a:lumMod val="50000"/>
                  </a:schemeClr>
                </a:solidFill>
              </a:rPr>
              <a:t>DI</a:t>
            </a:r>
            <a:r>
              <a:rPr lang="it-IT" dirty="0" smtClean="0">
                <a:solidFill>
                  <a:schemeClr val="tx2">
                    <a:lumMod val="50000"/>
                  </a:schemeClr>
                </a:solidFill>
              </a:rPr>
              <a:t> SERVIZI </a:t>
            </a:r>
            <a:r>
              <a:rPr lang="it-IT" dirty="0" err="1" smtClean="0">
                <a:solidFill>
                  <a:schemeClr val="tx2">
                    <a:lumMod val="50000"/>
                  </a:schemeClr>
                </a:solidFill>
              </a:rPr>
              <a:t>DI</a:t>
            </a:r>
            <a:r>
              <a:rPr lang="it-IT" dirty="0" smtClean="0">
                <a:solidFill>
                  <a:schemeClr val="tx2">
                    <a:lumMod val="50000"/>
                  </a:schemeClr>
                </a:solidFill>
              </a:rPr>
              <a:t> TRATTAMENTO DEI RIFIUTI URBANI E ASSIMILATI </a:t>
            </a:r>
          </a:p>
          <a:p>
            <a:pPr>
              <a:buFont typeface="Wingdings" pitchFamily="2" charset="2"/>
              <a:buChar char="Ø"/>
            </a:pPr>
            <a:endParaRPr lang="it-IT" dirty="0" smtClean="0">
              <a:solidFill>
                <a:schemeClr val="tx2">
                  <a:lumMod val="50000"/>
                </a:schemeClr>
              </a:solidFill>
            </a:endParaRPr>
          </a:p>
          <a:p>
            <a:pPr>
              <a:buFont typeface="Wingdings" pitchFamily="2" charset="2"/>
              <a:buChar char="Ø"/>
            </a:pPr>
            <a:r>
              <a:rPr lang="it-IT" b="1" dirty="0" smtClean="0">
                <a:solidFill>
                  <a:schemeClr val="tx2">
                    <a:lumMod val="50000"/>
                  </a:schemeClr>
                </a:solidFill>
              </a:rPr>
              <a:t> DELIBERAZIONE 27 DICEMBRE 2018  n. 715/2018/R/RIF </a:t>
            </a:r>
          </a:p>
          <a:p>
            <a:r>
              <a:rPr lang="it-IT" dirty="0" smtClean="0">
                <a:solidFill>
                  <a:schemeClr val="tx2">
                    <a:lumMod val="50000"/>
                  </a:schemeClr>
                </a:solidFill>
              </a:rPr>
              <a:t>AVVIO </a:t>
            </a:r>
            <a:r>
              <a:rPr lang="it-IT" dirty="0" err="1" smtClean="0">
                <a:solidFill>
                  <a:schemeClr val="tx2">
                    <a:lumMod val="50000"/>
                  </a:schemeClr>
                </a:solidFill>
              </a:rPr>
              <a:t>DI</a:t>
            </a:r>
            <a:r>
              <a:rPr lang="it-IT" dirty="0" smtClean="0">
                <a:solidFill>
                  <a:schemeClr val="tx2">
                    <a:lumMod val="50000"/>
                  </a:schemeClr>
                </a:solidFill>
              </a:rPr>
              <a:t> PROCEDIMENTO PER L’ISTITUZIONE </a:t>
            </a:r>
            <a:r>
              <a:rPr lang="it-IT" dirty="0" err="1" smtClean="0">
                <a:solidFill>
                  <a:schemeClr val="tx2">
                    <a:lumMod val="50000"/>
                  </a:schemeClr>
                </a:solidFill>
              </a:rPr>
              <a:t>DI</a:t>
            </a:r>
            <a:r>
              <a:rPr lang="it-IT" dirty="0" smtClean="0">
                <a:solidFill>
                  <a:schemeClr val="tx2">
                    <a:lumMod val="50000"/>
                  </a:schemeClr>
                </a:solidFill>
              </a:rPr>
              <a:t> UN SISTEMA </a:t>
            </a:r>
            <a:r>
              <a:rPr lang="it-IT" dirty="0" err="1" smtClean="0">
                <a:solidFill>
                  <a:schemeClr val="tx2">
                    <a:lumMod val="50000"/>
                  </a:schemeClr>
                </a:solidFill>
              </a:rPr>
              <a:t>DI</a:t>
            </a:r>
            <a:r>
              <a:rPr lang="it-IT" dirty="0" smtClean="0">
                <a:solidFill>
                  <a:schemeClr val="tx2">
                    <a:lumMod val="50000"/>
                  </a:schemeClr>
                </a:solidFill>
              </a:rPr>
              <a:t> MONITORAGGIO DELLE TARIFFE PER IL SERVIZIO INTEGRATO </a:t>
            </a:r>
            <a:r>
              <a:rPr lang="it-IT" dirty="0" err="1" smtClean="0">
                <a:solidFill>
                  <a:schemeClr val="tx2">
                    <a:lumMod val="50000"/>
                  </a:schemeClr>
                </a:solidFill>
              </a:rPr>
              <a:t>DI</a:t>
            </a:r>
            <a:r>
              <a:rPr lang="it-IT" dirty="0" smtClean="0">
                <a:solidFill>
                  <a:schemeClr val="tx2">
                    <a:lumMod val="50000"/>
                  </a:schemeClr>
                </a:solidFill>
              </a:rPr>
              <a:t> GESTIONE DEI RIFIUTI, ANCHE DIFFERENZIATI, URBANI E ASSIMILATI E DEI SINGOLI SERVIZI CHE COSTITUISCONO ATTIVITÀ </a:t>
            </a:r>
            <a:r>
              <a:rPr lang="it-IT" dirty="0" err="1" smtClean="0">
                <a:solidFill>
                  <a:schemeClr val="tx2">
                    <a:lumMod val="50000"/>
                  </a:schemeClr>
                </a:solidFill>
              </a:rPr>
              <a:t>DI</a:t>
            </a:r>
            <a:r>
              <a:rPr lang="it-IT" dirty="0" smtClean="0">
                <a:solidFill>
                  <a:schemeClr val="tx2">
                    <a:lumMod val="50000"/>
                  </a:schemeClr>
                </a:solidFill>
              </a:rPr>
              <a:t> GESTIONE PER GLI ANNI 2018 E 2019.</a:t>
            </a:r>
          </a:p>
          <a:p>
            <a:endParaRPr lang="it-IT" dirty="0" smtClean="0">
              <a:solidFill>
                <a:schemeClr val="tx2">
                  <a:lumMod val="50000"/>
                </a:schemeClr>
              </a:solidFill>
            </a:endParaRPr>
          </a:p>
          <a:p>
            <a:pPr>
              <a:buFont typeface="Wingdings" pitchFamily="2" charset="2"/>
              <a:buChar char="Ø"/>
            </a:pPr>
            <a:r>
              <a:rPr lang="it-IT" b="1" dirty="0" smtClean="0">
                <a:solidFill>
                  <a:schemeClr val="tx2">
                    <a:lumMod val="50000"/>
                  </a:schemeClr>
                </a:solidFill>
              </a:rPr>
              <a:t>DETERMINAZIONE N. 1/2019 - DRIF</a:t>
            </a:r>
          </a:p>
          <a:p>
            <a:r>
              <a:rPr lang="it-IT" dirty="0" smtClean="0">
                <a:solidFill>
                  <a:schemeClr val="tx2">
                    <a:lumMod val="50000"/>
                  </a:schemeClr>
                </a:solidFill>
              </a:rPr>
              <a:t>DEFINIZIONE DEI CONTENUTI INFORMATIVI E DELLE PROCEDURE </a:t>
            </a:r>
            <a:r>
              <a:rPr lang="it-IT" dirty="0" err="1" smtClean="0">
                <a:solidFill>
                  <a:schemeClr val="tx2">
                    <a:lumMod val="50000"/>
                  </a:schemeClr>
                </a:solidFill>
              </a:rPr>
              <a:t>DI</a:t>
            </a:r>
            <a:r>
              <a:rPr lang="it-IT" dirty="0" smtClean="0">
                <a:solidFill>
                  <a:schemeClr val="tx2">
                    <a:lumMod val="50000"/>
                  </a:schemeClr>
                </a:solidFill>
              </a:rPr>
              <a:t> RACCOLTA DATI IN MATERIA </a:t>
            </a:r>
            <a:r>
              <a:rPr lang="it-IT" dirty="0" err="1" smtClean="0">
                <a:solidFill>
                  <a:schemeClr val="tx2">
                    <a:lumMod val="50000"/>
                  </a:schemeClr>
                </a:solidFill>
              </a:rPr>
              <a:t>DI</a:t>
            </a:r>
            <a:r>
              <a:rPr lang="it-IT" dirty="0" smtClean="0">
                <a:solidFill>
                  <a:schemeClr val="tx2">
                    <a:lumMod val="50000"/>
                  </a:schemeClr>
                </a:solidFill>
              </a:rPr>
              <a:t> SERVIZI </a:t>
            </a:r>
            <a:r>
              <a:rPr lang="it-IT" dirty="0" err="1" smtClean="0">
                <a:solidFill>
                  <a:schemeClr val="tx2">
                    <a:lumMod val="50000"/>
                  </a:schemeClr>
                </a:solidFill>
              </a:rPr>
              <a:t>DI</a:t>
            </a:r>
            <a:r>
              <a:rPr lang="it-IT" dirty="0" smtClean="0">
                <a:solidFill>
                  <a:schemeClr val="tx2">
                    <a:lumMod val="50000"/>
                  </a:schemeClr>
                </a:solidFill>
              </a:rPr>
              <a:t> TRATTAMENTO DEI RIFIUTI URBANI E ASSIMILATI</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37</a:t>
            </a:fld>
            <a:endParaRPr lang="it-IT" dirty="0"/>
          </a:p>
        </p:txBody>
      </p:sp>
      <p:sp>
        <p:nvSpPr>
          <p:cNvPr id="4" name="Titolo 3"/>
          <p:cNvSpPr>
            <a:spLocks noGrp="1"/>
          </p:cNvSpPr>
          <p:nvPr>
            <p:ph type="title"/>
          </p:nvPr>
        </p:nvSpPr>
        <p:spPr>
          <a:xfrm>
            <a:off x="502920" y="451766"/>
            <a:ext cx="8089129" cy="877155"/>
          </a:xfrm>
        </p:spPr>
        <p:txBody>
          <a:bodyPr/>
          <a:lstStyle/>
          <a:p>
            <a:r>
              <a:rPr lang="it-IT" dirty="0" err="1" smtClean="0"/>
              <a:t>Arera</a:t>
            </a:r>
            <a:r>
              <a:rPr lang="it-IT" dirty="0" smtClean="0"/>
              <a:t>: i primi documenti e le raccolta dati</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6720" y="807721"/>
            <a:ext cx="8534400" cy="5013960"/>
          </a:xfrm>
        </p:spPr>
        <p:txBody>
          <a:bodyPr/>
          <a:lstStyle/>
          <a:p>
            <a:r>
              <a:rPr lang="it-IT" dirty="0" smtClean="0">
                <a:solidFill>
                  <a:schemeClr val="tx2">
                    <a:lumMod val="50000"/>
                  </a:schemeClr>
                </a:solidFill>
              </a:rPr>
              <a:t>Il 30 luglio 2019 </a:t>
            </a:r>
            <a:r>
              <a:rPr lang="it-IT" dirty="0" err="1" smtClean="0">
                <a:solidFill>
                  <a:schemeClr val="tx2">
                    <a:lumMod val="50000"/>
                  </a:schemeClr>
                </a:solidFill>
              </a:rPr>
              <a:t>Arera</a:t>
            </a:r>
            <a:r>
              <a:rPr lang="it-IT" dirty="0" smtClean="0">
                <a:solidFill>
                  <a:schemeClr val="tx2">
                    <a:lumMod val="50000"/>
                  </a:schemeClr>
                </a:solidFill>
              </a:rPr>
              <a:t> ha pubblicato due documenti:</a:t>
            </a:r>
          </a:p>
          <a:p>
            <a:endParaRPr lang="it-IT" dirty="0" smtClean="0">
              <a:solidFill>
                <a:schemeClr val="tx2">
                  <a:lumMod val="50000"/>
                </a:schemeClr>
              </a:solidFill>
            </a:endParaRPr>
          </a:p>
          <a:p>
            <a:pPr>
              <a:buFontTx/>
              <a:buChar char="-"/>
            </a:pPr>
            <a:r>
              <a:rPr lang="it-IT" b="1" dirty="0" smtClean="0">
                <a:solidFill>
                  <a:schemeClr val="tx2">
                    <a:lumMod val="50000"/>
                  </a:schemeClr>
                </a:solidFill>
              </a:rPr>
              <a:t>Documento 351/2019 </a:t>
            </a:r>
            <a:r>
              <a:rPr lang="it-IT" dirty="0" smtClean="0">
                <a:solidFill>
                  <a:schemeClr val="tx2">
                    <a:lumMod val="50000"/>
                  </a:schemeClr>
                </a:solidFill>
              </a:rPr>
              <a:t>“ORIENTAMENTI PER LA COPERTURA DEI COSTI EFFICIENTI </a:t>
            </a:r>
            <a:r>
              <a:rPr lang="it-IT" dirty="0" err="1" smtClean="0">
                <a:solidFill>
                  <a:schemeClr val="tx2">
                    <a:lumMod val="50000"/>
                  </a:schemeClr>
                </a:solidFill>
              </a:rPr>
              <a:t>DI</a:t>
            </a:r>
            <a:r>
              <a:rPr lang="it-IT" dirty="0" smtClean="0">
                <a:solidFill>
                  <a:schemeClr val="tx2">
                    <a:lumMod val="50000"/>
                  </a:schemeClr>
                </a:solidFill>
              </a:rPr>
              <a:t> ESERCIZIO E </a:t>
            </a:r>
            <a:r>
              <a:rPr lang="it-IT" dirty="0" err="1" smtClean="0">
                <a:solidFill>
                  <a:schemeClr val="tx2">
                    <a:lumMod val="50000"/>
                  </a:schemeClr>
                </a:solidFill>
              </a:rPr>
              <a:t>DI</a:t>
            </a:r>
            <a:r>
              <a:rPr lang="it-IT" dirty="0" smtClean="0">
                <a:solidFill>
                  <a:schemeClr val="tx2">
                    <a:lumMod val="50000"/>
                  </a:schemeClr>
                </a:solidFill>
              </a:rPr>
              <a:t> INVESTIMENTO DEL SERVIZIO INTEGRATO DEI RIFIUTI PER IL PERIODO 2018-2021”.</a:t>
            </a:r>
          </a:p>
          <a:p>
            <a:r>
              <a:rPr lang="it-IT" i="1" dirty="0" smtClean="0">
                <a:solidFill>
                  <a:schemeClr val="tx2">
                    <a:lumMod val="50000"/>
                  </a:schemeClr>
                </a:solidFill>
              </a:rPr>
              <a:t>Il documento si pone l’obiettivo di determinare un metodo per il calcolo dei “costi efficienti” ammissibili in relazione alle varie componenti di costo della tariffa.</a:t>
            </a:r>
          </a:p>
          <a:p>
            <a:endParaRPr lang="it-IT" i="1" dirty="0" smtClean="0">
              <a:solidFill>
                <a:schemeClr val="tx2">
                  <a:lumMod val="50000"/>
                </a:schemeClr>
              </a:solidFill>
            </a:endParaRPr>
          </a:p>
          <a:p>
            <a:r>
              <a:rPr lang="it-IT" b="1" dirty="0" smtClean="0">
                <a:solidFill>
                  <a:schemeClr val="tx2">
                    <a:lumMod val="50000"/>
                  </a:schemeClr>
                </a:solidFill>
              </a:rPr>
              <a:t>Documento 352/2019</a:t>
            </a:r>
            <a:r>
              <a:rPr lang="it-IT" dirty="0" smtClean="0">
                <a:solidFill>
                  <a:schemeClr val="tx2">
                    <a:lumMod val="50000"/>
                  </a:schemeClr>
                </a:solidFill>
              </a:rPr>
              <a:t> “DISPOSIZIONI IN MATERIA </a:t>
            </a:r>
            <a:r>
              <a:rPr lang="it-IT" dirty="0" err="1" smtClean="0">
                <a:solidFill>
                  <a:schemeClr val="tx2">
                    <a:lumMod val="50000"/>
                  </a:schemeClr>
                </a:solidFill>
              </a:rPr>
              <a:t>DI</a:t>
            </a:r>
            <a:r>
              <a:rPr lang="it-IT" dirty="0" smtClean="0">
                <a:solidFill>
                  <a:schemeClr val="tx2">
                    <a:lumMod val="50000"/>
                  </a:schemeClr>
                </a:solidFill>
              </a:rPr>
              <a:t> TRASPARENZA NEL SERVIZIO </a:t>
            </a:r>
            <a:r>
              <a:rPr lang="it-IT" dirty="0" err="1" smtClean="0">
                <a:solidFill>
                  <a:schemeClr val="tx2">
                    <a:lumMod val="50000"/>
                  </a:schemeClr>
                </a:solidFill>
              </a:rPr>
              <a:t>DI</a:t>
            </a:r>
            <a:r>
              <a:rPr lang="it-IT" dirty="0" smtClean="0">
                <a:solidFill>
                  <a:schemeClr val="tx2">
                    <a:lumMod val="50000"/>
                  </a:schemeClr>
                </a:solidFill>
              </a:rPr>
              <a:t> GESTIONE DEI RIFIUTI URBANI E ASSIMILATI”</a:t>
            </a:r>
          </a:p>
          <a:p>
            <a:r>
              <a:rPr lang="it-IT" i="1" dirty="0" smtClean="0">
                <a:solidFill>
                  <a:schemeClr val="tx2">
                    <a:lumMod val="50000"/>
                  </a:schemeClr>
                </a:solidFill>
              </a:rPr>
              <a:t>Questo documento è stato emanato con l’obiettivo di assicurare una </a:t>
            </a:r>
            <a:r>
              <a:rPr lang="it-IT" b="1" i="1" dirty="0" smtClean="0">
                <a:solidFill>
                  <a:schemeClr val="tx2">
                    <a:lumMod val="50000"/>
                  </a:schemeClr>
                </a:solidFill>
              </a:rPr>
              <a:t>maggiore uniformità nell’informazione agli utenti e nella qualità del servizio, </a:t>
            </a:r>
            <a:r>
              <a:rPr lang="it-IT" i="1" dirty="0" smtClean="0">
                <a:solidFill>
                  <a:schemeClr val="tx2">
                    <a:lumMod val="50000"/>
                  </a:schemeClr>
                </a:solidFill>
              </a:rPr>
              <a:t>indipendentemente dalla scelta organizzativa per la gestione dei servizi o dalla natura dell’importo richiesto. </a:t>
            </a:r>
          </a:p>
          <a:p>
            <a:r>
              <a:rPr lang="it-IT" dirty="0" smtClean="0">
                <a:solidFill>
                  <a:schemeClr val="tx2">
                    <a:lumMod val="50000"/>
                  </a:schemeClr>
                </a:solidFill>
              </a:rPr>
              <a:t>Il documento identifica due sotto-obiettivi relativi alla “trasparenza”:</a:t>
            </a:r>
          </a:p>
          <a:p>
            <a:pPr marL="342900" indent="-342900">
              <a:buAutoNum type="arabicParenR"/>
            </a:pPr>
            <a:r>
              <a:rPr lang="it-IT" i="1" dirty="0" smtClean="0">
                <a:solidFill>
                  <a:schemeClr val="tx2">
                    <a:lumMod val="50000"/>
                  </a:schemeClr>
                </a:solidFill>
              </a:rPr>
              <a:t>Definire contenuti informativi minimi obbligatori relativi ai servizi di raccolta e trasporto (RT) e </a:t>
            </a:r>
            <a:r>
              <a:rPr lang="it-IT" i="1" dirty="0" err="1" smtClean="0">
                <a:solidFill>
                  <a:schemeClr val="tx2">
                    <a:lumMod val="50000"/>
                  </a:schemeClr>
                </a:solidFill>
              </a:rPr>
              <a:t>spazzamento</a:t>
            </a:r>
            <a:r>
              <a:rPr lang="it-IT" i="1" dirty="0" smtClean="0">
                <a:solidFill>
                  <a:schemeClr val="tx2">
                    <a:lumMod val="50000"/>
                  </a:schemeClr>
                </a:solidFill>
              </a:rPr>
              <a:t> e lavaggio delle strade (SL); </a:t>
            </a:r>
          </a:p>
          <a:p>
            <a:pPr marL="342900" indent="-342900">
              <a:buAutoNum type="arabicParenR"/>
            </a:pPr>
            <a:r>
              <a:rPr lang="it-IT" i="1" dirty="0" smtClean="0">
                <a:solidFill>
                  <a:schemeClr val="tx2">
                    <a:lumMod val="50000"/>
                  </a:schemeClr>
                </a:solidFill>
              </a:rPr>
              <a:t>Definire standard qualitativi minimi obbligatori ed omogenei sul territorio nazionale</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38</a:t>
            </a:fld>
            <a:endParaRPr lang="it-IT" dirty="0"/>
          </a:p>
        </p:txBody>
      </p:sp>
      <p:sp>
        <p:nvSpPr>
          <p:cNvPr id="4" name="Titolo 3"/>
          <p:cNvSpPr>
            <a:spLocks noGrp="1"/>
          </p:cNvSpPr>
          <p:nvPr>
            <p:ph type="title"/>
          </p:nvPr>
        </p:nvSpPr>
        <p:spPr>
          <a:xfrm>
            <a:off x="228600" y="228600"/>
            <a:ext cx="8915400" cy="579121"/>
          </a:xfrm>
        </p:spPr>
        <p:txBody>
          <a:bodyPr/>
          <a:lstStyle/>
          <a:p>
            <a:r>
              <a:rPr lang="it-IT" sz="2400" dirty="0" smtClean="0"/>
              <a:t>Pubblicazione dei documenti 351/2019/R/</a:t>
            </a:r>
            <a:r>
              <a:rPr lang="it-IT" sz="2400" dirty="0" err="1" smtClean="0"/>
              <a:t>Rif</a:t>
            </a:r>
            <a:r>
              <a:rPr lang="it-IT" sz="2400" dirty="0" smtClean="0"/>
              <a:t> e 352/2019/R/</a:t>
            </a:r>
            <a:r>
              <a:rPr lang="it-IT" sz="2400" dirty="0" err="1" smtClean="0"/>
              <a:t>Rif</a:t>
            </a:r>
            <a:endParaRPr lang="it-IT"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2880" y="670560"/>
            <a:ext cx="8808720" cy="5181600"/>
          </a:xfrm>
        </p:spPr>
        <p:txBody>
          <a:bodyPr/>
          <a:lstStyle/>
          <a:p>
            <a:r>
              <a:rPr lang="it-IT" b="1" u="sng" dirty="0" smtClean="0">
                <a:solidFill>
                  <a:srgbClr val="FF0000"/>
                </a:solidFill>
              </a:rPr>
              <a:t>30 LUGLIO 2019</a:t>
            </a:r>
          </a:p>
          <a:p>
            <a:r>
              <a:rPr lang="it-IT" dirty="0" smtClean="0"/>
              <a:t>Orientamenti per la copertura dei costi efficienti di esercizio e di investimento per il periodo 2018-2021.</a:t>
            </a:r>
          </a:p>
          <a:p>
            <a:r>
              <a:rPr lang="it-IT" b="1" u="sng" dirty="0" smtClean="0">
                <a:solidFill>
                  <a:schemeClr val="accent6">
                    <a:lumMod val="75000"/>
                  </a:schemeClr>
                </a:solidFill>
              </a:rPr>
              <a:t>Entro 16 SETTEMBRE 2019</a:t>
            </a:r>
          </a:p>
          <a:p>
            <a:r>
              <a:rPr lang="it-IT" dirty="0" smtClean="0"/>
              <a:t>Invio di osservazioni da parte dei soggetti interessati (Gestori, Comuni, Associazioni consumatori); </a:t>
            </a:r>
            <a:r>
              <a:rPr lang="it-IT" dirty="0" smtClean="0">
                <a:solidFill>
                  <a:schemeClr val="accent2">
                    <a:lumMod val="75000"/>
                  </a:schemeClr>
                </a:solidFill>
              </a:rPr>
              <a:t>e</a:t>
            </a:r>
            <a:r>
              <a:rPr lang="it-IT" b="1" dirty="0" smtClean="0">
                <a:solidFill>
                  <a:schemeClr val="accent2">
                    <a:lumMod val="75000"/>
                  </a:schemeClr>
                </a:solidFill>
              </a:rPr>
              <a:t>ntro 30 SETTEMBRE </a:t>
            </a:r>
            <a:r>
              <a:rPr lang="it-IT" dirty="0" smtClean="0"/>
              <a:t>eventuale ulteriore Consultazione sui parametri per la determinazione dei costi.</a:t>
            </a:r>
          </a:p>
          <a:p>
            <a:endParaRPr lang="it-IT" u="sng" dirty="0" smtClean="0">
              <a:solidFill>
                <a:schemeClr val="tx2">
                  <a:lumMod val="75000"/>
                </a:schemeClr>
              </a:solidFill>
            </a:endParaRPr>
          </a:p>
          <a:p>
            <a:r>
              <a:rPr lang="it-IT" b="1" u="sng" dirty="0" smtClean="0">
                <a:solidFill>
                  <a:schemeClr val="tx2">
                    <a:lumMod val="75000"/>
                  </a:schemeClr>
                </a:solidFill>
              </a:rPr>
              <a:t>Entro 31 OTTOBRE 2019</a:t>
            </a:r>
          </a:p>
          <a:p>
            <a:pPr>
              <a:buFont typeface="Wingdings" pitchFamily="2" charset="2"/>
              <a:buChar char="Ø"/>
            </a:pPr>
            <a:r>
              <a:rPr lang="it-IT" dirty="0" smtClean="0"/>
              <a:t>Approvazione di una prima metodologia tariffaria per l’anno 2020 (2021), nell’ambito della quale determinare le componenti a conguaglio relative agli anni 2018;</a:t>
            </a:r>
          </a:p>
          <a:p>
            <a:pPr>
              <a:buFont typeface="Wingdings" pitchFamily="2" charset="2"/>
              <a:buChar char="Ø"/>
            </a:pPr>
            <a:r>
              <a:rPr lang="it-IT" dirty="0" smtClean="0"/>
              <a:t>Trasmissione all’Autorità da parte dei gestori dei dati e della documentazione relativi al sistema di monitoraggio per l’anno 2018.</a:t>
            </a:r>
            <a:endParaRPr lang="it-IT" dirty="0" smtClean="0">
              <a:solidFill>
                <a:srgbClr val="00B050"/>
              </a:solidFill>
            </a:endParaRPr>
          </a:p>
          <a:p>
            <a:r>
              <a:rPr lang="it-IT" b="1" dirty="0" smtClean="0">
                <a:solidFill>
                  <a:srgbClr val="00B050"/>
                </a:solidFill>
              </a:rPr>
              <a:t>MESE </a:t>
            </a:r>
            <a:r>
              <a:rPr lang="it-IT" b="1" dirty="0" err="1" smtClean="0">
                <a:solidFill>
                  <a:srgbClr val="00B050"/>
                </a:solidFill>
              </a:rPr>
              <a:t>DI</a:t>
            </a:r>
            <a:r>
              <a:rPr lang="it-IT" b="1" dirty="0" smtClean="0">
                <a:solidFill>
                  <a:srgbClr val="00B050"/>
                </a:solidFill>
              </a:rPr>
              <a:t> DICEMBRE </a:t>
            </a:r>
            <a:r>
              <a:rPr lang="it-IT" dirty="0" smtClean="0"/>
              <a:t>Primi orientamenti in tema di qualità contrattuale </a:t>
            </a:r>
          </a:p>
          <a:p>
            <a:endParaRPr lang="it-IT" dirty="0" smtClean="0"/>
          </a:p>
          <a:p>
            <a:r>
              <a:rPr lang="it-IT" sz="1800" b="1" u="sng" dirty="0" smtClean="0">
                <a:solidFill>
                  <a:srgbClr val="004B6B"/>
                </a:solidFill>
              </a:rPr>
              <a:t>31 DICEMBRE 2019</a:t>
            </a:r>
            <a:r>
              <a:rPr lang="it-IT" sz="1800" b="1" dirty="0" smtClean="0">
                <a:solidFill>
                  <a:srgbClr val="004B6B"/>
                </a:solidFill>
              </a:rPr>
              <a:t>: </a:t>
            </a:r>
            <a:r>
              <a:rPr lang="it-IT" sz="1800" b="1" u="sng" dirty="0" smtClean="0">
                <a:solidFill>
                  <a:srgbClr val="004B6B"/>
                </a:solidFill>
              </a:rPr>
              <a:t>Definizione dei PEF 2020 e approvazione delle entrate tariffarie secondo la nuova metodologia </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39</a:t>
            </a:fld>
            <a:endParaRPr lang="it-IT" dirty="0"/>
          </a:p>
        </p:txBody>
      </p:sp>
      <p:sp>
        <p:nvSpPr>
          <p:cNvPr id="4" name="Titolo 3"/>
          <p:cNvSpPr>
            <a:spLocks noGrp="1"/>
          </p:cNvSpPr>
          <p:nvPr>
            <p:ph type="title"/>
          </p:nvPr>
        </p:nvSpPr>
        <p:spPr>
          <a:xfrm>
            <a:off x="396240" y="198121"/>
            <a:ext cx="8442960" cy="472439"/>
          </a:xfrm>
        </p:spPr>
        <p:txBody>
          <a:bodyPr/>
          <a:lstStyle/>
          <a:p>
            <a:r>
              <a:rPr lang="it-IT" sz="2600" dirty="0" smtClean="0"/>
              <a:t>Doc. 351/2019: le tappe per l’approvazione definitiva</a:t>
            </a:r>
            <a:endParaRPr lang="it-IT"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11480" y="1123950"/>
            <a:ext cx="8475345" cy="4728210"/>
          </a:xfrm>
        </p:spPr>
        <p:txBody>
          <a:bodyPr/>
          <a:lstStyle/>
          <a:p>
            <a:r>
              <a:rPr lang="it-IT" dirty="0" smtClean="0">
                <a:solidFill>
                  <a:schemeClr val="tx2">
                    <a:lumMod val="50000"/>
                  </a:schemeClr>
                </a:solidFill>
              </a:rPr>
              <a:t>La Legge n. 147/2013, che ha istituito la TARI, consente ai Comuni di adottare sistemi di applicazione del prelievo sui rifiuti differenti: da un lato, per ottemperare al principio comunitario del “chi inquina paga” permette, a certe condizioni, l’adozione di sistemi di prelievo legati alla cosiddetta </a:t>
            </a:r>
            <a:r>
              <a:rPr lang="it-IT" u="sng" dirty="0" smtClean="0">
                <a:solidFill>
                  <a:schemeClr val="tx2">
                    <a:lumMod val="50000"/>
                  </a:schemeClr>
                </a:solidFill>
              </a:rPr>
              <a:t>“misurazione puntuale” dei rifiuti conferiti </a:t>
            </a:r>
            <a:r>
              <a:rPr lang="it-IT" dirty="0" smtClean="0">
                <a:solidFill>
                  <a:schemeClr val="tx2">
                    <a:lumMod val="50000"/>
                  </a:schemeClr>
                </a:solidFill>
              </a:rPr>
              <a:t>(commi 667, 668 L.147/2013); dall’altro, consente di mantenere in essere </a:t>
            </a:r>
            <a:r>
              <a:rPr lang="it-IT" u="sng" dirty="0" smtClean="0">
                <a:solidFill>
                  <a:schemeClr val="tx2">
                    <a:lumMod val="50000"/>
                  </a:schemeClr>
                </a:solidFill>
              </a:rPr>
              <a:t>sistemi tariffari presuntivi che prescindono dal numero degli occupanti </a:t>
            </a:r>
            <a:r>
              <a:rPr lang="it-IT" dirty="0" smtClean="0">
                <a:solidFill>
                  <a:schemeClr val="tx2">
                    <a:lumMod val="50000"/>
                  </a:schemeClr>
                </a:solidFill>
              </a:rPr>
              <a:t>(comma 652 L. 147/2013, il c.d. metodo- ex TARSU). </a:t>
            </a:r>
          </a:p>
          <a:p>
            <a:endParaRPr lang="it-IT" dirty="0" smtClean="0">
              <a:solidFill>
                <a:schemeClr val="tx2">
                  <a:lumMod val="50000"/>
                </a:schemeClr>
              </a:solidFill>
            </a:endParaRPr>
          </a:p>
          <a:p>
            <a:r>
              <a:rPr lang="it-IT" b="1" dirty="0" smtClean="0">
                <a:solidFill>
                  <a:schemeClr val="tx2">
                    <a:lumMod val="50000"/>
                  </a:schemeClr>
                </a:solidFill>
              </a:rPr>
              <a:t>GLI ATTUALI SISTEMI </a:t>
            </a:r>
            <a:r>
              <a:rPr lang="it-IT" b="1" dirty="0" err="1" smtClean="0">
                <a:solidFill>
                  <a:schemeClr val="tx2">
                    <a:lumMod val="50000"/>
                  </a:schemeClr>
                </a:solidFill>
              </a:rPr>
              <a:t>DI</a:t>
            </a:r>
            <a:r>
              <a:rPr lang="it-IT" b="1" dirty="0" smtClean="0">
                <a:solidFill>
                  <a:schemeClr val="tx2">
                    <a:lumMod val="50000"/>
                  </a:schemeClr>
                </a:solidFill>
              </a:rPr>
              <a:t> PRELIEVO SUI RIFIUTI:</a:t>
            </a:r>
          </a:p>
          <a:p>
            <a:pPr>
              <a:buFont typeface="Wingdings" pitchFamily="2" charset="2"/>
              <a:buChar char="Ø"/>
            </a:pPr>
            <a:r>
              <a:rPr lang="it-IT" b="1" dirty="0" smtClean="0">
                <a:solidFill>
                  <a:schemeClr val="tx2">
                    <a:lumMod val="50000"/>
                  </a:schemeClr>
                </a:solidFill>
              </a:rPr>
              <a:t>TARI </a:t>
            </a:r>
            <a:r>
              <a:rPr lang="it-IT" dirty="0" smtClean="0">
                <a:solidFill>
                  <a:schemeClr val="tx2">
                    <a:lumMod val="50000"/>
                  </a:schemeClr>
                </a:solidFill>
              </a:rPr>
              <a:t>(metodo normalizzato ex DPR 158/1998);</a:t>
            </a:r>
          </a:p>
          <a:p>
            <a:pPr>
              <a:buFont typeface="Wingdings" pitchFamily="2" charset="2"/>
              <a:buChar char="Ø"/>
            </a:pPr>
            <a:r>
              <a:rPr lang="it-IT" b="1" dirty="0" smtClean="0">
                <a:solidFill>
                  <a:schemeClr val="tx2">
                    <a:lumMod val="50000"/>
                  </a:schemeClr>
                </a:solidFill>
              </a:rPr>
              <a:t>TARI</a:t>
            </a:r>
            <a:r>
              <a:rPr lang="it-IT" dirty="0" smtClean="0">
                <a:solidFill>
                  <a:schemeClr val="tx2">
                    <a:lumMod val="50000"/>
                  </a:schemeClr>
                </a:solidFill>
              </a:rPr>
              <a:t> </a:t>
            </a:r>
            <a:r>
              <a:rPr lang="it-IT" b="1" dirty="0" smtClean="0">
                <a:solidFill>
                  <a:schemeClr val="tx2">
                    <a:lumMod val="50000"/>
                  </a:schemeClr>
                </a:solidFill>
              </a:rPr>
              <a:t>con metodo “ex TARSU” </a:t>
            </a:r>
            <a:r>
              <a:rPr lang="it-IT" dirty="0" smtClean="0">
                <a:solidFill>
                  <a:schemeClr val="tx2">
                    <a:lumMod val="50000"/>
                  </a:schemeClr>
                </a:solidFill>
              </a:rPr>
              <a:t>(commisurazione del prelievo alla superficie dei locali occupati moltiplicata per uno o più coefficienti di produttività quantitativi e qualitativi);</a:t>
            </a:r>
          </a:p>
          <a:p>
            <a:pPr>
              <a:buFont typeface="Wingdings" pitchFamily="2" charset="2"/>
              <a:buChar char="Ø"/>
            </a:pPr>
            <a:r>
              <a:rPr lang="it-IT" b="1" dirty="0" smtClean="0">
                <a:solidFill>
                  <a:schemeClr val="tx2">
                    <a:lumMod val="50000"/>
                  </a:schemeClr>
                </a:solidFill>
              </a:rPr>
              <a:t>TARIP</a:t>
            </a:r>
            <a:r>
              <a:rPr lang="it-IT" dirty="0" smtClean="0">
                <a:solidFill>
                  <a:schemeClr val="tx2">
                    <a:lumMod val="50000"/>
                  </a:schemeClr>
                </a:solidFill>
              </a:rPr>
              <a:t> (tariffa determinata “anche” sulla base sistemi di misurazione puntuale). La tariffa puntuale può essere applicata dal gestore nella forma di </a:t>
            </a:r>
            <a:r>
              <a:rPr lang="it-IT" sz="1400" dirty="0" smtClean="0">
                <a:solidFill>
                  <a:schemeClr val="tx2">
                    <a:lumMod val="50000"/>
                  </a:schemeClr>
                </a:solidFill>
              </a:rPr>
              <a:t>corrispettivo  </a:t>
            </a:r>
            <a:r>
              <a:rPr lang="it-IT" sz="1400" b="1" i="1" dirty="0" smtClean="0">
                <a:solidFill>
                  <a:schemeClr val="tx2">
                    <a:lumMod val="50000"/>
                  </a:schemeClr>
                </a:solidFill>
              </a:rPr>
              <a:t>(TARIP-</a:t>
            </a:r>
            <a:r>
              <a:rPr lang="it-IT" sz="1400" i="1" dirty="0" smtClean="0">
                <a:solidFill>
                  <a:schemeClr val="tx2">
                    <a:lumMod val="50000"/>
                  </a:schemeClr>
                </a:solidFill>
              </a:rPr>
              <a:t> </a:t>
            </a:r>
            <a:r>
              <a:rPr lang="it-IT" sz="1400" b="1" i="1" dirty="0" smtClean="0">
                <a:solidFill>
                  <a:schemeClr val="tx2">
                    <a:lumMod val="50000"/>
                  </a:schemeClr>
                </a:solidFill>
              </a:rPr>
              <a:t>CORRISPETTIVA)  ma anche dal comune  come tributo (TARIP-TRIBUTO)</a:t>
            </a:r>
          </a:p>
          <a:p>
            <a:pPr>
              <a:buFontTx/>
              <a:buChar char="-"/>
            </a:pPr>
            <a:endParaRPr lang="it-IT" dirty="0" smtClean="0"/>
          </a:p>
          <a:p>
            <a:endParaRPr lang="it-IT" dirty="0" smtClean="0"/>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a:t>
            </a:fld>
            <a:endParaRPr lang="it-IT" dirty="0"/>
          </a:p>
        </p:txBody>
      </p:sp>
      <p:sp>
        <p:nvSpPr>
          <p:cNvPr id="4" name="Titolo 3"/>
          <p:cNvSpPr>
            <a:spLocks noGrp="1"/>
          </p:cNvSpPr>
          <p:nvPr>
            <p:ph type="title"/>
          </p:nvPr>
        </p:nvSpPr>
        <p:spPr>
          <a:xfrm>
            <a:off x="411480" y="276226"/>
            <a:ext cx="8180569" cy="847724"/>
          </a:xfrm>
        </p:spPr>
        <p:txBody>
          <a:bodyPr/>
          <a:lstStyle/>
          <a:p>
            <a:r>
              <a:rPr lang="it-IT" sz="2700" dirty="0" smtClean="0"/>
              <a:t>Il Prelievo sui rifiuti: i metodi di determinazione delle tariffe in base alla L. 147/2013</a:t>
            </a:r>
            <a:endParaRPr lang="it-IT" sz="27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3880" y="975360"/>
            <a:ext cx="8028169" cy="4739639"/>
          </a:xfrm>
        </p:spPr>
        <p:txBody>
          <a:bodyPr/>
          <a:lstStyle/>
          <a:p>
            <a:r>
              <a:rPr lang="it-IT" dirty="0" smtClean="0">
                <a:solidFill>
                  <a:schemeClr val="tx2">
                    <a:lumMod val="50000"/>
                  </a:schemeClr>
                </a:solidFill>
              </a:rPr>
              <a:t>l’Autorità prevede di concludere </a:t>
            </a:r>
            <a:r>
              <a:rPr lang="it-IT" b="1" dirty="0" smtClean="0">
                <a:solidFill>
                  <a:schemeClr val="tx2">
                    <a:lumMod val="50000"/>
                  </a:schemeClr>
                </a:solidFill>
              </a:rPr>
              <a:t>entro la </a:t>
            </a:r>
            <a:r>
              <a:rPr lang="it-IT" b="1" u="sng" dirty="0" smtClean="0">
                <a:solidFill>
                  <a:schemeClr val="tx2">
                    <a:lumMod val="50000"/>
                  </a:schemeClr>
                </a:solidFill>
              </a:rPr>
              <a:t>fine del mese di ottobre 2019 </a:t>
            </a:r>
            <a:r>
              <a:rPr lang="it-IT" dirty="0" smtClean="0">
                <a:solidFill>
                  <a:schemeClr val="tx2">
                    <a:lumMod val="50000"/>
                  </a:schemeClr>
                </a:solidFill>
              </a:rPr>
              <a:t>l’approvazione del provvedimento relativo alla </a:t>
            </a:r>
            <a:r>
              <a:rPr lang="it-IT" b="1" dirty="0" smtClean="0">
                <a:solidFill>
                  <a:schemeClr val="tx2">
                    <a:lumMod val="50000"/>
                  </a:schemeClr>
                </a:solidFill>
              </a:rPr>
              <a:t>definizione di una prima metodologia tariffaria </a:t>
            </a:r>
            <a:r>
              <a:rPr lang="it-IT" dirty="0" smtClean="0">
                <a:solidFill>
                  <a:schemeClr val="tx2">
                    <a:lumMod val="50000"/>
                  </a:schemeClr>
                </a:solidFill>
              </a:rPr>
              <a:t>per il riconoscimento dei costi efficienti della gestione del ciclo integrato dei rifiuti per l’anno 2020 (2021) nell’ambito del quale determinare le componenti a conguaglio relative agli anni 2018 (2019). </a:t>
            </a:r>
          </a:p>
          <a:p>
            <a:r>
              <a:rPr lang="it-IT" i="1" dirty="0" smtClean="0">
                <a:solidFill>
                  <a:schemeClr val="tx2">
                    <a:lumMod val="50000"/>
                  </a:schemeClr>
                </a:solidFill>
              </a:rPr>
              <a:t>Ad avviso dell’ANCI, tali tempistiche non appaiono coerenti con quelle necessarie all’adozione, da parte di Gestori e Comuni, del complesso di atti </a:t>
            </a:r>
            <a:r>
              <a:rPr lang="it-IT" i="1" dirty="0" err="1" smtClean="0">
                <a:solidFill>
                  <a:schemeClr val="tx2">
                    <a:lumMod val="50000"/>
                  </a:schemeClr>
                </a:solidFill>
              </a:rPr>
              <a:t>prodromici</a:t>
            </a:r>
            <a:r>
              <a:rPr lang="it-IT" i="1" dirty="0" smtClean="0">
                <a:solidFill>
                  <a:schemeClr val="tx2">
                    <a:lumMod val="50000"/>
                  </a:schemeClr>
                </a:solidFill>
              </a:rPr>
              <a:t> o scaturenti dalla transizione alla nuova metodologia. </a:t>
            </a:r>
          </a:p>
          <a:p>
            <a:r>
              <a:rPr lang="it-IT" dirty="0" smtClean="0">
                <a:solidFill>
                  <a:schemeClr val="tx2">
                    <a:lumMod val="50000"/>
                  </a:schemeClr>
                </a:solidFill>
              </a:rPr>
              <a:t>Tenendo conto, infatti, che </a:t>
            </a:r>
            <a:r>
              <a:rPr lang="it-IT" b="1" u="sng" dirty="0" smtClean="0">
                <a:solidFill>
                  <a:schemeClr val="tx2">
                    <a:lumMod val="50000"/>
                  </a:schemeClr>
                </a:solidFill>
              </a:rPr>
              <a:t>entro il mese di novembre 2019 </a:t>
            </a:r>
            <a:r>
              <a:rPr lang="it-IT" b="1" dirty="0" smtClean="0">
                <a:solidFill>
                  <a:schemeClr val="tx2">
                    <a:lumMod val="50000"/>
                  </a:schemeClr>
                </a:solidFill>
              </a:rPr>
              <a:t>il gestore dovrebbe predisporre il Piano finanziario </a:t>
            </a:r>
            <a:r>
              <a:rPr lang="it-IT" b="1" i="1" dirty="0" smtClean="0">
                <a:solidFill>
                  <a:schemeClr val="tx2">
                    <a:lumMod val="50000"/>
                  </a:schemeClr>
                </a:solidFill>
              </a:rPr>
              <a:t>in base alla nuova metodologia </a:t>
            </a:r>
            <a:r>
              <a:rPr lang="it-IT" dirty="0" smtClean="0">
                <a:solidFill>
                  <a:schemeClr val="tx2">
                    <a:lumMod val="50000"/>
                  </a:schemeClr>
                </a:solidFill>
              </a:rPr>
              <a:t>ed alle nuove voci di costo (che si attendono per fine ottobre), risulta drasticamente ridotto il tempo disponibile per il processo di approvazione dei PEF e delle tariffe da parte dei Comuni, in coerenza con il</a:t>
            </a:r>
            <a:r>
              <a:rPr lang="it-IT" b="1" dirty="0" smtClean="0">
                <a:solidFill>
                  <a:schemeClr val="tx2">
                    <a:lumMod val="50000"/>
                  </a:schemeClr>
                </a:solidFill>
              </a:rPr>
              <a:t> termine del </a:t>
            </a:r>
            <a:r>
              <a:rPr lang="it-IT" b="1" u="sng" dirty="0" smtClean="0">
                <a:solidFill>
                  <a:schemeClr val="tx2">
                    <a:lumMod val="50000"/>
                  </a:schemeClr>
                </a:solidFill>
              </a:rPr>
              <a:t>31 dicembre 2019 </a:t>
            </a:r>
            <a:r>
              <a:rPr lang="it-IT" b="1" dirty="0" smtClean="0">
                <a:solidFill>
                  <a:schemeClr val="tx2">
                    <a:lumMod val="50000"/>
                  </a:schemeClr>
                </a:solidFill>
              </a:rPr>
              <a:t>fissato per l’approvazione del Bilancio di previsione 2020. </a:t>
            </a:r>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40</a:t>
            </a:fld>
            <a:endParaRPr lang="it-IT" dirty="0"/>
          </a:p>
        </p:txBody>
      </p:sp>
      <p:sp>
        <p:nvSpPr>
          <p:cNvPr id="4" name="Titolo 3"/>
          <p:cNvSpPr>
            <a:spLocks noGrp="1"/>
          </p:cNvSpPr>
          <p:nvPr>
            <p:ph type="title"/>
          </p:nvPr>
        </p:nvSpPr>
        <p:spPr>
          <a:xfrm>
            <a:off x="1050925" y="228601"/>
            <a:ext cx="7541124" cy="746760"/>
          </a:xfrm>
        </p:spPr>
        <p:txBody>
          <a:bodyPr/>
          <a:lstStyle/>
          <a:p>
            <a:r>
              <a:rPr lang="it-IT" dirty="0" smtClean="0"/>
              <a:t>Le tempistiche previste da </a:t>
            </a:r>
            <a:r>
              <a:rPr lang="it-IT" dirty="0" err="1" smtClean="0"/>
              <a:t>Arera</a:t>
            </a:r>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3839" y="581025"/>
            <a:ext cx="8719185" cy="5510745"/>
          </a:xfrm>
        </p:spPr>
        <p:txBody>
          <a:bodyPr/>
          <a:lstStyle/>
          <a:p>
            <a:r>
              <a:rPr lang="it-IT" sz="1500" b="1" dirty="0" smtClean="0">
                <a:solidFill>
                  <a:schemeClr val="tx2">
                    <a:lumMod val="50000"/>
                  </a:schemeClr>
                </a:solidFill>
              </a:rPr>
              <a:t>APPROVAZIONE DEL BILANCIO </a:t>
            </a:r>
            <a:r>
              <a:rPr lang="it-IT" sz="1500" b="1" dirty="0" err="1" smtClean="0">
                <a:solidFill>
                  <a:schemeClr val="tx2">
                    <a:lumMod val="50000"/>
                  </a:schemeClr>
                </a:solidFill>
              </a:rPr>
              <a:t>DI</a:t>
            </a:r>
            <a:r>
              <a:rPr lang="it-IT" sz="1500" b="1" dirty="0" smtClean="0">
                <a:solidFill>
                  <a:schemeClr val="tx2">
                    <a:lumMod val="50000"/>
                  </a:schemeClr>
                </a:solidFill>
              </a:rPr>
              <a:t> PREVISIONE 2020</a:t>
            </a:r>
          </a:p>
          <a:p>
            <a:r>
              <a:rPr lang="it-IT" sz="1500" dirty="0" smtClean="0">
                <a:solidFill>
                  <a:schemeClr val="tx2">
                    <a:lumMod val="50000"/>
                  </a:schemeClr>
                </a:solidFill>
              </a:rPr>
              <a:t>Indipendentemente da eventuali proroghe per l’approvazione dei bilanci, sulle quali ad oggi non vi è certezza, occorre rilevare che </a:t>
            </a:r>
            <a:r>
              <a:rPr lang="it-IT" sz="1500" b="1" dirty="0" smtClean="0">
                <a:solidFill>
                  <a:schemeClr val="tx2">
                    <a:lumMod val="50000"/>
                  </a:schemeClr>
                </a:solidFill>
              </a:rPr>
              <a:t>molti Comuni decidono di approvare i bilanci entro il termine ordinario</a:t>
            </a:r>
            <a:r>
              <a:rPr lang="it-IT" sz="1500" dirty="0" smtClean="0">
                <a:solidFill>
                  <a:schemeClr val="tx2">
                    <a:lumMod val="50000"/>
                  </a:schemeClr>
                </a:solidFill>
              </a:rPr>
              <a:t>, senza usufruire delle eventuali proroghe, per le seguenti motivazioni:</a:t>
            </a:r>
          </a:p>
          <a:p>
            <a:pPr>
              <a:buFont typeface="Wingdings" pitchFamily="2" charset="2"/>
              <a:buChar char="Ø"/>
            </a:pPr>
            <a:r>
              <a:rPr lang="it-IT" sz="1500" dirty="0" smtClean="0">
                <a:solidFill>
                  <a:schemeClr val="tx2">
                    <a:lumMod val="50000"/>
                  </a:schemeClr>
                </a:solidFill>
              </a:rPr>
              <a:t>L’approvazione nei termini costituisce  </a:t>
            </a:r>
            <a:r>
              <a:rPr lang="it-IT" sz="1500" u="sng" dirty="0" smtClean="0">
                <a:solidFill>
                  <a:schemeClr val="tx2">
                    <a:lumMod val="50000"/>
                  </a:schemeClr>
                </a:solidFill>
              </a:rPr>
              <a:t>principio di “buona amministrazione</a:t>
            </a:r>
            <a:r>
              <a:rPr lang="it-IT" sz="1500" dirty="0" smtClean="0">
                <a:solidFill>
                  <a:schemeClr val="tx2">
                    <a:lumMod val="50000"/>
                  </a:schemeClr>
                </a:solidFill>
              </a:rPr>
              <a:t>”;</a:t>
            </a:r>
          </a:p>
          <a:p>
            <a:pPr>
              <a:buFont typeface="Wingdings" pitchFamily="2" charset="2"/>
              <a:buChar char="Ø"/>
            </a:pPr>
            <a:r>
              <a:rPr lang="it-IT" sz="1500" dirty="0" smtClean="0">
                <a:solidFill>
                  <a:schemeClr val="tx2">
                    <a:lumMod val="50000"/>
                  </a:schemeClr>
                </a:solidFill>
              </a:rPr>
              <a:t>L’approvazione nei termini consente ai Comuni di </a:t>
            </a:r>
            <a:r>
              <a:rPr lang="it-IT" sz="1500" u="sng" dirty="0" smtClean="0">
                <a:solidFill>
                  <a:schemeClr val="tx2">
                    <a:lumMod val="50000"/>
                  </a:schemeClr>
                </a:solidFill>
              </a:rPr>
              <a:t>non essere sottoposti a vincoli </a:t>
            </a:r>
            <a:r>
              <a:rPr lang="it-IT" sz="1500" dirty="0" smtClean="0">
                <a:solidFill>
                  <a:schemeClr val="tx2">
                    <a:lumMod val="50000"/>
                  </a:schemeClr>
                </a:solidFill>
              </a:rPr>
              <a:t>(in materia di automezzi, acquisto di immobili, piani di razionalizzazione delle dotazioni strumentali, missioni e comunicazione delle spese pubblicitarie) </a:t>
            </a:r>
            <a:r>
              <a:rPr lang="it-IT" sz="1500" u="sng" dirty="0" smtClean="0">
                <a:solidFill>
                  <a:schemeClr val="tx2">
                    <a:lumMod val="50000"/>
                  </a:schemeClr>
                </a:solidFill>
              </a:rPr>
              <a:t>né a limitazioni di spesa </a:t>
            </a:r>
            <a:r>
              <a:rPr lang="it-IT" sz="1500" dirty="0" smtClean="0">
                <a:solidFill>
                  <a:schemeClr val="tx2">
                    <a:lumMod val="50000"/>
                  </a:schemeClr>
                </a:solidFill>
              </a:rPr>
              <a:t>previste dall’attuale normativa in materia di studi ed incarichi di consulenza, relazioni pubbliche, convegni, pubblicità, rappresentanza, sponsorizzazioni, formazione e spesa per la stampa di </a:t>
            </a:r>
            <a:r>
              <a:rPr lang="it-IT" sz="1500" dirty="0" err="1" smtClean="0">
                <a:solidFill>
                  <a:schemeClr val="tx2">
                    <a:lumMod val="50000"/>
                  </a:schemeClr>
                </a:solidFill>
              </a:rPr>
              <a:t>publicazioni</a:t>
            </a:r>
            <a:r>
              <a:rPr lang="it-IT" sz="1500" dirty="0" smtClean="0">
                <a:solidFill>
                  <a:schemeClr val="tx2">
                    <a:lumMod val="50000"/>
                  </a:schemeClr>
                </a:solidFill>
              </a:rPr>
              <a:t> </a:t>
            </a:r>
            <a:r>
              <a:rPr lang="it-IT" sz="1500" dirty="0" err="1" smtClean="0">
                <a:solidFill>
                  <a:schemeClr val="tx2">
                    <a:lumMod val="50000"/>
                  </a:schemeClr>
                </a:solidFill>
              </a:rPr>
              <a:t>….e</a:t>
            </a:r>
            <a:r>
              <a:rPr lang="it-IT" sz="1500" dirty="0" smtClean="0">
                <a:solidFill>
                  <a:schemeClr val="tx2">
                    <a:lumMod val="50000"/>
                  </a:schemeClr>
                </a:solidFill>
              </a:rPr>
              <a:t>, secondo la Corte dei Conti Emilia Romagna (del.52/2019), è </a:t>
            </a:r>
            <a:r>
              <a:rPr lang="it-IT" sz="1500" dirty="0" smtClean="0">
                <a:solidFill>
                  <a:srgbClr val="C00000"/>
                </a:solidFill>
              </a:rPr>
              <a:t>condizione necessaria per poter destinare quota delle risorse derivanti dal recupero dell'evasione agli incentivi IMU e TARI </a:t>
            </a:r>
            <a:r>
              <a:rPr lang="it-IT" sz="1500" dirty="0" smtClean="0">
                <a:solidFill>
                  <a:schemeClr val="tx2">
                    <a:lumMod val="50000"/>
                  </a:schemeClr>
                </a:solidFill>
              </a:rPr>
              <a:t>di cui al comma 1091, L.145/2018 !!!</a:t>
            </a:r>
          </a:p>
          <a:p>
            <a:pPr>
              <a:buFont typeface="Wingdings" pitchFamily="2" charset="2"/>
              <a:buChar char="Ø"/>
            </a:pPr>
            <a:endParaRPr lang="it-IT" sz="1500" dirty="0" smtClean="0">
              <a:solidFill>
                <a:schemeClr val="tx2">
                  <a:lumMod val="50000"/>
                </a:schemeClr>
              </a:solidFill>
            </a:endParaRPr>
          </a:p>
          <a:p>
            <a:r>
              <a:rPr lang="it-IT" sz="1400" i="1" dirty="0" smtClean="0">
                <a:solidFill>
                  <a:schemeClr val="tx2">
                    <a:lumMod val="50000"/>
                  </a:schemeClr>
                </a:solidFill>
              </a:rPr>
              <a:t>Occorre poi rilevare che l’iter per l’approvazione dei PEF può richiedere l’intervento di diversi soggetti; nelle Regioni in cui sono istituiti e “operativi” gli EGATO</a:t>
            </a:r>
            <a:r>
              <a:rPr lang="it-IT" sz="1400" b="1" i="1" dirty="0" smtClean="0">
                <a:solidFill>
                  <a:schemeClr val="tx2">
                    <a:lumMod val="50000"/>
                  </a:schemeClr>
                </a:solidFill>
              </a:rPr>
              <a:t>, i Piani Finanziari </a:t>
            </a:r>
            <a:r>
              <a:rPr lang="it-IT" sz="1400" i="1" dirty="0" smtClean="0">
                <a:solidFill>
                  <a:schemeClr val="tx2">
                    <a:lumMod val="50000"/>
                  </a:schemeClr>
                </a:solidFill>
              </a:rPr>
              <a:t>approvati dall’EGATO  devono  essere </a:t>
            </a:r>
            <a:r>
              <a:rPr lang="it-IT" sz="1400" b="1" i="1" dirty="0" smtClean="0">
                <a:solidFill>
                  <a:schemeClr val="tx2">
                    <a:lumMod val="50000"/>
                  </a:schemeClr>
                </a:solidFill>
              </a:rPr>
              <a:t>integrati dal Comune </a:t>
            </a:r>
            <a:r>
              <a:rPr lang="it-IT" sz="1400" i="1" dirty="0" smtClean="0">
                <a:solidFill>
                  <a:schemeClr val="tx2">
                    <a:lumMod val="50000"/>
                  </a:schemeClr>
                </a:solidFill>
              </a:rPr>
              <a:t>(prima di essere approvati dai Consiglio comunale)  in relazione a determinate tipologie di costi; ad es. i crediti inesigibili da indicare nei CCD  e/o ad altri costi sostenuti direttamente dal comune: questa fase richiede tempistiche difficilmente compatibili con le scadenze fissate dall’Autorità.</a:t>
            </a:r>
          </a:p>
          <a:p>
            <a:endParaRPr lang="it-IT" dirty="0" smtClean="0">
              <a:solidFill>
                <a:schemeClr val="tx2">
                  <a:lumMod val="50000"/>
                </a:schemeClr>
              </a:solidFill>
            </a:endParaRPr>
          </a:p>
          <a:p>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41</a:t>
            </a:fld>
            <a:endParaRPr lang="it-IT" dirty="0"/>
          </a:p>
        </p:txBody>
      </p:sp>
      <p:sp>
        <p:nvSpPr>
          <p:cNvPr id="4" name="Titolo 3"/>
          <p:cNvSpPr>
            <a:spLocks noGrp="1"/>
          </p:cNvSpPr>
          <p:nvPr>
            <p:ph type="title"/>
          </p:nvPr>
        </p:nvSpPr>
        <p:spPr>
          <a:xfrm>
            <a:off x="243840" y="114301"/>
            <a:ext cx="8595360" cy="466724"/>
          </a:xfrm>
        </p:spPr>
        <p:txBody>
          <a:bodyPr/>
          <a:lstStyle/>
          <a:p>
            <a:r>
              <a:rPr lang="it-IT" sz="2800" dirty="0" smtClean="0"/>
              <a:t>I problemi legati alle tempistiche previste da </a:t>
            </a:r>
            <a:r>
              <a:rPr lang="it-IT" sz="2800" dirty="0" err="1" smtClean="0"/>
              <a:t>Arera</a:t>
            </a:r>
            <a:endParaRPr lang="it-IT"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2880" y="563881"/>
            <a:ext cx="8778240" cy="5527890"/>
          </a:xfrm>
        </p:spPr>
        <p:txBody>
          <a:bodyPr/>
          <a:lstStyle/>
          <a:p>
            <a:r>
              <a:rPr lang="it-IT" dirty="0" smtClean="0">
                <a:solidFill>
                  <a:schemeClr val="tx2">
                    <a:lumMod val="50000"/>
                  </a:schemeClr>
                </a:solidFill>
              </a:rPr>
              <a:t>Lo </a:t>
            </a:r>
            <a:r>
              <a:rPr lang="it-IT" b="1" dirty="0" smtClean="0">
                <a:solidFill>
                  <a:schemeClr val="tx2">
                    <a:lumMod val="50000"/>
                  </a:schemeClr>
                </a:solidFill>
              </a:rPr>
              <a:t>schema di bilancio </a:t>
            </a:r>
            <a:r>
              <a:rPr lang="it-IT" dirty="0" smtClean="0">
                <a:solidFill>
                  <a:schemeClr val="tx2">
                    <a:lumMod val="50000"/>
                  </a:schemeClr>
                </a:solidFill>
              </a:rPr>
              <a:t>di previsione deve essere </a:t>
            </a:r>
            <a:r>
              <a:rPr lang="it-IT" b="1" dirty="0" smtClean="0">
                <a:solidFill>
                  <a:schemeClr val="tx2">
                    <a:lumMod val="50000"/>
                  </a:schemeClr>
                </a:solidFill>
              </a:rPr>
              <a:t>presentato dalla Giunta Comunale al Consiglio Comunale entro il 15 novembre </a:t>
            </a:r>
            <a:r>
              <a:rPr lang="it-IT" dirty="0" smtClean="0">
                <a:solidFill>
                  <a:schemeClr val="tx2">
                    <a:lumMod val="50000"/>
                  </a:schemeClr>
                </a:solidFill>
              </a:rPr>
              <a:t>unitamente ai relativi allegati (tra i quali piano finanziario e le tariffe del servizio in questione), in virtù di quanto previsto dall’allegato 4/1 al </a:t>
            </a:r>
            <a:r>
              <a:rPr lang="it-IT" dirty="0" err="1" smtClean="0">
                <a:solidFill>
                  <a:schemeClr val="tx2">
                    <a:lumMod val="50000"/>
                  </a:schemeClr>
                </a:solidFill>
              </a:rPr>
              <a:t>D.Lgs.</a:t>
            </a:r>
            <a:r>
              <a:rPr lang="it-IT" dirty="0" smtClean="0">
                <a:solidFill>
                  <a:schemeClr val="tx2">
                    <a:lumMod val="50000"/>
                  </a:schemeClr>
                </a:solidFill>
              </a:rPr>
              <a:t> 118/2011 e dall’art. 174 </a:t>
            </a:r>
            <a:r>
              <a:rPr lang="it-IT" dirty="0" err="1" smtClean="0">
                <a:solidFill>
                  <a:schemeClr val="tx2">
                    <a:lumMod val="50000"/>
                  </a:schemeClr>
                </a:solidFill>
              </a:rPr>
              <a:t>D.Lgs.</a:t>
            </a:r>
            <a:r>
              <a:rPr lang="it-IT" dirty="0" smtClean="0">
                <a:solidFill>
                  <a:schemeClr val="tx2">
                    <a:lumMod val="50000"/>
                  </a:schemeClr>
                </a:solidFill>
              </a:rPr>
              <a:t> 267/2000. Anche se tale termine deve intendersi come ordinatorio, è altrettanto vero che una approvazione entro il 31 dicembre in Consiglio Comunale, dati tempi per la resa dei </a:t>
            </a:r>
            <a:r>
              <a:rPr lang="it-IT" u="sng" dirty="0" smtClean="0">
                <a:solidFill>
                  <a:schemeClr val="tx2">
                    <a:lumMod val="50000"/>
                  </a:schemeClr>
                </a:solidFill>
              </a:rPr>
              <a:t>pareri da parte del Collegio dei Revisori </a:t>
            </a:r>
            <a:r>
              <a:rPr lang="it-IT" dirty="0" smtClean="0">
                <a:solidFill>
                  <a:schemeClr val="tx2">
                    <a:lumMod val="50000"/>
                  </a:schemeClr>
                </a:solidFill>
              </a:rPr>
              <a:t>ed i termini per la </a:t>
            </a:r>
            <a:r>
              <a:rPr lang="it-IT" u="sng" dirty="0" smtClean="0">
                <a:solidFill>
                  <a:schemeClr val="tx2">
                    <a:lumMod val="50000"/>
                  </a:schemeClr>
                </a:solidFill>
              </a:rPr>
              <a:t>messa a disposizione dei documenti di bilancio ai Consiglieri </a:t>
            </a:r>
            <a:r>
              <a:rPr lang="it-IT" dirty="0" smtClean="0">
                <a:solidFill>
                  <a:schemeClr val="tx2">
                    <a:lumMod val="50000"/>
                  </a:schemeClr>
                </a:solidFill>
              </a:rPr>
              <a:t>Comunali, presuppone una approvazione in Giunta Comunale comunque non oltre il 20/25 novembre</a:t>
            </a:r>
            <a:r>
              <a:rPr lang="it-IT" dirty="0" smtClean="0"/>
              <a:t>. </a:t>
            </a:r>
          </a:p>
          <a:p>
            <a:endParaRPr lang="it-IT" dirty="0" smtClean="0">
              <a:solidFill>
                <a:schemeClr val="tx2">
                  <a:lumMod val="50000"/>
                </a:schemeClr>
              </a:solidFill>
            </a:endParaRPr>
          </a:p>
          <a:p>
            <a:r>
              <a:rPr lang="it-IT" dirty="0" smtClean="0">
                <a:solidFill>
                  <a:schemeClr val="tx2">
                    <a:lumMod val="50000"/>
                  </a:schemeClr>
                </a:solidFill>
              </a:rPr>
              <a:t>Infine , occorre tener presente i tempi necessari per eventuali modifiche ai software, necessarie per adeguare l’elaborazione dei PEF e delle tariffe al nuovo sistema.</a:t>
            </a:r>
          </a:p>
          <a:p>
            <a:endParaRPr lang="it-IT" dirty="0" smtClean="0">
              <a:solidFill>
                <a:schemeClr val="tx2">
                  <a:lumMod val="50000"/>
                </a:schemeClr>
              </a:solidFill>
            </a:endParaRPr>
          </a:p>
          <a:p>
            <a:r>
              <a:rPr lang="it-IT" dirty="0" smtClean="0">
                <a:solidFill>
                  <a:schemeClr val="tx2">
                    <a:lumMod val="50000"/>
                  </a:schemeClr>
                </a:solidFill>
              </a:rPr>
              <a:t>Per queste motivazioni </a:t>
            </a:r>
            <a:r>
              <a:rPr lang="it-IT" b="1" dirty="0" smtClean="0">
                <a:solidFill>
                  <a:schemeClr val="tx2">
                    <a:lumMod val="50000"/>
                  </a:schemeClr>
                </a:solidFill>
              </a:rPr>
              <a:t>l’ANCI ha richiesto di prevedere una maggiore gradualità del percorso di approdo alla nuova metodologia tariffaria, individuando come termine di </a:t>
            </a:r>
            <a:r>
              <a:rPr lang="it-IT" b="1" u="sng" dirty="0" smtClean="0">
                <a:solidFill>
                  <a:schemeClr val="tx2">
                    <a:lumMod val="50000"/>
                  </a:schemeClr>
                </a:solidFill>
              </a:rPr>
              <a:t>avvio del nuovo sistema il 1° gennaio 2021.</a:t>
            </a:r>
            <a:endParaRPr lang="it-IT" b="1" dirty="0" smtClean="0">
              <a:solidFill>
                <a:schemeClr val="tx2">
                  <a:lumMod val="50000"/>
                </a:schemeClr>
              </a:solidFill>
            </a:endParaRPr>
          </a:p>
          <a:p>
            <a:r>
              <a:rPr lang="it-IT" dirty="0" smtClean="0">
                <a:solidFill>
                  <a:schemeClr val="tx2">
                    <a:lumMod val="50000"/>
                  </a:schemeClr>
                </a:solidFill>
              </a:rPr>
              <a:t>Nel corso dell’incontro tenuto da </a:t>
            </a:r>
            <a:r>
              <a:rPr lang="it-IT" dirty="0" err="1" smtClean="0">
                <a:solidFill>
                  <a:schemeClr val="tx2">
                    <a:lumMod val="50000"/>
                  </a:schemeClr>
                </a:solidFill>
              </a:rPr>
              <a:t>Arera</a:t>
            </a:r>
            <a:r>
              <a:rPr lang="it-IT" dirty="0" smtClean="0">
                <a:solidFill>
                  <a:schemeClr val="tx2">
                    <a:lumMod val="50000"/>
                  </a:schemeClr>
                </a:solidFill>
              </a:rPr>
              <a:t> l’11 settembre a Roma, l’Autorità è stata categorica nell’escludere la possibilità di accordare proroghe rispetto al 2020.</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42</a:t>
            </a:fld>
            <a:endParaRPr lang="it-IT" dirty="0"/>
          </a:p>
        </p:txBody>
      </p:sp>
      <p:sp>
        <p:nvSpPr>
          <p:cNvPr id="4" name="Titolo 3"/>
          <p:cNvSpPr>
            <a:spLocks noGrp="1"/>
          </p:cNvSpPr>
          <p:nvPr>
            <p:ph type="title"/>
          </p:nvPr>
        </p:nvSpPr>
        <p:spPr>
          <a:xfrm>
            <a:off x="182880" y="0"/>
            <a:ext cx="8778240" cy="746761"/>
          </a:xfrm>
        </p:spPr>
        <p:txBody>
          <a:bodyPr/>
          <a:lstStyle/>
          <a:p>
            <a:r>
              <a:rPr lang="it-IT" sz="2800" dirty="0" smtClean="0"/>
              <a:t>I problemi legati alle tempistiche previste da </a:t>
            </a:r>
            <a:r>
              <a:rPr lang="it-IT" sz="2800" dirty="0" err="1" smtClean="0"/>
              <a:t>Arera</a:t>
            </a:r>
            <a:endParaRPr lang="it-IT"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35280" y="1112520"/>
            <a:ext cx="8595360" cy="4979250"/>
          </a:xfrm>
        </p:spPr>
        <p:txBody>
          <a:bodyPr/>
          <a:lstStyle/>
          <a:p>
            <a:r>
              <a:rPr lang="it-IT" dirty="0" err="1" smtClean="0">
                <a:solidFill>
                  <a:schemeClr val="tx2">
                    <a:lumMod val="50000"/>
                  </a:schemeClr>
                </a:solidFill>
              </a:rPr>
              <a:t>Arera</a:t>
            </a:r>
            <a:r>
              <a:rPr lang="it-IT" dirty="0" smtClean="0">
                <a:solidFill>
                  <a:schemeClr val="tx2">
                    <a:lumMod val="50000"/>
                  </a:schemeClr>
                </a:solidFill>
              </a:rPr>
              <a:t> ha definito le attività da includere nel perimetro del servizio integrato di gestione dei RU, al fine di caratterizzare e quantificare i costi che devono essere coperti dal gettito tariffario come regolato dall’Autorità.</a:t>
            </a:r>
          </a:p>
          <a:p>
            <a:r>
              <a:rPr lang="it-IT" dirty="0" smtClean="0">
                <a:solidFill>
                  <a:schemeClr val="tx2">
                    <a:lumMod val="50000"/>
                  </a:schemeClr>
                </a:solidFill>
              </a:rPr>
              <a:t>I costi riconosciuti sono solo quelli afferenti alla </a:t>
            </a:r>
            <a:r>
              <a:rPr lang="it-IT" b="1" dirty="0" smtClean="0">
                <a:solidFill>
                  <a:schemeClr val="tx2">
                    <a:lumMod val="50000"/>
                  </a:schemeClr>
                </a:solidFill>
              </a:rPr>
              <a:t>gestione integrata dei rifiuti </a:t>
            </a:r>
            <a:r>
              <a:rPr lang="it-IT" dirty="0" smtClean="0">
                <a:solidFill>
                  <a:schemeClr val="tx2">
                    <a:lumMod val="50000"/>
                  </a:schemeClr>
                </a:solidFill>
              </a:rPr>
              <a:t>, cioè il </a:t>
            </a:r>
            <a:r>
              <a:rPr lang="it-IT" b="1" dirty="0" smtClean="0">
                <a:solidFill>
                  <a:schemeClr val="tx2">
                    <a:lumMod val="50000"/>
                  </a:schemeClr>
                </a:solidFill>
              </a:rPr>
              <a:t>complesso delle attività volte ad ottimizzare la gestione dei RU, </a:t>
            </a:r>
            <a:r>
              <a:rPr lang="it-IT" dirty="0" smtClean="0">
                <a:solidFill>
                  <a:schemeClr val="tx2">
                    <a:lumMod val="50000"/>
                  </a:schemeClr>
                </a:solidFill>
              </a:rPr>
              <a:t>vale</a:t>
            </a:r>
            <a:r>
              <a:rPr lang="it-IT" b="1" dirty="0" smtClean="0">
                <a:solidFill>
                  <a:schemeClr val="tx2">
                    <a:lumMod val="50000"/>
                  </a:schemeClr>
                </a:solidFill>
              </a:rPr>
              <a:t> </a:t>
            </a:r>
            <a:r>
              <a:rPr lang="it-IT" dirty="0" smtClean="0">
                <a:solidFill>
                  <a:schemeClr val="tx2">
                    <a:lumMod val="50000"/>
                  </a:schemeClr>
                </a:solidFill>
              </a:rPr>
              <a:t>a dire:</a:t>
            </a:r>
          </a:p>
          <a:p>
            <a:pPr>
              <a:buFont typeface="Wingdings" pitchFamily="2" charset="2"/>
              <a:buChar char="Ø"/>
            </a:pPr>
            <a:r>
              <a:rPr lang="it-IT" b="1" dirty="0" err="1" smtClean="0">
                <a:solidFill>
                  <a:srgbClr val="C00000"/>
                </a:solidFill>
              </a:rPr>
              <a:t>spazzamento</a:t>
            </a:r>
            <a:r>
              <a:rPr lang="it-IT" b="1" dirty="0" smtClean="0">
                <a:solidFill>
                  <a:srgbClr val="C00000"/>
                </a:solidFill>
              </a:rPr>
              <a:t> e lavaggio strade;</a:t>
            </a:r>
          </a:p>
          <a:p>
            <a:pPr>
              <a:buFont typeface="Wingdings" pitchFamily="2" charset="2"/>
              <a:buChar char="Ø"/>
            </a:pPr>
            <a:r>
              <a:rPr lang="it-IT" b="1" dirty="0" smtClean="0">
                <a:solidFill>
                  <a:srgbClr val="C00000"/>
                </a:solidFill>
              </a:rPr>
              <a:t>raccolta e trasporto dei rifiuti;</a:t>
            </a:r>
          </a:p>
          <a:p>
            <a:pPr>
              <a:buFont typeface="Wingdings" pitchFamily="2" charset="2"/>
              <a:buChar char="Ø"/>
            </a:pPr>
            <a:r>
              <a:rPr lang="it-IT" b="1" dirty="0" smtClean="0">
                <a:solidFill>
                  <a:srgbClr val="C00000"/>
                </a:solidFill>
              </a:rPr>
              <a:t>trattamento, recupero e smaltimento dei rifiuti; </a:t>
            </a:r>
          </a:p>
          <a:p>
            <a:pPr>
              <a:buFont typeface="Wingdings" pitchFamily="2" charset="2"/>
              <a:buChar char="Ø"/>
            </a:pPr>
            <a:r>
              <a:rPr lang="it-IT" b="1" dirty="0" smtClean="0">
                <a:solidFill>
                  <a:srgbClr val="C00000"/>
                </a:solidFill>
              </a:rPr>
              <a:t>il controllo delle discariche dopo la chiusura; </a:t>
            </a:r>
          </a:p>
          <a:p>
            <a:pPr>
              <a:buFont typeface="Wingdings" pitchFamily="2" charset="2"/>
              <a:buChar char="Ø"/>
            </a:pPr>
            <a:r>
              <a:rPr lang="it-IT" b="1" dirty="0" smtClean="0">
                <a:solidFill>
                  <a:srgbClr val="C00000"/>
                </a:solidFill>
              </a:rPr>
              <a:t>la gestione delle tariffe e del rapporto con gli utenti.</a:t>
            </a:r>
          </a:p>
          <a:p>
            <a:endParaRPr lang="it-IT" dirty="0" smtClean="0">
              <a:solidFill>
                <a:schemeClr val="tx2">
                  <a:lumMod val="50000"/>
                </a:schemeClr>
              </a:solidFill>
            </a:endParaRPr>
          </a:p>
          <a:p>
            <a:r>
              <a:rPr lang="it-IT" b="1" dirty="0" smtClean="0">
                <a:solidFill>
                  <a:schemeClr val="tx2">
                    <a:lumMod val="50000"/>
                  </a:schemeClr>
                </a:solidFill>
              </a:rPr>
              <a:t>Non sono ricomprese </a:t>
            </a:r>
            <a:r>
              <a:rPr lang="it-IT" dirty="0" smtClean="0">
                <a:solidFill>
                  <a:schemeClr val="tx2">
                    <a:lumMod val="50000"/>
                  </a:schemeClr>
                </a:solidFill>
              </a:rPr>
              <a:t>nel perimetro del servizio di gestione del ciclo integrato dei rifiuti urbani, e pertanto non sono coperte dalla tariffa definita dall’Autorità in quanto non costituiscono attività regolate, le </a:t>
            </a:r>
            <a:r>
              <a:rPr lang="it-IT" b="1" dirty="0" smtClean="0">
                <a:solidFill>
                  <a:schemeClr val="tx2">
                    <a:lumMod val="50000"/>
                  </a:schemeClr>
                </a:solidFill>
              </a:rPr>
              <a:t>attività esterne non strettamente riferibili al servizio</a:t>
            </a:r>
            <a:r>
              <a:rPr lang="it-IT" i="1" dirty="0" smtClean="0">
                <a:solidFill>
                  <a:schemeClr val="tx2">
                    <a:lumMod val="50000"/>
                  </a:schemeClr>
                </a:solidFill>
              </a:rPr>
              <a:t>, </a:t>
            </a:r>
            <a:r>
              <a:rPr lang="it-IT" i="1" u="sng" dirty="0" smtClean="0">
                <a:solidFill>
                  <a:schemeClr val="tx2">
                    <a:lumMod val="50000"/>
                  </a:schemeClr>
                </a:solidFill>
              </a:rPr>
              <a:t>anche qualora siano state incluse nella concessione di affidamento del servizio di gestione integrata del ciclo dei rifiuti</a:t>
            </a:r>
            <a:r>
              <a:rPr lang="it-IT" dirty="0" smtClean="0">
                <a:solidFill>
                  <a:schemeClr val="tx2">
                    <a:lumMod val="50000"/>
                  </a:schemeClr>
                </a:solidFill>
              </a:rPr>
              <a:t>,</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43</a:t>
            </a:fld>
            <a:endParaRPr lang="it-IT" dirty="0"/>
          </a:p>
        </p:txBody>
      </p:sp>
      <p:sp>
        <p:nvSpPr>
          <p:cNvPr id="4" name="Titolo 3"/>
          <p:cNvSpPr>
            <a:spLocks noGrp="1"/>
          </p:cNvSpPr>
          <p:nvPr>
            <p:ph type="title"/>
          </p:nvPr>
        </p:nvSpPr>
        <p:spPr>
          <a:xfrm>
            <a:off x="579120" y="228601"/>
            <a:ext cx="8012929" cy="670560"/>
          </a:xfrm>
        </p:spPr>
        <p:txBody>
          <a:bodyPr/>
          <a:lstStyle/>
          <a:p>
            <a:r>
              <a:rPr lang="it-IT" sz="2800" dirty="0" smtClean="0"/>
              <a:t>Doc. 351/2019: delimitazione del perimetro di regolazione tariffaria</a:t>
            </a:r>
            <a:endParaRPr lang="it-IT"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89560" y="883921"/>
            <a:ext cx="8854440" cy="5207850"/>
          </a:xfrm>
        </p:spPr>
        <p:txBody>
          <a:bodyPr/>
          <a:lstStyle/>
          <a:p>
            <a:r>
              <a:rPr lang="it-IT" dirty="0" smtClean="0">
                <a:solidFill>
                  <a:schemeClr val="tx2">
                    <a:lumMod val="50000"/>
                  </a:schemeClr>
                </a:solidFill>
              </a:rPr>
              <a:t>Sono escluse dal perimetro del servizio di gestione del ciclo integrato dei rifiuti urbani:</a:t>
            </a:r>
          </a:p>
          <a:p>
            <a:r>
              <a:rPr lang="it-IT" b="1" dirty="0" smtClean="0">
                <a:solidFill>
                  <a:schemeClr val="tx2">
                    <a:lumMod val="50000"/>
                  </a:schemeClr>
                </a:solidFill>
              </a:rPr>
              <a:t>• raccolta, trasporto e smaltimento amianto da utenze domestiche</a:t>
            </a:r>
          </a:p>
          <a:p>
            <a:r>
              <a:rPr lang="it-IT" i="1" dirty="0" smtClean="0">
                <a:solidFill>
                  <a:schemeClr val="tx2">
                    <a:lumMod val="50000"/>
                  </a:schemeClr>
                </a:solidFill>
              </a:rPr>
              <a:t>Tuttavia, la natura pericolosa del rifiuto in oggetto comporta la necessità ed opportunità che, da parte del sistema regolato, vi sia la possibilità di assicurare la certezza di una corretta gestione di tale rifiuto, e al contempo di garantire al gestore la certezza di copertura dei costi generati; </a:t>
            </a:r>
            <a:endParaRPr lang="it-IT" b="1" i="1" dirty="0" smtClean="0">
              <a:solidFill>
                <a:schemeClr val="tx2">
                  <a:lumMod val="50000"/>
                </a:schemeClr>
              </a:solidFill>
            </a:endParaRPr>
          </a:p>
          <a:p>
            <a:r>
              <a:rPr lang="it-IT" b="1" dirty="0" smtClean="0">
                <a:solidFill>
                  <a:schemeClr val="tx2">
                    <a:lumMod val="50000"/>
                  </a:schemeClr>
                </a:solidFill>
              </a:rPr>
              <a:t>• derattizzazione; • disinfestazione zanzare;</a:t>
            </a:r>
          </a:p>
          <a:p>
            <a:r>
              <a:rPr lang="it-IT" b="1" dirty="0" smtClean="0">
                <a:solidFill>
                  <a:schemeClr val="tx2">
                    <a:lumMod val="50000"/>
                  </a:schemeClr>
                </a:solidFill>
              </a:rPr>
              <a:t>• </a:t>
            </a:r>
            <a:r>
              <a:rPr lang="it-IT" b="1" dirty="0" err="1" smtClean="0">
                <a:solidFill>
                  <a:schemeClr val="tx2">
                    <a:lumMod val="50000"/>
                  </a:schemeClr>
                </a:solidFill>
              </a:rPr>
              <a:t>spazzamento</a:t>
            </a:r>
            <a:r>
              <a:rPr lang="it-IT" b="1" dirty="0" smtClean="0">
                <a:solidFill>
                  <a:schemeClr val="tx2">
                    <a:lumMod val="50000"/>
                  </a:schemeClr>
                </a:solidFill>
              </a:rPr>
              <a:t> e sgombero della neve</a:t>
            </a:r>
          </a:p>
          <a:p>
            <a:r>
              <a:rPr lang="it-IT" i="1" dirty="0" smtClean="0">
                <a:solidFill>
                  <a:schemeClr val="tx2">
                    <a:lumMod val="50000"/>
                  </a:schemeClr>
                </a:solidFill>
              </a:rPr>
              <a:t>Anche Linee guida </a:t>
            </a:r>
            <a:r>
              <a:rPr lang="it-IT" i="1" dirty="0" err="1" smtClean="0">
                <a:solidFill>
                  <a:schemeClr val="tx2">
                    <a:lumMod val="50000"/>
                  </a:schemeClr>
                </a:solidFill>
              </a:rPr>
              <a:t>Tares</a:t>
            </a:r>
            <a:r>
              <a:rPr lang="it-IT" i="1" dirty="0" smtClean="0">
                <a:solidFill>
                  <a:schemeClr val="tx2">
                    <a:lumMod val="50000"/>
                  </a:schemeClr>
                </a:solidFill>
              </a:rPr>
              <a:t> indicavano l’esclusione dai PEF – sulla base dell’</a:t>
            </a:r>
            <a:r>
              <a:rPr lang="it-IT" dirty="0" smtClean="0">
                <a:solidFill>
                  <a:schemeClr val="tx2">
                    <a:lumMod val="50000"/>
                  </a:schemeClr>
                </a:solidFill>
              </a:rPr>
              <a:t> ’art. 183, comma 1, lett. </a:t>
            </a:r>
            <a:r>
              <a:rPr lang="it-IT" dirty="0" err="1" smtClean="0">
                <a:solidFill>
                  <a:schemeClr val="tx2">
                    <a:lumMod val="50000"/>
                  </a:schemeClr>
                </a:solidFill>
              </a:rPr>
              <a:t>oo</a:t>
            </a:r>
            <a:r>
              <a:rPr lang="it-IT" dirty="0" smtClean="0">
                <a:solidFill>
                  <a:schemeClr val="tx2">
                    <a:lumMod val="50000"/>
                  </a:schemeClr>
                </a:solidFill>
              </a:rPr>
              <a:t>), del </a:t>
            </a:r>
            <a:r>
              <a:rPr lang="it-IT" dirty="0" err="1" smtClean="0">
                <a:solidFill>
                  <a:schemeClr val="tx2">
                    <a:lumMod val="50000"/>
                  </a:schemeClr>
                </a:solidFill>
              </a:rPr>
              <a:t>D.Lgs.</a:t>
            </a:r>
            <a:r>
              <a:rPr lang="it-IT" dirty="0" smtClean="0">
                <a:solidFill>
                  <a:schemeClr val="tx2">
                    <a:lumMod val="50000"/>
                  </a:schemeClr>
                </a:solidFill>
              </a:rPr>
              <a:t> n. 152 del 2006. (Scelta criticata da </a:t>
            </a:r>
            <a:r>
              <a:rPr lang="it-IT" dirty="0" err="1" smtClean="0">
                <a:solidFill>
                  <a:schemeClr val="tx2">
                    <a:lumMod val="50000"/>
                  </a:schemeClr>
                </a:solidFill>
              </a:rPr>
              <a:t>Anci</a:t>
            </a:r>
            <a:r>
              <a:rPr lang="it-IT" dirty="0" smtClean="0">
                <a:solidFill>
                  <a:schemeClr val="tx2">
                    <a:lumMod val="50000"/>
                  </a:schemeClr>
                </a:solidFill>
              </a:rPr>
              <a:t>).</a:t>
            </a:r>
            <a:endParaRPr lang="it-IT" i="1" dirty="0" smtClean="0">
              <a:solidFill>
                <a:schemeClr val="tx2">
                  <a:lumMod val="50000"/>
                </a:schemeClr>
              </a:solidFill>
            </a:endParaRPr>
          </a:p>
          <a:p>
            <a:r>
              <a:rPr lang="it-IT" b="1" dirty="0" smtClean="0">
                <a:solidFill>
                  <a:schemeClr val="tx2">
                    <a:lumMod val="50000"/>
                  </a:schemeClr>
                </a:solidFill>
              </a:rPr>
              <a:t>• cancellazione scritte vandaliche; • </a:t>
            </a:r>
            <a:r>
              <a:rPr lang="it-IT" b="1" dirty="0" err="1" smtClean="0">
                <a:solidFill>
                  <a:schemeClr val="tx2">
                    <a:lumMod val="50000"/>
                  </a:schemeClr>
                </a:solidFill>
              </a:rPr>
              <a:t>defissione</a:t>
            </a:r>
            <a:r>
              <a:rPr lang="it-IT" b="1" dirty="0" smtClean="0">
                <a:solidFill>
                  <a:schemeClr val="tx2">
                    <a:lumMod val="50000"/>
                  </a:schemeClr>
                </a:solidFill>
              </a:rPr>
              <a:t> di manifesti abusivi;</a:t>
            </a:r>
          </a:p>
          <a:p>
            <a:r>
              <a:rPr lang="it-IT" b="1" dirty="0" smtClean="0">
                <a:solidFill>
                  <a:schemeClr val="tx2">
                    <a:lumMod val="50000"/>
                  </a:schemeClr>
                </a:solidFill>
              </a:rPr>
              <a:t>• gestione dei servizi igienici pubblici;</a:t>
            </a:r>
          </a:p>
          <a:p>
            <a:r>
              <a:rPr lang="it-IT" b="1" dirty="0" smtClean="0">
                <a:solidFill>
                  <a:schemeClr val="tx2">
                    <a:lumMod val="50000"/>
                  </a:schemeClr>
                </a:solidFill>
              </a:rPr>
              <a:t>• gestione del verde pubblico;</a:t>
            </a:r>
            <a:endParaRPr lang="it-IT" dirty="0" smtClean="0">
              <a:solidFill>
                <a:schemeClr val="tx2">
                  <a:lumMod val="50000"/>
                </a:schemeClr>
              </a:solidFill>
            </a:endParaRPr>
          </a:p>
          <a:p>
            <a:r>
              <a:rPr lang="it-IT" sz="1500" i="1" dirty="0" smtClean="0">
                <a:solidFill>
                  <a:schemeClr val="tx2">
                    <a:lumMod val="50000"/>
                  </a:schemeClr>
                </a:solidFill>
              </a:rPr>
              <a:t>Anche nelle Linee Guida </a:t>
            </a:r>
            <a:r>
              <a:rPr lang="it-IT" sz="1500" i="1" dirty="0" err="1" smtClean="0">
                <a:solidFill>
                  <a:schemeClr val="tx2">
                    <a:lumMod val="50000"/>
                  </a:schemeClr>
                </a:solidFill>
              </a:rPr>
              <a:t>Tares</a:t>
            </a:r>
            <a:r>
              <a:rPr lang="it-IT" sz="1500" i="1" dirty="0" smtClean="0">
                <a:solidFill>
                  <a:schemeClr val="tx2">
                    <a:lumMod val="50000"/>
                  </a:schemeClr>
                </a:solidFill>
              </a:rPr>
              <a:t>, i costi di manutenzione e gestione del verde pubblico (piantumazione, annaffio, concimazione, potatura, </a:t>
            </a:r>
            <a:r>
              <a:rPr lang="it-IT" sz="1500" i="1" dirty="0" err="1" smtClean="0">
                <a:solidFill>
                  <a:schemeClr val="tx2">
                    <a:lumMod val="50000"/>
                  </a:schemeClr>
                </a:solidFill>
              </a:rPr>
              <a:t>sfalcio</a:t>
            </a:r>
            <a:r>
              <a:rPr lang="it-IT" sz="1500" i="1" dirty="0" smtClean="0">
                <a:solidFill>
                  <a:schemeClr val="tx2">
                    <a:lumMod val="50000"/>
                  </a:schemeClr>
                </a:solidFill>
              </a:rPr>
              <a:t>, abbattimento, ecc.) non rientravano nei costi operativi di gestione dei rifiuti, né in altra voce di costo rilevante in ordine alla tariffa. </a:t>
            </a:r>
            <a:r>
              <a:rPr lang="it-IT" sz="1500" i="1" u="sng" dirty="0" smtClean="0">
                <a:solidFill>
                  <a:schemeClr val="tx2">
                    <a:lumMod val="50000"/>
                  </a:schemeClr>
                </a:solidFill>
              </a:rPr>
              <a:t>Vi rientravano invece i costi di raccolta, trasporto e smaltimento dei rifiuti che ne </a:t>
            </a:r>
            <a:r>
              <a:rPr lang="it-IT" sz="1500" i="1" u="sng" dirty="0" err="1" smtClean="0">
                <a:solidFill>
                  <a:schemeClr val="tx2">
                    <a:lumMod val="50000"/>
                  </a:schemeClr>
                </a:solidFill>
              </a:rPr>
              <a:t>derivano</a:t>
            </a:r>
            <a:r>
              <a:rPr lang="it-IT" sz="1500" i="1" dirty="0" err="1" smtClean="0">
                <a:solidFill>
                  <a:schemeClr val="tx2">
                    <a:lumMod val="50000"/>
                  </a:schemeClr>
                </a:solidFill>
              </a:rPr>
              <a:t>…</a:t>
            </a:r>
            <a:r>
              <a:rPr lang="it-IT" sz="1500" i="1" dirty="0" smtClean="0">
                <a:solidFill>
                  <a:schemeClr val="tx2">
                    <a:lumMod val="50000"/>
                  </a:schemeClr>
                </a:solidFill>
              </a:rPr>
              <a:t> (art. 184, c. 2, </a:t>
            </a:r>
            <a:r>
              <a:rPr lang="it-IT" sz="1500" i="1" dirty="0" err="1" smtClean="0">
                <a:solidFill>
                  <a:schemeClr val="tx2">
                    <a:lumMod val="50000"/>
                  </a:schemeClr>
                </a:solidFill>
              </a:rPr>
              <a:t>D.Lgs.</a:t>
            </a:r>
            <a:r>
              <a:rPr lang="it-IT" sz="1500" i="1" dirty="0" smtClean="0">
                <a:solidFill>
                  <a:schemeClr val="tx2">
                    <a:lumMod val="50000"/>
                  </a:schemeClr>
                </a:solidFill>
              </a:rPr>
              <a:t> n. 152/2006).</a:t>
            </a:r>
          </a:p>
          <a:p>
            <a:r>
              <a:rPr lang="it-IT" dirty="0" smtClean="0"/>
              <a:t> </a:t>
            </a:r>
            <a:r>
              <a:rPr lang="it-IT" b="1" dirty="0" smtClean="0">
                <a:solidFill>
                  <a:schemeClr val="tx2">
                    <a:lumMod val="50000"/>
                  </a:schemeClr>
                </a:solidFill>
              </a:rPr>
              <a:t>• manutenzione delle fontane.</a:t>
            </a:r>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44</a:t>
            </a:fld>
            <a:endParaRPr lang="it-IT" dirty="0"/>
          </a:p>
        </p:txBody>
      </p:sp>
      <p:sp>
        <p:nvSpPr>
          <p:cNvPr id="4" name="Titolo 3"/>
          <p:cNvSpPr>
            <a:spLocks noGrp="1"/>
          </p:cNvSpPr>
          <p:nvPr>
            <p:ph type="title"/>
          </p:nvPr>
        </p:nvSpPr>
        <p:spPr>
          <a:xfrm>
            <a:off x="289560" y="1"/>
            <a:ext cx="8610600" cy="883920"/>
          </a:xfrm>
        </p:spPr>
        <p:txBody>
          <a:bodyPr/>
          <a:lstStyle/>
          <a:p>
            <a:r>
              <a:rPr lang="it-IT" sz="2600" dirty="0" smtClean="0"/>
              <a:t>Doc. 351/2019: delimitazione del perimetro di regolazione tariffaria</a:t>
            </a:r>
            <a:endParaRPr lang="it-IT" sz="2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2880" y="1158240"/>
            <a:ext cx="8595360" cy="4739640"/>
          </a:xfrm>
        </p:spPr>
        <p:txBody>
          <a:bodyPr/>
          <a:lstStyle/>
          <a:p>
            <a:r>
              <a:rPr lang="it-IT" dirty="0" smtClean="0">
                <a:solidFill>
                  <a:schemeClr val="tx2">
                    <a:lumMod val="50000"/>
                  </a:schemeClr>
                </a:solidFill>
              </a:rPr>
              <a:t>L’eliminazione di alcuni costi dalla tariffa, costringerebbe gli enti ad individuare altre fonti di entrate, quali la fiscalità generale o ricavi provenienti dall’offerta di servizi a valore aggiunto. </a:t>
            </a:r>
          </a:p>
          <a:p>
            <a:endParaRPr lang="it-IT" dirty="0" smtClean="0">
              <a:solidFill>
                <a:schemeClr val="tx2">
                  <a:lumMod val="50000"/>
                </a:schemeClr>
              </a:solidFill>
            </a:endParaRPr>
          </a:p>
          <a:p>
            <a:r>
              <a:rPr lang="it-IT" dirty="0" smtClean="0">
                <a:solidFill>
                  <a:schemeClr val="tx2">
                    <a:lumMod val="50000"/>
                  </a:schemeClr>
                </a:solidFill>
              </a:rPr>
              <a:t>È di tutta evidenza che una soluzione del genere, difficilmente praticabile nel breve periodo .</a:t>
            </a:r>
          </a:p>
          <a:p>
            <a:r>
              <a:rPr lang="it-IT" dirty="0" smtClean="0">
                <a:solidFill>
                  <a:schemeClr val="tx2">
                    <a:lumMod val="50000"/>
                  </a:schemeClr>
                </a:solidFill>
              </a:rPr>
              <a:t>oltre che di dubbia equità fiscale nel caso in cui si dovesse optare per la copertura con fiscalità generale,  comporterebbe, unitamente ad un consistente aggravio della pressione fiscale a danno dei cittadini, un serio rischio di tenuta dei bilanci comunali. </a:t>
            </a:r>
          </a:p>
          <a:p>
            <a:endParaRPr lang="it-IT" dirty="0" smtClean="0">
              <a:solidFill>
                <a:schemeClr val="tx2">
                  <a:lumMod val="50000"/>
                </a:schemeClr>
              </a:solidFill>
            </a:endParaRPr>
          </a:p>
          <a:p>
            <a:r>
              <a:rPr lang="it-IT" dirty="0" smtClean="0">
                <a:solidFill>
                  <a:schemeClr val="tx2">
                    <a:lumMod val="50000"/>
                  </a:schemeClr>
                </a:solidFill>
              </a:rPr>
              <a:t>Appare di difficile interpretazione la previsione dell’Autorità per cui </a:t>
            </a:r>
            <a:r>
              <a:rPr lang="it-IT" i="1" dirty="0" smtClean="0">
                <a:solidFill>
                  <a:schemeClr val="tx2">
                    <a:lumMod val="50000"/>
                  </a:schemeClr>
                </a:solidFill>
              </a:rPr>
              <a:t>“ogni altro onere eventualmente inserito nei corrispettivi tariffari, ma non attinente alle attività ricomprese nel perimetro della regolazione, </a:t>
            </a:r>
            <a:r>
              <a:rPr lang="it-IT" i="1" u="sng" dirty="0" smtClean="0">
                <a:solidFill>
                  <a:schemeClr val="tx2">
                    <a:lumMod val="50000"/>
                  </a:schemeClr>
                </a:solidFill>
              </a:rPr>
              <a:t>deve essere indicato separatamente”.</a:t>
            </a:r>
          </a:p>
          <a:p>
            <a:r>
              <a:rPr lang="it-IT" b="1" dirty="0" err="1" smtClean="0">
                <a:solidFill>
                  <a:schemeClr val="tx2">
                    <a:lumMod val="50000"/>
                  </a:schemeClr>
                </a:solidFill>
              </a:rPr>
              <a:t>Arera</a:t>
            </a:r>
            <a:r>
              <a:rPr lang="it-IT" b="1" dirty="0" smtClean="0">
                <a:solidFill>
                  <a:schemeClr val="tx2">
                    <a:lumMod val="50000"/>
                  </a:schemeClr>
                </a:solidFill>
              </a:rPr>
              <a:t>, sembra ammettere la possibilità di indicare “separatamente” nel documento di pagamento anche corrispettivi per attività non rientranti nel ciclo integrato dei rifiuti; tale previsione risulta difficilmente applicabile.</a:t>
            </a:r>
          </a:p>
          <a:p>
            <a:r>
              <a:rPr lang="it-IT" b="1" dirty="0" smtClean="0">
                <a:solidFill>
                  <a:schemeClr val="tx2">
                    <a:lumMod val="50000"/>
                  </a:schemeClr>
                </a:solidFill>
              </a:rPr>
              <a:t>Nel caso in cui il Comune abbia adottato la Tari Tributo è assolutamente impensabile! </a:t>
            </a:r>
            <a:endParaRPr lang="it-IT" dirty="0" smtClean="0">
              <a:solidFill>
                <a:schemeClr val="tx2">
                  <a:lumMod val="50000"/>
                </a:schemeClr>
              </a:solidFill>
            </a:endParaRPr>
          </a:p>
          <a:p>
            <a:endParaRPr lang="it-IT" dirty="0" smtClean="0">
              <a:solidFill>
                <a:schemeClr val="tx2">
                  <a:lumMod val="50000"/>
                </a:schemeClr>
              </a:solidFill>
            </a:endParaRPr>
          </a:p>
          <a:p>
            <a:endParaRPr lang="it-IT"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45</a:t>
            </a:fld>
            <a:endParaRPr lang="it-IT" dirty="0"/>
          </a:p>
        </p:txBody>
      </p:sp>
      <p:sp>
        <p:nvSpPr>
          <p:cNvPr id="4" name="Titolo 3"/>
          <p:cNvSpPr>
            <a:spLocks noGrp="1"/>
          </p:cNvSpPr>
          <p:nvPr>
            <p:ph type="title"/>
          </p:nvPr>
        </p:nvSpPr>
        <p:spPr>
          <a:xfrm>
            <a:off x="365760" y="182881"/>
            <a:ext cx="8412480" cy="777240"/>
          </a:xfrm>
        </p:spPr>
        <p:txBody>
          <a:bodyPr/>
          <a:lstStyle/>
          <a:p>
            <a:r>
              <a:rPr lang="it-IT" sz="2800" dirty="0" smtClean="0"/>
              <a:t>Doc. 351/2019: delimitazione del perimetro di regolazione tariffaria</a:t>
            </a:r>
            <a:endParaRPr lang="it-IT"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28600" y="1127760"/>
            <a:ext cx="8671560" cy="4964010"/>
          </a:xfrm>
        </p:spPr>
        <p:txBody>
          <a:bodyPr/>
          <a:lstStyle/>
          <a:p>
            <a:r>
              <a:rPr lang="it-IT" b="1" dirty="0" err="1" smtClean="0">
                <a:solidFill>
                  <a:schemeClr val="tx2">
                    <a:lumMod val="50000"/>
                  </a:schemeClr>
                </a:solidFill>
              </a:rPr>
              <a:t>Arera</a:t>
            </a:r>
            <a:r>
              <a:rPr lang="it-IT" dirty="0" smtClean="0">
                <a:solidFill>
                  <a:schemeClr val="tx2">
                    <a:lumMod val="50000"/>
                  </a:schemeClr>
                </a:solidFill>
              </a:rPr>
              <a:t> conferma che il totale delle entrate tariffarie di riferimento (TARI 2020-2021) per la gestione del ciclo dei rifiuti è dato dalla somma delle entrate a copertura dei </a:t>
            </a:r>
            <a:r>
              <a:rPr lang="it-IT" b="1" dirty="0" smtClean="0">
                <a:solidFill>
                  <a:srgbClr val="C00000"/>
                </a:solidFill>
              </a:rPr>
              <a:t>costi fissi </a:t>
            </a:r>
            <a:r>
              <a:rPr lang="it-IT" dirty="0" smtClean="0">
                <a:solidFill>
                  <a:schemeClr val="tx2">
                    <a:lumMod val="50000"/>
                  </a:schemeClr>
                </a:solidFill>
              </a:rPr>
              <a:t>e dei </a:t>
            </a:r>
            <a:r>
              <a:rPr lang="it-IT" b="1" dirty="0" smtClean="0">
                <a:solidFill>
                  <a:srgbClr val="C00000"/>
                </a:solidFill>
              </a:rPr>
              <a:t>costi variabili </a:t>
            </a:r>
            <a:r>
              <a:rPr lang="it-IT" dirty="0" smtClean="0">
                <a:solidFill>
                  <a:schemeClr val="tx2">
                    <a:lumMod val="50000"/>
                  </a:schemeClr>
                </a:solidFill>
              </a:rPr>
              <a:t>riconosciuto dall’Autorità </a:t>
            </a:r>
            <a:r>
              <a:rPr lang="it-IT" b="1" u="sng" dirty="0" smtClean="0">
                <a:solidFill>
                  <a:srgbClr val="C00000"/>
                </a:solidFill>
              </a:rPr>
              <a:t>in continuità con il D.P.R. n. 158/99 </a:t>
            </a:r>
            <a:r>
              <a:rPr lang="it-IT" b="1" dirty="0" smtClean="0">
                <a:solidFill>
                  <a:schemeClr val="tx2">
                    <a:lumMod val="50000"/>
                  </a:schemeClr>
                </a:solidFill>
              </a:rPr>
              <a:t>e determinato secondo criteri di efficienza, nonché di trasparenza e omogeneità procedendo ad una riclassificazione degli oneri </a:t>
            </a:r>
          </a:p>
          <a:p>
            <a:pPr algn="ctr"/>
            <a:r>
              <a:rPr lang="it-IT" sz="2000" b="1" dirty="0" smtClean="0">
                <a:solidFill>
                  <a:schemeClr val="tx2">
                    <a:lumMod val="50000"/>
                  </a:schemeClr>
                </a:solidFill>
              </a:rPr>
              <a:t> </a:t>
            </a:r>
            <a:r>
              <a:rPr lang="el-GR" sz="2000" b="1" dirty="0" smtClean="0">
                <a:solidFill>
                  <a:schemeClr val="tx2">
                    <a:lumMod val="50000"/>
                  </a:schemeClr>
                </a:solidFill>
              </a:rPr>
              <a:t>Σ</a:t>
            </a:r>
            <a:r>
              <a:rPr lang="it-IT" sz="2000" b="1" dirty="0" smtClean="0">
                <a:solidFill>
                  <a:schemeClr val="tx2">
                    <a:lumMod val="50000"/>
                  </a:schemeClr>
                </a:solidFill>
              </a:rPr>
              <a:t>𝑇𝑎 = </a:t>
            </a:r>
            <a:r>
              <a:rPr lang="el-GR" sz="2000" b="1" dirty="0" smtClean="0">
                <a:solidFill>
                  <a:schemeClr val="tx2">
                    <a:lumMod val="50000"/>
                  </a:schemeClr>
                </a:solidFill>
              </a:rPr>
              <a:t>Σ</a:t>
            </a:r>
            <a:r>
              <a:rPr lang="it-IT" sz="2000" b="1" dirty="0" smtClean="0">
                <a:solidFill>
                  <a:schemeClr val="tx2">
                    <a:lumMod val="50000"/>
                  </a:schemeClr>
                </a:solidFill>
              </a:rPr>
              <a:t>𝑇𝑉𝑎 + </a:t>
            </a:r>
            <a:r>
              <a:rPr lang="el-GR" sz="2000" b="1" dirty="0" smtClean="0">
                <a:solidFill>
                  <a:schemeClr val="tx2">
                    <a:lumMod val="50000"/>
                  </a:schemeClr>
                </a:solidFill>
              </a:rPr>
              <a:t>Σ</a:t>
            </a:r>
            <a:r>
              <a:rPr lang="it-IT" sz="2000" b="1" dirty="0" smtClean="0">
                <a:solidFill>
                  <a:schemeClr val="tx2">
                    <a:lumMod val="50000"/>
                  </a:schemeClr>
                </a:solidFill>
              </a:rPr>
              <a:t>𝑇𝐹𝑎</a:t>
            </a:r>
          </a:p>
          <a:p>
            <a:pPr algn="ctr"/>
            <a:endParaRPr lang="it-IT" sz="1800" b="1" dirty="0" smtClean="0">
              <a:solidFill>
                <a:schemeClr val="tx2">
                  <a:lumMod val="50000"/>
                </a:schemeClr>
              </a:solidFill>
            </a:endParaRPr>
          </a:p>
          <a:p>
            <a:r>
              <a:rPr lang="it-IT" b="1" u="sng" dirty="0" smtClean="0">
                <a:solidFill>
                  <a:schemeClr val="accent4">
                    <a:lumMod val="50000"/>
                  </a:schemeClr>
                </a:solidFill>
              </a:rPr>
              <a:t>PROBLEMA</a:t>
            </a:r>
            <a:r>
              <a:rPr lang="it-IT" b="1" dirty="0" smtClean="0">
                <a:solidFill>
                  <a:schemeClr val="accent4">
                    <a:lumMod val="50000"/>
                  </a:schemeClr>
                </a:solidFill>
              </a:rPr>
              <a:t>: l’impostazione prevista da </a:t>
            </a:r>
            <a:r>
              <a:rPr lang="it-IT" b="1" dirty="0" err="1" smtClean="0">
                <a:solidFill>
                  <a:schemeClr val="accent4">
                    <a:lumMod val="50000"/>
                  </a:schemeClr>
                </a:solidFill>
              </a:rPr>
              <a:t>Arera</a:t>
            </a:r>
            <a:r>
              <a:rPr lang="it-IT" b="1" dirty="0" smtClean="0">
                <a:solidFill>
                  <a:schemeClr val="accent4">
                    <a:lumMod val="50000"/>
                  </a:schemeClr>
                </a:solidFill>
              </a:rPr>
              <a:t>, in continuità con il DPR 158/99 non tiene conto che ci sono enti che applicano sistemi di misurazione delle quantità di rifiuti effettivamente conferiti da gruppi di utenze (</a:t>
            </a:r>
            <a:r>
              <a:rPr lang="it-IT" b="1" u="sng" dirty="0" smtClean="0">
                <a:solidFill>
                  <a:schemeClr val="accent4">
                    <a:lumMod val="50000"/>
                  </a:schemeClr>
                </a:solidFill>
              </a:rPr>
              <a:t>Metodo “ex </a:t>
            </a:r>
            <a:r>
              <a:rPr lang="it-IT" b="1" u="sng" dirty="0" err="1" smtClean="0">
                <a:solidFill>
                  <a:schemeClr val="accent4">
                    <a:lumMod val="50000"/>
                  </a:schemeClr>
                </a:solidFill>
              </a:rPr>
              <a:t>Tarsu</a:t>
            </a:r>
            <a:r>
              <a:rPr lang="it-IT" b="1" dirty="0" smtClean="0">
                <a:solidFill>
                  <a:schemeClr val="accent4">
                    <a:lumMod val="50000"/>
                  </a:schemeClr>
                </a:solidFill>
              </a:rPr>
              <a:t>” comma 652 L. 147/2013).</a:t>
            </a:r>
          </a:p>
          <a:p>
            <a:r>
              <a:rPr lang="it-IT" b="1" i="1" dirty="0" smtClean="0">
                <a:solidFill>
                  <a:schemeClr val="accent4">
                    <a:lumMod val="50000"/>
                  </a:schemeClr>
                </a:solidFill>
              </a:rPr>
              <a:t>Questi enti potranno continuare ad applicare le categorie tariffarie individuate nel 2019, oppure dovranno ridefinire il proprio sistema tariffario, adeguandolo al DPR 158/99 ? </a:t>
            </a:r>
          </a:p>
          <a:p>
            <a:endParaRPr lang="it-IT" b="1" i="1" dirty="0" smtClean="0">
              <a:solidFill>
                <a:schemeClr val="accent4">
                  <a:lumMod val="50000"/>
                </a:schemeClr>
              </a:solidFill>
            </a:endParaRPr>
          </a:p>
          <a:p>
            <a:endParaRPr lang="it-IT" b="1" i="1" u="sng" dirty="0">
              <a:solidFill>
                <a:schemeClr val="accent4">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46</a:t>
            </a:fld>
            <a:endParaRPr lang="it-IT" dirty="0"/>
          </a:p>
        </p:txBody>
      </p:sp>
      <p:sp>
        <p:nvSpPr>
          <p:cNvPr id="4" name="Titolo 3"/>
          <p:cNvSpPr>
            <a:spLocks noGrp="1"/>
          </p:cNvSpPr>
          <p:nvPr>
            <p:ph type="title"/>
          </p:nvPr>
        </p:nvSpPr>
        <p:spPr>
          <a:xfrm>
            <a:off x="228600" y="259080"/>
            <a:ext cx="8363449" cy="868679"/>
          </a:xfrm>
        </p:spPr>
        <p:txBody>
          <a:bodyPr/>
          <a:lstStyle/>
          <a:p>
            <a:r>
              <a:rPr lang="it-IT" sz="2800" dirty="0" smtClean="0"/>
              <a:t>Criteri per la determinazione dei corrispettivi del servizio integrato dei rifiuti e dei singoli servizi</a:t>
            </a:r>
            <a:endParaRPr lang="it-IT"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3360" y="822961"/>
            <a:ext cx="8930640" cy="5268809"/>
          </a:xfrm>
        </p:spPr>
        <p:txBody>
          <a:bodyPr/>
          <a:lstStyle/>
          <a:p>
            <a:r>
              <a:rPr lang="it-IT" u="sng" dirty="0" smtClean="0">
                <a:solidFill>
                  <a:srgbClr val="C00000"/>
                </a:solidFill>
              </a:rPr>
              <a:t>La </a:t>
            </a:r>
            <a:r>
              <a:rPr lang="it-IT" b="1" u="sng" dirty="0" smtClean="0">
                <a:solidFill>
                  <a:srgbClr val="C00000"/>
                </a:solidFill>
              </a:rPr>
              <a:t>novità principale </a:t>
            </a:r>
            <a:r>
              <a:rPr lang="it-IT" dirty="0" smtClean="0">
                <a:solidFill>
                  <a:srgbClr val="C00000"/>
                </a:solidFill>
              </a:rPr>
              <a:t>consiste nel fatto che l’Autorità, nella determinazione dei “costi efficienti” ha voluto fare riferimento a </a:t>
            </a:r>
            <a:r>
              <a:rPr lang="it-IT" u="sng" dirty="0" smtClean="0">
                <a:solidFill>
                  <a:srgbClr val="C00000"/>
                </a:solidFill>
              </a:rPr>
              <a:t>costi sostenuti affidabili e certi, risultanti da fonte contabile obbligatoria. </a:t>
            </a:r>
            <a:endParaRPr lang="it-IT" dirty="0" smtClean="0">
              <a:solidFill>
                <a:srgbClr val="C00000"/>
              </a:solidFill>
            </a:endParaRPr>
          </a:p>
          <a:p>
            <a:r>
              <a:rPr lang="it-IT" dirty="0" smtClean="0">
                <a:solidFill>
                  <a:srgbClr val="C00000"/>
                </a:solidFill>
              </a:rPr>
              <a:t>I costi efficienti di esercizio e di investimento riconosciuti per </a:t>
            </a:r>
            <a:r>
              <a:rPr lang="it-IT" b="1" dirty="0" smtClean="0">
                <a:solidFill>
                  <a:srgbClr val="C00000"/>
                </a:solidFill>
              </a:rPr>
              <a:t>ciascun anno 𝑎 </a:t>
            </a:r>
            <a:r>
              <a:rPr lang="it-IT" dirty="0" smtClean="0">
                <a:solidFill>
                  <a:srgbClr val="C00000"/>
                </a:solidFill>
              </a:rPr>
              <a:t>= {2020,2021} per il servizio del ciclo integrato sono determinati </a:t>
            </a:r>
            <a:r>
              <a:rPr lang="it-IT" b="1" dirty="0" smtClean="0">
                <a:solidFill>
                  <a:srgbClr val="C00000"/>
                </a:solidFill>
              </a:rPr>
              <a:t>a partire da quelli effettivi rilevati nell’anno di riferimento </a:t>
            </a:r>
            <a:r>
              <a:rPr lang="it-IT" sz="2000" b="1" i="1" dirty="0" smtClean="0">
                <a:solidFill>
                  <a:srgbClr val="C00000"/>
                </a:solidFill>
              </a:rPr>
              <a:t>(a-2) </a:t>
            </a:r>
            <a:r>
              <a:rPr lang="it-IT" i="1" dirty="0" smtClean="0">
                <a:solidFill>
                  <a:srgbClr val="C00000"/>
                </a:solidFill>
              </a:rPr>
              <a:t>per lo svolgimento dei servizi </a:t>
            </a:r>
            <a:r>
              <a:rPr lang="it-IT" dirty="0" smtClean="0">
                <a:solidFill>
                  <a:srgbClr val="C00000"/>
                </a:solidFill>
              </a:rPr>
              <a:t>relativi alla gestione del ciclo integrato dei rifiuti.</a:t>
            </a:r>
          </a:p>
          <a:p>
            <a:r>
              <a:rPr lang="it-IT" b="1" u="sng" dirty="0" smtClean="0">
                <a:solidFill>
                  <a:srgbClr val="FF0000"/>
                </a:solidFill>
              </a:rPr>
              <a:t>Per il 2020 i costi dovranno essere determinati a partire da quelli effettivi 2018 !</a:t>
            </a:r>
          </a:p>
          <a:p>
            <a:r>
              <a:rPr lang="it-IT" sz="1200" dirty="0" smtClean="0">
                <a:solidFill>
                  <a:srgbClr val="C00000"/>
                </a:solidFill>
              </a:rPr>
              <a:t>Ai fini dell’aggiornamento dei costi operativi, il tasso di inflazione relativo all’anno a, inteso come variazione percentuale della media calcolata su 12 mesi dell’indice mensile ISTAT per le Famiglie di Operai ed Impiegati (FOI)</a:t>
            </a:r>
          </a:p>
          <a:p>
            <a:pPr algn="just"/>
            <a:r>
              <a:rPr lang="it-IT" dirty="0" smtClean="0">
                <a:solidFill>
                  <a:schemeClr val="tx2">
                    <a:lumMod val="50000"/>
                  </a:schemeClr>
                </a:solidFill>
              </a:rPr>
              <a:t>La vigente metodologia è invece strutturata sulla base del metodo tariffario di cui al </a:t>
            </a:r>
            <a:r>
              <a:rPr lang="it-IT" dirty="0" err="1" smtClean="0">
                <a:solidFill>
                  <a:schemeClr val="tx2">
                    <a:lumMod val="50000"/>
                  </a:schemeClr>
                </a:solidFill>
              </a:rPr>
              <a:t>d.P.R.</a:t>
            </a:r>
            <a:r>
              <a:rPr lang="it-IT" dirty="0" smtClean="0">
                <a:solidFill>
                  <a:schemeClr val="tx2">
                    <a:lumMod val="50000"/>
                  </a:schemeClr>
                </a:solidFill>
              </a:rPr>
              <a:t> n. 158/99, che prevede il riconoscimento dei costi sulla base della loro inclusione nel piano economico Finanziario elaborati sulla base dei </a:t>
            </a:r>
            <a:r>
              <a:rPr lang="it-IT" u="sng" dirty="0" smtClean="0">
                <a:solidFill>
                  <a:schemeClr val="tx2">
                    <a:lumMod val="50000"/>
                  </a:schemeClr>
                </a:solidFill>
              </a:rPr>
              <a:t>costi preventivati/pianificati o di preconsuntivo</a:t>
            </a:r>
            <a:r>
              <a:rPr lang="it-IT" b="1" u="sng" dirty="0" smtClean="0">
                <a:solidFill>
                  <a:schemeClr val="tx2">
                    <a:lumMod val="50000"/>
                  </a:schemeClr>
                </a:solidFill>
              </a:rPr>
              <a:t>.</a:t>
            </a:r>
            <a:endParaRPr lang="it-IT" b="1" i="1" u="sng" dirty="0" smtClean="0">
              <a:solidFill>
                <a:schemeClr val="tx2">
                  <a:lumMod val="50000"/>
                </a:schemeClr>
              </a:solidFill>
            </a:endParaRPr>
          </a:p>
          <a:p>
            <a:r>
              <a:rPr lang="it-IT" sz="1500" b="1" i="1" dirty="0" smtClean="0">
                <a:solidFill>
                  <a:schemeClr val="tx2">
                    <a:lumMod val="50000"/>
                  </a:schemeClr>
                </a:solidFill>
              </a:rPr>
              <a:t>Finora si consideravano i costi operativi di gestione (CG) e i costi comuni (</a:t>
            </a:r>
            <a:r>
              <a:rPr lang="it-IT" sz="1500" b="1" i="1" dirty="0" err="1" smtClean="0">
                <a:solidFill>
                  <a:schemeClr val="tx2">
                    <a:lumMod val="50000"/>
                  </a:schemeClr>
                </a:solidFill>
              </a:rPr>
              <a:t>CC</a:t>
            </a:r>
            <a:r>
              <a:rPr lang="it-IT" sz="1500" b="1" i="1" dirty="0" smtClean="0">
                <a:solidFill>
                  <a:schemeClr val="tx2">
                    <a:lumMod val="50000"/>
                  </a:schemeClr>
                </a:solidFill>
              </a:rPr>
              <a:t>) dell’anno precedente (n-1), </a:t>
            </a:r>
            <a:r>
              <a:rPr lang="it-IT" sz="1400" i="1" dirty="0" smtClean="0">
                <a:solidFill>
                  <a:schemeClr val="tx2">
                    <a:lumMod val="50000"/>
                  </a:schemeClr>
                </a:solidFill>
              </a:rPr>
              <a:t>aggiornati secondo il metodo del </a:t>
            </a:r>
            <a:r>
              <a:rPr lang="it-IT" sz="1400" i="1" dirty="0" err="1" smtClean="0">
                <a:solidFill>
                  <a:schemeClr val="tx2">
                    <a:lumMod val="50000"/>
                  </a:schemeClr>
                </a:solidFill>
              </a:rPr>
              <a:t>price-cap</a:t>
            </a:r>
            <a:r>
              <a:rPr lang="it-IT" sz="1400" i="1" dirty="0" smtClean="0">
                <a:solidFill>
                  <a:schemeClr val="tx2">
                    <a:lumMod val="50000"/>
                  </a:schemeClr>
                </a:solidFill>
              </a:rPr>
              <a:t>, ossia, in base al tasso programmato di inflazione (IP) diminuito di un coefficiente </a:t>
            </a:r>
            <a:r>
              <a:rPr lang="it-IT" sz="1400" i="1" dirty="0" err="1" smtClean="0">
                <a:solidFill>
                  <a:schemeClr val="tx2">
                    <a:lumMod val="50000"/>
                  </a:schemeClr>
                </a:solidFill>
              </a:rPr>
              <a:t>Xn</a:t>
            </a:r>
            <a:r>
              <a:rPr lang="it-IT" sz="1400" i="1" dirty="0" smtClean="0">
                <a:solidFill>
                  <a:schemeClr val="tx2">
                    <a:lumMod val="50000"/>
                  </a:schemeClr>
                </a:solidFill>
              </a:rPr>
              <a:t> di recupero di produttività. </a:t>
            </a:r>
            <a:r>
              <a:rPr lang="it-IT" sz="1500" b="1" dirty="0" smtClean="0">
                <a:solidFill>
                  <a:schemeClr val="tx2">
                    <a:lumMod val="50000"/>
                  </a:schemeClr>
                </a:solidFill>
              </a:rPr>
              <a:t>L’eventuale scostamento dei CG e dei </a:t>
            </a:r>
            <a:r>
              <a:rPr lang="it-IT" sz="1500" b="1" dirty="0" err="1" smtClean="0">
                <a:solidFill>
                  <a:schemeClr val="tx2">
                    <a:lumMod val="50000"/>
                  </a:schemeClr>
                </a:solidFill>
              </a:rPr>
              <a:t>CC</a:t>
            </a:r>
            <a:r>
              <a:rPr lang="it-IT" sz="1500" b="1" dirty="0" smtClean="0">
                <a:solidFill>
                  <a:schemeClr val="tx2">
                    <a:lumMod val="50000"/>
                  </a:schemeClr>
                </a:solidFill>
              </a:rPr>
              <a:t> </a:t>
            </a:r>
            <a:r>
              <a:rPr lang="it-IT" sz="1500" dirty="0" smtClean="0">
                <a:solidFill>
                  <a:schemeClr val="tx2">
                    <a:lumMod val="50000"/>
                  </a:schemeClr>
                </a:solidFill>
              </a:rPr>
              <a:t>rispetto all’aggiornamento come sopra definito, dovuto a sostanziali modifiche nella gestione e nelle modalità di esecuzione del servizio ovvero a modifiche dei prezzi di approvvigionamento di servizi e forniture da terzi, deve essere giustificata nella </a:t>
            </a:r>
            <a:r>
              <a:rPr lang="it-IT" sz="1500" b="1" dirty="0" smtClean="0">
                <a:solidFill>
                  <a:schemeClr val="tx2">
                    <a:lumMod val="50000"/>
                  </a:schemeClr>
                </a:solidFill>
              </a:rPr>
              <a:t>relazione di accompagnamento al PEF </a:t>
            </a:r>
            <a:r>
              <a:rPr lang="it-IT" sz="1500" i="1" dirty="0" smtClean="0">
                <a:solidFill>
                  <a:schemeClr val="tx2">
                    <a:lumMod val="50000"/>
                  </a:schemeClr>
                </a:solidFill>
              </a:rPr>
              <a:t>(Linee guida </a:t>
            </a:r>
            <a:r>
              <a:rPr lang="it-IT" sz="1500" i="1" dirty="0" err="1" smtClean="0">
                <a:solidFill>
                  <a:schemeClr val="tx2">
                    <a:lumMod val="50000"/>
                  </a:schemeClr>
                </a:solidFill>
              </a:rPr>
              <a:t>Mef</a:t>
            </a:r>
            <a:r>
              <a:rPr lang="it-IT" sz="1500" i="1" dirty="0" smtClean="0">
                <a:solidFill>
                  <a:schemeClr val="tx2">
                    <a:lumMod val="50000"/>
                  </a:schemeClr>
                </a:solidFill>
              </a:rPr>
              <a:t> – </a:t>
            </a:r>
            <a:r>
              <a:rPr lang="it-IT" sz="1500" i="1" dirty="0" err="1" smtClean="0">
                <a:solidFill>
                  <a:schemeClr val="tx2">
                    <a:lumMod val="50000"/>
                  </a:schemeClr>
                </a:solidFill>
              </a:rPr>
              <a:t>Tares</a:t>
            </a:r>
            <a:r>
              <a:rPr lang="it-IT" sz="1500" i="1" dirty="0" smtClean="0">
                <a:solidFill>
                  <a:schemeClr val="tx2">
                    <a:lumMod val="50000"/>
                  </a:schemeClr>
                </a:solidFill>
              </a:rPr>
              <a:t>)</a:t>
            </a:r>
          </a:p>
          <a:p>
            <a:r>
              <a:rPr lang="it-IT" dirty="0" smtClean="0">
                <a:solidFill>
                  <a:schemeClr val="tx2">
                    <a:lumMod val="50000"/>
                  </a:schemeClr>
                </a:solidFill>
              </a:rPr>
              <a:t>.</a:t>
            </a:r>
          </a:p>
          <a:p>
            <a:endParaRPr lang="it-IT" dirty="0" smtClean="0">
              <a:solidFill>
                <a:schemeClr val="tx2">
                  <a:lumMod val="50000"/>
                </a:schemeClr>
              </a:solidFill>
            </a:endParaRPr>
          </a:p>
          <a:p>
            <a:endParaRPr lang="it-IT" i="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47</a:t>
            </a:fld>
            <a:endParaRPr lang="it-IT" dirty="0"/>
          </a:p>
        </p:txBody>
      </p:sp>
      <p:sp>
        <p:nvSpPr>
          <p:cNvPr id="4" name="Titolo 3"/>
          <p:cNvSpPr>
            <a:spLocks noGrp="1"/>
          </p:cNvSpPr>
          <p:nvPr>
            <p:ph type="title"/>
          </p:nvPr>
        </p:nvSpPr>
        <p:spPr>
          <a:xfrm>
            <a:off x="441960" y="1"/>
            <a:ext cx="8397240" cy="822960"/>
          </a:xfrm>
        </p:spPr>
        <p:txBody>
          <a:bodyPr/>
          <a:lstStyle/>
          <a:p>
            <a:r>
              <a:rPr lang="it-IT" sz="2700" dirty="0" smtClean="0"/>
              <a:t>Criteri per la determinazione dei corrispettivi del servizio integrato dei rifiuti e dei singoli servizi</a:t>
            </a:r>
            <a:endParaRPr lang="it-IT" sz="27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5760" y="1143001"/>
            <a:ext cx="8427720" cy="4948769"/>
          </a:xfrm>
        </p:spPr>
        <p:txBody>
          <a:bodyPr/>
          <a:lstStyle/>
          <a:p>
            <a:r>
              <a:rPr lang="it-IT" b="1" dirty="0" smtClean="0">
                <a:solidFill>
                  <a:schemeClr val="tx2">
                    <a:lumMod val="50000"/>
                  </a:schemeClr>
                </a:solidFill>
              </a:rPr>
              <a:t>. Costi di gestione riconosciuti</a:t>
            </a:r>
          </a:p>
          <a:p>
            <a:pPr>
              <a:buFont typeface="Wingdings" pitchFamily="2" charset="2"/>
              <a:buChar char="Ø"/>
            </a:pPr>
            <a:r>
              <a:rPr lang="it-IT" dirty="0" smtClean="0">
                <a:solidFill>
                  <a:schemeClr val="tx2">
                    <a:lumMod val="50000"/>
                  </a:schemeClr>
                </a:solidFill>
              </a:rPr>
              <a:t>B6 - Costi per materie di consumo e merci (al netto di resi, abbuoni e sconti);</a:t>
            </a:r>
          </a:p>
          <a:p>
            <a:pPr>
              <a:buFont typeface="Wingdings" pitchFamily="2" charset="2"/>
              <a:buChar char="Ø"/>
            </a:pPr>
            <a:r>
              <a:rPr lang="it-IT" dirty="0" smtClean="0">
                <a:solidFill>
                  <a:schemeClr val="tx2">
                    <a:lumMod val="50000"/>
                  </a:schemeClr>
                </a:solidFill>
              </a:rPr>
              <a:t>B7 - Costi per servizi;</a:t>
            </a:r>
          </a:p>
          <a:p>
            <a:pPr>
              <a:buFont typeface="Wingdings" pitchFamily="2" charset="2"/>
              <a:buChar char="Ø"/>
            </a:pPr>
            <a:r>
              <a:rPr lang="it-IT" dirty="0" smtClean="0">
                <a:solidFill>
                  <a:schemeClr val="tx2">
                    <a:lumMod val="50000"/>
                  </a:schemeClr>
                </a:solidFill>
              </a:rPr>
              <a:t>B8 - Costi per godimento di beni di terzi;</a:t>
            </a:r>
          </a:p>
          <a:p>
            <a:pPr>
              <a:buFont typeface="Wingdings" pitchFamily="2" charset="2"/>
              <a:buChar char="Ø"/>
            </a:pPr>
            <a:r>
              <a:rPr lang="it-IT" dirty="0" smtClean="0">
                <a:solidFill>
                  <a:schemeClr val="tx2">
                    <a:lumMod val="50000"/>
                  </a:schemeClr>
                </a:solidFill>
              </a:rPr>
              <a:t>B9 - Costi del personale;</a:t>
            </a:r>
          </a:p>
          <a:p>
            <a:pPr>
              <a:buFont typeface="Wingdings" pitchFamily="2" charset="2"/>
              <a:buChar char="Ø"/>
            </a:pPr>
            <a:r>
              <a:rPr lang="it-IT" dirty="0" smtClean="0">
                <a:solidFill>
                  <a:schemeClr val="tx2">
                    <a:lumMod val="50000"/>
                  </a:schemeClr>
                </a:solidFill>
              </a:rPr>
              <a:t>B11 - Variazioni delle rimanenze di materie prime, sussidiarie, di consumo e merci;</a:t>
            </a:r>
          </a:p>
          <a:p>
            <a:pPr>
              <a:buFont typeface="Wingdings" pitchFamily="2" charset="2"/>
              <a:buChar char="Ø"/>
            </a:pPr>
            <a:r>
              <a:rPr lang="it-IT" dirty="0" smtClean="0">
                <a:solidFill>
                  <a:schemeClr val="tx2">
                    <a:lumMod val="50000"/>
                  </a:schemeClr>
                </a:solidFill>
              </a:rPr>
              <a:t>B12 - Accantonamento per rischi, nella misura massima ammessa dalle leggi e prassi fiscali;</a:t>
            </a:r>
          </a:p>
          <a:p>
            <a:pPr>
              <a:buFont typeface="Wingdings" pitchFamily="2" charset="2"/>
              <a:buChar char="Ø"/>
            </a:pPr>
            <a:r>
              <a:rPr lang="it-IT" dirty="0" smtClean="0">
                <a:solidFill>
                  <a:schemeClr val="tx2">
                    <a:lumMod val="50000"/>
                  </a:schemeClr>
                </a:solidFill>
              </a:rPr>
              <a:t>B13 - Altri accantonamenti;</a:t>
            </a:r>
          </a:p>
          <a:p>
            <a:pPr>
              <a:buFont typeface="Wingdings" pitchFamily="2" charset="2"/>
              <a:buChar char="Ø"/>
            </a:pPr>
            <a:r>
              <a:rPr lang="it-IT" dirty="0" smtClean="0">
                <a:solidFill>
                  <a:schemeClr val="tx2">
                    <a:lumMod val="50000"/>
                  </a:schemeClr>
                </a:solidFill>
              </a:rPr>
              <a:t>B14 - Oneri diversi di gestione. </a:t>
            </a:r>
          </a:p>
          <a:p>
            <a:endParaRPr lang="it-IT" dirty="0" smtClean="0">
              <a:solidFill>
                <a:schemeClr val="tx2">
                  <a:lumMod val="50000"/>
                </a:schemeClr>
              </a:solidFill>
            </a:endParaRPr>
          </a:p>
          <a:p>
            <a:r>
              <a:rPr lang="it-IT" b="1" dirty="0" smtClean="0">
                <a:solidFill>
                  <a:schemeClr val="tx2">
                    <a:lumMod val="50000"/>
                  </a:schemeClr>
                </a:solidFill>
              </a:rPr>
              <a:t>Non potrà in nessun modo essere inclusa nel computo dei costi operativi, la cui copertura è attribuita alle componenti 𝐶𝐺𝑎 e 𝐶𝐶𝑎 - alcuna voce riguardante gli </a:t>
            </a:r>
            <a:r>
              <a:rPr lang="it-IT" b="1" u="sng" dirty="0" smtClean="0">
                <a:solidFill>
                  <a:schemeClr val="tx2">
                    <a:lumMod val="50000"/>
                  </a:schemeClr>
                </a:solidFill>
              </a:rPr>
              <a:t>ammortamenti </a:t>
            </a:r>
            <a:r>
              <a:rPr lang="it-IT" b="1" dirty="0" smtClean="0">
                <a:solidFill>
                  <a:schemeClr val="tx2">
                    <a:lumMod val="50000"/>
                  </a:schemeClr>
                </a:solidFill>
              </a:rPr>
              <a:t>e/o i costi di capitale - ivi inclusi gli </a:t>
            </a:r>
            <a:r>
              <a:rPr lang="it-IT" b="1" u="sng" dirty="0" smtClean="0">
                <a:solidFill>
                  <a:schemeClr val="tx2">
                    <a:lumMod val="50000"/>
                  </a:schemeClr>
                </a:solidFill>
              </a:rPr>
              <a:t>accantonament</a:t>
            </a:r>
            <a:r>
              <a:rPr lang="it-IT" b="1" dirty="0" smtClean="0">
                <a:solidFill>
                  <a:schemeClr val="tx2">
                    <a:lumMod val="50000"/>
                  </a:schemeClr>
                </a:solidFill>
              </a:rPr>
              <a:t>i - che andranno viceversa incluse nella voce 𝐶𝐾𝑎</a:t>
            </a:r>
            <a:endParaRPr lang="it-IT" b="1" i="1"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48</a:t>
            </a:fld>
            <a:endParaRPr lang="it-IT" dirty="0"/>
          </a:p>
        </p:txBody>
      </p:sp>
      <p:sp>
        <p:nvSpPr>
          <p:cNvPr id="4" name="Titolo 3"/>
          <p:cNvSpPr>
            <a:spLocks noGrp="1"/>
          </p:cNvSpPr>
          <p:nvPr>
            <p:ph type="title"/>
          </p:nvPr>
        </p:nvSpPr>
        <p:spPr>
          <a:xfrm>
            <a:off x="365760" y="243841"/>
            <a:ext cx="8427720" cy="899160"/>
          </a:xfrm>
        </p:spPr>
        <p:txBody>
          <a:bodyPr/>
          <a:lstStyle/>
          <a:p>
            <a:r>
              <a:rPr lang="it-IT" sz="2800" dirty="0" smtClean="0"/>
              <a:t>Criteri per la determinazione dei corrispettivi del servizio integrato: i costi di gestione</a:t>
            </a:r>
            <a:endParaRPr lang="it-IT"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35280" y="822961"/>
            <a:ext cx="8808720" cy="5268809"/>
          </a:xfrm>
        </p:spPr>
        <p:txBody>
          <a:bodyPr/>
          <a:lstStyle/>
          <a:p>
            <a:r>
              <a:rPr lang="it-IT" dirty="0" smtClean="0">
                <a:solidFill>
                  <a:schemeClr val="tx2">
                    <a:lumMod val="50000"/>
                  </a:schemeClr>
                </a:solidFill>
              </a:rPr>
              <a:t>Come per gli altri settori regolati l’Autorità è orientata ad escludere dai costi riconosciuti le seguenti voci:</a:t>
            </a:r>
          </a:p>
          <a:p>
            <a:r>
              <a:rPr lang="it-IT" dirty="0" smtClean="0">
                <a:solidFill>
                  <a:schemeClr val="tx2">
                    <a:lumMod val="50000"/>
                  </a:schemeClr>
                </a:solidFill>
              </a:rPr>
              <a:t>a) gli accantonamenti, diversi dagli ammortamenti, operati in eccesso rispetto all’applicazione di norme tributarie;</a:t>
            </a:r>
          </a:p>
          <a:p>
            <a:r>
              <a:rPr lang="it-IT" dirty="0" smtClean="0">
                <a:solidFill>
                  <a:schemeClr val="tx2">
                    <a:lumMod val="50000"/>
                  </a:schemeClr>
                </a:solidFill>
              </a:rPr>
              <a:t>b) gli oneri finanziari e le rettifiche di valori di attività finanziarie; </a:t>
            </a:r>
            <a:r>
              <a:rPr lang="it-IT" dirty="0" smtClean="0">
                <a:solidFill>
                  <a:srgbClr val="C00000"/>
                </a:solidFill>
              </a:rPr>
              <a:t>secondo </a:t>
            </a:r>
            <a:r>
              <a:rPr lang="it-IT" dirty="0" err="1" smtClean="0">
                <a:solidFill>
                  <a:srgbClr val="C00000"/>
                </a:solidFill>
              </a:rPr>
              <a:t>Anci</a:t>
            </a:r>
            <a:r>
              <a:rPr lang="it-IT" dirty="0" smtClean="0">
                <a:solidFill>
                  <a:srgbClr val="C00000"/>
                </a:solidFill>
              </a:rPr>
              <a:t> non è corretto escludere oneri finanziari per mutui (ad es. per la costruzioni di impianti). Le </a:t>
            </a:r>
            <a:r>
              <a:rPr lang="it-IT" i="1" dirty="0" smtClean="0">
                <a:solidFill>
                  <a:srgbClr val="C00000"/>
                </a:solidFill>
              </a:rPr>
              <a:t>Linee Guida </a:t>
            </a:r>
            <a:r>
              <a:rPr lang="it-IT" i="1" dirty="0" err="1" smtClean="0">
                <a:solidFill>
                  <a:srgbClr val="C00000"/>
                </a:solidFill>
              </a:rPr>
              <a:t>Tares</a:t>
            </a:r>
            <a:r>
              <a:rPr lang="it-IT" i="1" dirty="0" smtClean="0">
                <a:solidFill>
                  <a:srgbClr val="C00000"/>
                </a:solidFill>
              </a:rPr>
              <a:t> ammettevano l’inserimento degli interessi sui mutui</a:t>
            </a:r>
          </a:p>
          <a:p>
            <a:r>
              <a:rPr lang="it-IT" dirty="0" smtClean="0">
                <a:solidFill>
                  <a:schemeClr val="tx2">
                    <a:lumMod val="50000"/>
                  </a:schemeClr>
                </a:solidFill>
              </a:rPr>
              <a:t>c) le svalutazioni delle immobilizzazioni;</a:t>
            </a:r>
          </a:p>
          <a:p>
            <a:r>
              <a:rPr lang="it-IT" dirty="0" smtClean="0">
                <a:solidFill>
                  <a:schemeClr val="tx2">
                    <a:lumMod val="50000"/>
                  </a:schemeClr>
                </a:solidFill>
              </a:rPr>
              <a:t>d) gli oneri straordinari;</a:t>
            </a:r>
          </a:p>
          <a:p>
            <a:r>
              <a:rPr lang="it-IT" dirty="0" smtClean="0">
                <a:solidFill>
                  <a:schemeClr val="tx2">
                    <a:lumMod val="50000"/>
                  </a:schemeClr>
                </a:solidFill>
              </a:rPr>
              <a:t>e) gli oneri per assicurazioni, qualora non espressamente previste da specifici obblighi normativi;</a:t>
            </a:r>
          </a:p>
          <a:p>
            <a:r>
              <a:rPr lang="it-IT" dirty="0" smtClean="0">
                <a:solidFill>
                  <a:schemeClr val="tx2">
                    <a:lumMod val="50000"/>
                  </a:schemeClr>
                </a:solidFill>
              </a:rPr>
              <a:t>f) gli oneri per sanzioni, penali e risarcimenti, nonché i costi sostenuti per il contenzioso ove l’impresa sia risultata soccombente; </a:t>
            </a:r>
            <a:r>
              <a:rPr lang="it-IT" dirty="0" smtClean="0">
                <a:solidFill>
                  <a:srgbClr val="C00000"/>
                </a:solidFill>
              </a:rPr>
              <a:t>costi per contenzioso tributario da inserire nel CARC</a:t>
            </a:r>
          </a:p>
          <a:p>
            <a:r>
              <a:rPr lang="it-IT" dirty="0" smtClean="0">
                <a:solidFill>
                  <a:schemeClr val="tx2">
                    <a:lumMod val="50000"/>
                  </a:schemeClr>
                </a:solidFill>
              </a:rPr>
              <a:t>g) i costi connessi all’erogazione di liberalità;</a:t>
            </a:r>
          </a:p>
          <a:p>
            <a:r>
              <a:rPr lang="it-IT" dirty="0" smtClean="0">
                <a:solidFill>
                  <a:schemeClr val="tx2">
                    <a:lumMod val="50000"/>
                  </a:schemeClr>
                </a:solidFill>
              </a:rPr>
              <a:t>h) i costi pubblicitari e di </a:t>
            </a:r>
            <a:r>
              <a:rPr lang="it-IT" i="1" dirty="0" smtClean="0">
                <a:solidFill>
                  <a:schemeClr val="tx2">
                    <a:lumMod val="50000"/>
                  </a:schemeClr>
                </a:solidFill>
              </a:rPr>
              <a:t>marketing, ad esclusione di oneri che derivino da </a:t>
            </a:r>
            <a:r>
              <a:rPr lang="it-IT" dirty="0" smtClean="0">
                <a:solidFill>
                  <a:schemeClr val="tx2">
                    <a:lumMod val="50000"/>
                  </a:schemeClr>
                </a:solidFill>
              </a:rPr>
              <a:t>obblighi posti in capo ai concessionari;</a:t>
            </a:r>
            <a:r>
              <a:rPr lang="it-IT" dirty="0" smtClean="0"/>
              <a:t> </a:t>
            </a:r>
            <a:r>
              <a:rPr lang="it-IT" dirty="0" smtClean="0">
                <a:solidFill>
                  <a:srgbClr val="C00000"/>
                </a:solidFill>
              </a:rPr>
              <a:t>sono riconosciuti invece i costi sostenuti per l’effettuazione da parte dei gestori di campagne informative/educative ambientali sul ciclo integrato;</a:t>
            </a:r>
          </a:p>
          <a:p>
            <a:r>
              <a:rPr lang="it-IT" dirty="0" smtClean="0">
                <a:solidFill>
                  <a:schemeClr val="tx2">
                    <a:lumMod val="50000"/>
                  </a:schemeClr>
                </a:solidFill>
              </a:rPr>
              <a:t>i) le spese di rappresentanza.</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49</a:t>
            </a:fld>
            <a:endParaRPr lang="it-IT" dirty="0"/>
          </a:p>
        </p:txBody>
      </p:sp>
      <p:sp>
        <p:nvSpPr>
          <p:cNvPr id="4" name="Titolo 3"/>
          <p:cNvSpPr>
            <a:spLocks noGrp="1"/>
          </p:cNvSpPr>
          <p:nvPr>
            <p:ph type="title"/>
          </p:nvPr>
        </p:nvSpPr>
        <p:spPr>
          <a:xfrm>
            <a:off x="335280" y="1"/>
            <a:ext cx="8256769" cy="822960"/>
          </a:xfrm>
        </p:spPr>
        <p:txBody>
          <a:bodyPr/>
          <a:lstStyle/>
          <a:p>
            <a:r>
              <a:rPr lang="it-IT" sz="2800" dirty="0" smtClean="0"/>
              <a:t>Criteri per la determinazione dei corrispettivi del servizio integrato dei rifiuti e dei singoli servizi</a:t>
            </a:r>
            <a:endParaRPr lang="it-IT"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5760" y="1328921"/>
            <a:ext cx="8226289" cy="4386079"/>
          </a:xfrm>
        </p:spPr>
        <p:txBody>
          <a:bodyPr/>
          <a:lstStyle/>
          <a:p>
            <a:r>
              <a:rPr lang="it-IT" b="1" dirty="0" smtClean="0">
                <a:solidFill>
                  <a:schemeClr val="tx2">
                    <a:lumMod val="50000"/>
                  </a:schemeClr>
                </a:solidFill>
              </a:rPr>
              <a:t>PRINCIPIO FONDAMENTALE per la determinazione le tariffe</a:t>
            </a:r>
          </a:p>
          <a:p>
            <a:endParaRPr lang="it-IT" b="1" dirty="0" smtClean="0">
              <a:solidFill>
                <a:schemeClr val="tx2">
                  <a:lumMod val="50000"/>
                </a:schemeClr>
              </a:solidFill>
            </a:endParaRPr>
          </a:p>
          <a:p>
            <a:r>
              <a:rPr lang="it-IT" sz="1800" dirty="0" smtClean="0">
                <a:solidFill>
                  <a:schemeClr val="tx2">
                    <a:lumMod val="50000"/>
                  </a:schemeClr>
                </a:solidFill>
              </a:rPr>
              <a:t>Legge 147/2013 – comma 654</a:t>
            </a:r>
          </a:p>
          <a:p>
            <a:r>
              <a:rPr lang="it-IT" sz="1800" b="1" dirty="0" smtClean="0">
                <a:solidFill>
                  <a:schemeClr val="tx2">
                    <a:lumMod val="50000"/>
                  </a:schemeClr>
                </a:solidFill>
              </a:rPr>
              <a:t>In ogni caso deve essere assicurata la </a:t>
            </a:r>
            <a:r>
              <a:rPr lang="it-IT" sz="1800" b="1" u="sng" dirty="0" smtClean="0">
                <a:solidFill>
                  <a:schemeClr val="tx2">
                    <a:lumMod val="50000"/>
                  </a:schemeClr>
                </a:solidFill>
              </a:rPr>
              <a:t>copertura integrale dei costi di investimento e di esercizio relativi al servizio</a:t>
            </a:r>
            <a:r>
              <a:rPr lang="it-IT" sz="1800" b="1" dirty="0" smtClean="0">
                <a:solidFill>
                  <a:schemeClr val="tx2">
                    <a:lumMod val="50000"/>
                  </a:schemeClr>
                </a:solidFill>
              </a:rPr>
              <a:t>, </a:t>
            </a:r>
            <a:r>
              <a:rPr lang="it-IT" sz="1800" dirty="0" smtClean="0">
                <a:solidFill>
                  <a:schemeClr val="tx2">
                    <a:lumMod val="50000"/>
                  </a:schemeClr>
                </a:solidFill>
              </a:rPr>
              <a:t>ricomprendendo anche i costi di cui all'articolo 15 del decreto legislativo 13 gennaio 2003, n. 36 </a:t>
            </a:r>
            <a:r>
              <a:rPr lang="it-IT" sz="1800" b="1" dirty="0" smtClean="0">
                <a:solidFill>
                  <a:schemeClr val="tx2">
                    <a:lumMod val="50000"/>
                  </a:schemeClr>
                </a:solidFill>
              </a:rPr>
              <a:t>*</a:t>
            </a:r>
            <a:r>
              <a:rPr lang="it-IT" sz="1800" dirty="0" smtClean="0">
                <a:solidFill>
                  <a:schemeClr val="tx2">
                    <a:lumMod val="50000"/>
                  </a:schemeClr>
                </a:solidFill>
              </a:rPr>
              <a:t>, ad esclusione dei costi relativi ai rifiuti speciali al cui smaltimento provvedono a proprie spese i relativi produttori comprovandone l'avvenuto trattamento in conformità alla normativa vigente.</a:t>
            </a:r>
          </a:p>
          <a:p>
            <a:endParaRPr lang="it-IT" dirty="0" smtClean="0">
              <a:solidFill>
                <a:schemeClr val="tx2">
                  <a:lumMod val="50000"/>
                </a:schemeClr>
              </a:solidFill>
            </a:endParaRPr>
          </a:p>
          <a:p>
            <a:r>
              <a:rPr lang="it-IT" sz="1400" b="1" dirty="0" smtClean="0">
                <a:solidFill>
                  <a:schemeClr val="tx2">
                    <a:lumMod val="50000"/>
                  </a:schemeClr>
                </a:solidFill>
              </a:rPr>
              <a:t>*</a:t>
            </a:r>
            <a:r>
              <a:rPr lang="it-IT" sz="1400" dirty="0" smtClean="0">
                <a:solidFill>
                  <a:schemeClr val="tx2">
                    <a:lumMod val="50000"/>
                  </a:schemeClr>
                </a:solidFill>
              </a:rPr>
              <a:t> (Costi dello smaltimento dei rifiuti nelle discariche)  Il prezzo corrispettivo per lo smaltimento in discarica deve coprire i costi di realizzazione e di esercizio dell'impianto, i costi sostenuti per la prestazione della garanzia finanziaria ed i costi stimati di chiusura, </a:t>
            </a:r>
            <a:r>
              <a:rPr lang="it-IT" sz="1400" dirty="0" err="1" smtClean="0">
                <a:solidFill>
                  <a:schemeClr val="tx2">
                    <a:lumMod val="50000"/>
                  </a:schemeClr>
                </a:solidFill>
              </a:rPr>
              <a:t>nonche'</a:t>
            </a:r>
            <a:r>
              <a:rPr lang="it-IT" sz="1400" dirty="0" smtClean="0">
                <a:solidFill>
                  <a:schemeClr val="tx2">
                    <a:lumMod val="50000"/>
                  </a:schemeClr>
                </a:solidFill>
              </a:rPr>
              <a:t> i costi di gestione successiva alla chiusura per un periodo pari a quello indicato all'art. 10 comma 1, lettera i).</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a:t>
            </a:fld>
            <a:endParaRPr lang="it-IT" dirty="0"/>
          </a:p>
        </p:txBody>
      </p:sp>
      <p:sp>
        <p:nvSpPr>
          <p:cNvPr id="4" name="Titolo 3"/>
          <p:cNvSpPr>
            <a:spLocks noGrp="1"/>
          </p:cNvSpPr>
          <p:nvPr>
            <p:ph type="title"/>
          </p:nvPr>
        </p:nvSpPr>
        <p:spPr>
          <a:xfrm>
            <a:off x="670560" y="451766"/>
            <a:ext cx="7921489" cy="877155"/>
          </a:xfrm>
        </p:spPr>
        <p:txBody>
          <a:bodyPr/>
          <a:lstStyle/>
          <a:p>
            <a:r>
              <a:rPr lang="it-IT" sz="2400" dirty="0" smtClean="0"/>
              <a:t>INDIVIDUAZIONE DEI COSTI E DETERMINAZIONE DELLE TARIFFE</a:t>
            </a:r>
            <a:endParaRPr lang="it-IT"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3360" y="1082041"/>
            <a:ext cx="8702040" cy="4815839"/>
          </a:xfrm>
        </p:spPr>
        <p:txBody>
          <a:bodyPr/>
          <a:lstStyle/>
          <a:p>
            <a:r>
              <a:rPr lang="it-IT" sz="1800" b="1" i="1" u="sng" dirty="0" smtClean="0">
                <a:solidFill>
                  <a:schemeClr val="tx2">
                    <a:lumMod val="50000"/>
                  </a:schemeClr>
                </a:solidFill>
              </a:rPr>
              <a:t>Il problema dei costi al netto dell’IVA  </a:t>
            </a:r>
          </a:p>
          <a:p>
            <a:r>
              <a:rPr lang="it-IT" b="1" dirty="0" smtClean="0">
                <a:solidFill>
                  <a:srgbClr val="FF0000"/>
                </a:solidFill>
              </a:rPr>
              <a:t>Il Documento prevede, al punto 3.5, che tutti i costi devono essere considerati </a:t>
            </a:r>
            <a:r>
              <a:rPr lang="it-IT" b="1" u="sng" dirty="0" smtClean="0">
                <a:solidFill>
                  <a:srgbClr val="FF0000"/>
                </a:solidFill>
              </a:rPr>
              <a:t>al netto di IVA e imposte. </a:t>
            </a:r>
          </a:p>
          <a:p>
            <a:r>
              <a:rPr lang="it-IT" dirty="0" smtClean="0">
                <a:solidFill>
                  <a:schemeClr val="tx2">
                    <a:lumMod val="50000"/>
                  </a:schemeClr>
                </a:solidFill>
              </a:rPr>
              <a:t>L’impostazione non può essere condivisa, in quanto nel caso di gestione in regime Tari corrispettivo l’IVA non rileva tra i costi a carico del soggetto gestore, mentre diventa un vero e proprio costo a carico del Comune nel caso di applicazione del regime TARI tributo. </a:t>
            </a:r>
          </a:p>
          <a:p>
            <a:pPr>
              <a:buFont typeface="Wingdings" pitchFamily="2" charset="2"/>
              <a:buChar char="Ø"/>
            </a:pPr>
            <a:r>
              <a:rPr lang="it-IT" dirty="0" smtClean="0">
                <a:solidFill>
                  <a:schemeClr val="tx2">
                    <a:lumMod val="50000"/>
                  </a:schemeClr>
                </a:solidFill>
              </a:rPr>
              <a:t>In caso di Tari corrispettiva,  infatti, l’IVA verrebbe addebitata nella “bolletta” sull’imponibile netto determinato sulla base dei costi del PEF, così come precisato da </a:t>
            </a:r>
            <a:r>
              <a:rPr lang="it-IT" dirty="0" err="1" smtClean="0">
                <a:solidFill>
                  <a:schemeClr val="tx2">
                    <a:lumMod val="50000"/>
                  </a:schemeClr>
                </a:solidFill>
              </a:rPr>
              <a:t>Arera</a:t>
            </a:r>
            <a:r>
              <a:rPr lang="it-IT" dirty="0" smtClean="0">
                <a:solidFill>
                  <a:schemeClr val="tx2">
                    <a:lumMod val="50000"/>
                  </a:schemeClr>
                </a:solidFill>
              </a:rPr>
              <a:t>. </a:t>
            </a:r>
          </a:p>
          <a:p>
            <a:pPr>
              <a:buFont typeface="Wingdings" pitchFamily="2" charset="2"/>
              <a:buChar char="Ø"/>
            </a:pPr>
            <a:r>
              <a:rPr lang="it-IT" dirty="0" smtClean="0">
                <a:solidFill>
                  <a:schemeClr val="tx2">
                    <a:lumMod val="50000"/>
                  </a:schemeClr>
                </a:solidFill>
              </a:rPr>
              <a:t>Viceversa, in caso di Tari Tributo, l’IVA dovrà necessariamente essere considerata all’interno dei PEF come “costo” – come è avvenuto fino ad oggi.</a:t>
            </a:r>
          </a:p>
          <a:p>
            <a:r>
              <a:rPr lang="it-IT" dirty="0" smtClean="0">
                <a:solidFill>
                  <a:schemeClr val="tx2">
                    <a:lumMod val="50000"/>
                  </a:schemeClr>
                </a:solidFill>
              </a:rPr>
              <a:t>Se non fosse così, i comuni in regime Tari tributo riscontrerebbero un enorme problema di copertura a bilancio dell’IVA, che </a:t>
            </a:r>
            <a:r>
              <a:rPr lang="it-IT" u="sng" dirty="0" smtClean="0">
                <a:solidFill>
                  <a:schemeClr val="tx2">
                    <a:lumMod val="50000"/>
                  </a:schemeClr>
                </a:solidFill>
              </a:rPr>
              <a:t>diventerebbe un costo per l’ente non coperto dalla tariffa.</a:t>
            </a:r>
          </a:p>
          <a:p>
            <a:r>
              <a:rPr lang="it-IT" dirty="0" smtClean="0">
                <a:solidFill>
                  <a:schemeClr val="tx2">
                    <a:lumMod val="50000"/>
                  </a:schemeClr>
                </a:solidFill>
              </a:rPr>
              <a:t>Ciò creerebbe inoltre un’evidente sperequazione tra gli utenti, che si troverebbero in questo caso a sostenere un costo “senza IVA” … ben inferiore a quello richiesto agli utenti in regime di tariffa-corrispettiva</a:t>
            </a:r>
            <a:r>
              <a:rPr lang="it-IT" dirty="0" smtClean="0"/>
              <a:t>. </a:t>
            </a:r>
            <a:r>
              <a:rPr lang="it-IT" i="1" dirty="0" smtClean="0">
                <a:solidFill>
                  <a:srgbClr val="C00000"/>
                </a:solidFill>
              </a:rPr>
              <a:t>ANCI ha suggerito ad </a:t>
            </a:r>
            <a:r>
              <a:rPr lang="it-IT" i="1" dirty="0" err="1" smtClean="0">
                <a:solidFill>
                  <a:srgbClr val="C00000"/>
                </a:solidFill>
              </a:rPr>
              <a:t>Arera</a:t>
            </a:r>
            <a:r>
              <a:rPr lang="it-IT" i="1" dirty="0" smtClean="0">
                <a:solidFill>
                  <a:srgbClr val="C00000"/>
                </a:solidFill>
              </a:rPr>
              <a:t> di rivedere questa previsione, consentendo ai Comuni in regime di Tari tributo di inserire l’onere dovuto all’IVA tra i costi oggetto di copertura.</a:t>
            </a:r>
            <a:endParaRPr lang="it-IT" i="1" dirty="0">
              <a:solidFill>
                <a:srgbClr val="C0000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50</a:t>
            </a:fld>
            <a:endParaRPr lang="it-IT" dirty="0"/>
          </a:p>
        </p:txBody>
      </p:sp>
      <p:sp>
        <p:nvSpPr>
          <p:cNvPr id="4" name="Titolo 3"/>
          <p:cNvSpPr>
            <a:spLocks noGrp="1"/>
          </p:cNvSpPr>
          <p:nvPr>
            <p:ph type="title"/>
          </p:nvPr>
        </p:nvSpPr>
        <p:spPr>
          <a:xfrm>
            <a:off x="213360" y="213361"/>
            <a:ext cx="8702040" cy="868680"/>
          </a:xfrm>
        </p:spPr>
        <p:txBody>
          <a:bodyPr/>
          <a:lstStyle/>
          <a:p>
            <a:r>
              <a:rPr lang="it-IT" sz="2800" dirty="0" smtClean="0"/>
              <a:t>Criteri per la determinazione dei corrispettivi del servizio integrato dei rifiuti e dei singoli servizi</a:t>
            </a:r>
            <a:endParaRPr lang="it-IT"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5760" y="1158241"/>
            <a:ext cx="8442960" cy="4724399"/>
          </a:xfrm>
        </p:spPr>
        <p:txBody>
          <a:bodyPr/>
          <a:lstStyle/>
          <a:p>
            <a:r>
              <a:rPr lang="it-IT" dirty="0" smtClean="0">
                <a:solidFill>
                  <a:schemeClr val="tx2">
                    <a:lumMod val="50000"/>
                  </a:schemeClr>
                </a:solidFill>
              </a:rPr>
              <a:t>Nel caso in cui il gestore operi (in tutto o in parte) su più fasi della filiera, l’Autorità ritiene che i dati di costo (</a:t>
            </a:r>
            <a:r>
              <a:rPr lang="it-IT" dirty="0" err="1" smtClean="0">
                <a:solidFill>
                  <a:schemeClr val="tx2">
                    <a:lumMod val="50000"/>
                  </a:schemeClr>
                </a:solidFill>
              </a:rPr>
              <a:t>asset</a:t>
            </a:r>
            <a:r>
              <a:rPr lang="it-IT" dirty="0" smtClean="0">
                <a:solidFill>
                  <a:schemeClr val="tx2">
                    <a:lumMod val="50000"/>
                  </a:schemeClr>
                </a:solidFill>
              </a:rPr>
              <a:t> e costi operativi) debbano essere distinti secondo le due </a:t>
            </a:r>
            <a:r>
              <a:rPr lang="it-IT" b="1" dirty="0" smtClean="0">
                <a:solidFill>
                  <a:schemeClr val="tx2">
                    <a:lumMod val="50000"/>
                  </a:schemeClr>
                </a:solidFill>
              </a:rPr>
              <a:t>macro-fasi</a:t>
            </a:r>
            <a:r>
              <a:rPr lang="it-IT" dirty="0" smtClean="0">
                <a:solidFill>
                  <a:schemeClr val="tx2">
                    <a:lumMod val="50000"/>
                  </a:schemeClr>
                </a:solidFill>
              </a:rPr>
              <a:t> del servizio del ciclo integrato, vale a dire la fase della </a:t>
            </a:r>
            <a:r>
              <a:rPr lang="it-IT" b="1" dirty="0" smtClean="0">
                <a:solidFill>
                  <a:schemeClr val="tx2">
                    <a:lumMod val="50000"/>
                  </a:schemeClr>
                </a:solidFill>
              </a:rPr>
              <a:t>raccolta e trasporto </a:t>
            </a:r>
            <a:r>
              <a:rPr lang="it-IT" dirty="0" smtClean="0">
                <a:solidFill>
                  <a:schemeClr val="tx2">
                    <a:lumMod val="50000"/>
                  </a:schemeClr>
                </a:solidFill>
              </a:rPr>
              <a:t>e la fase del </a:t>
            </a:r>
            <a:r>
              <a:rPr lang="it-IT" b="1" dirty="0" smtClean="0">
                <a:solidFill>
                  <a:schemeClr val="tx2">
                    <a:lumMod val="50000"/>
                  </a:schemeClr>
                </a:solidFill>
              </a:rPr>
              <a:t>trattamento</a:t>
            </a:r>
            <a:r>
              <a:rPr lang="it-IT" dirty="0" smtClean="0">
                <a:solidFill>
                  <a:schemeClr val="tx2">
                    <a:lumMod val="50000"/>
                  </a:schemeClr>
                </a:solidFill>
              </a:rPr>
              <a:t>.</a:t>
            </a:r>
          </a:p>
          <a:p>
            <a:r>
              <a:rPr lang="it-IT" dirty="0" smtClean="0">
                <a:solidFill>
                  <a:schemeClr val="tx2">
                    <a:lumMod val="50000"/>
                  </a:schemeClr>
                </a:solidFill>
              </a:rPr>
              <a:t>Al fine di rafforzare i criteri di trasparenza e migliorare la </a:t>
            </a:r>
            <a:r>
              <a:rPr lang="it-IT" i="1" dirty="0" err="1" smtClean="0">
                <a:solidFill>
                  <a:schemeClr val="tx2">
                    <a:lumMod val="50000"/>
                  </a:schemeClr>
                </a:solidFill>
              </a:rPr>
              <a:t>cost-reflectivity</a:t>
            </a:r>
            <a:r>
              <a:rPr lang="it-IT" i="1" dirty="0" smtClean="0">
                <a:solidFill>
                  <a:schemeClr val="tx2">
                    <a:lumMod val="50000"/>
                  </a:schemeClr>
                </a:solidFill>
              </a:rPr>
              <a:t> delle entrate tariffarie, l’Autorità è </a:t>
            </a:r>
            <a:r>
              <a:rPr lang="it-IT" dirty="0" smtClean="0">
                <a:solidFill>
                  <a:schemeClr val="tx2">
                    <a:lumMod val="50000"/>
                  </a:schemeClr>
                </a:solidFill>
              </a:rPr>
              <a:t>orientata a valutare </a:t>
            </a:r>
            <a:r>
              <a:rPr lang="it-IT" b="1" dirty="0" smtClean="0">
                <a:solidFill>
                  <a:schemeClr val="tx2">
                    <a:lumMod val="50000"/>
                  </a:schemeClr>
                </a:solidFill>
              </a:rPr>
              <a:t>l’introduzione, </a:t>
            </a:r>
            <a:r>
              <a:rPr lang="it-IT" b="1" i="1" dirty="0" smtClean="0">
                <a:solidFill>
                  <a:schemeClr val="tx2">
                    <a:lumMod val="50000"/>
                  </a:schemeClr>
                </a:solidFill>
              </a:rPr>
              <a:t>graduale, di alcuni primi criteri di </a:t>
            </a:r>
            <a:r>
              <a:rPr lang="it-IT" b="1" dirty="0" err="1" smtClean="0">
                <a:solidFill>
                  <a:schemeClr val="tx2">
                    <a:lumMod val="50000"/>
                  </a:schemeClr>
                </a:solidFill>
              </a:rPr>
              <a:t>riattribuzione</a:t>
            </a:r>
            <a:r>
              <a:rPr lang="it-IT" b="1" dirty="0" smtClean="0">
                <a:solidFill>
                  <a:schemeClr val="tx2">
                    <a:lumMod val="50000"/>
                  </a:schemeClr>
                </a:solidFill>
              </a:rPr>
              <a:t> degli oneri, sulla base di driver predefiniti </a:t>
            </a:r>
            <a:r>
              <a:rPr lang="it-IT" dirty="0" smtClean="0">
                <a:solidFill>
                  <a:schemeClr val="tx2">
                    <a:lumMod val="50000"/>
                  </a:schemeClr>
                </a:solidFill>
              </a:rPr>
              <a:t>(a titolo esemplificativo, </a:t>
            </a:r>
            <a:r>
              <a:rPr lang="it-IT" u="sng" dirty="0" smtClean="0">
                <a:solidFill>
                  <a:schemeClr val="tx2">
                    <a:lumMod val="50000"/>
                  </a:schemeClr>
                </a:solidFill>
              </a:rPr>
              <a:t>i volumi raccolti, la densità abitativa e/o le richieste specifiche formulate dal committente laddove oggettivamente quantificabili</a:t>
            </a:r>
            <a:r>
              <a:rPr lang="it-IT" dirty="0" smtClean="0">
                <a:solidFill>
                  <a:schemeClr val="tx2">
                    <a:lumMod val="50000"/>
                  </a:schemeClr>
                </a:solidFill>
              </a:rPr>
              <a:t>). </a:t>
            </a:r>
          </a:p>
          <a:p>
            <a:r>
              <a:rPr lang="it-IT" dirty="0" smtClean="0">
                <a:solidFill>
                  <a:schemeClr val="tx2">
                    <a:lumMod val="50000"/>
                  </a:schemeClr>
                </a:solidFill>
              </a:rPr>
              <a:t>In ciascun anno 𝑎 = {2020,2021}, seguendo la formulazione del citato </a:t>
            </a:r>
            <a:r>
              <a:rPr lang="it-IT" dirty="0" err="1" smtClean="0">
                <a:solidFill>
                  <a:schemeClr val="tx2">
                    <a:lumMod val="50000"/>
                  </a:schemeClr>
                </a:solidFill>
              </a:rPr>
              <a:t>d.P.R.</a:t>
            </a:r>
            <a:r>
              <a:rPr lang="it-IT" dirty="0" smtClean="0">
                <a:solidFill>
                  <a:schemeClr val="tx2">
                    <a:lumMod val="50000"/>
                  </a:schemeClr>
                </a:solidFill>
              </a:rPr>
              <a:t> n. 158/99, il totale delle entrate tariffarie di riferimento per la gestione del ciclo dei rifiuti (Σ 𝑇𝑎 ) è dato dalla somma delle entrate relative alle componenti di costo variabile (Σ 𝑇𝑉𝑎 ) e di quelle relative alle componenti di costo fisso (Σ 𝑇𝐹𝑎 ):</a:t>
            </a:r>
          </a:p>
          <a:p>
            <a:pPr algn="ctr"/>
            <a:r>
              <a:rPr lang="el-GR" b="1" dirty="0" smtClean="0">
                <a:solidFill>
                  <a:schemeClr val="tx2">
                    <a:lumMod val="50000"/>
                  </a:schemeClr>
                </a:solidFill>
              </a:rPr>
              <a:t>Σ</a:t>
            </a:r>
            <a:r>
              <a:rPr lang="it-IT" b="1" dirty="0" smtClean="0">
                <a:solidFill>
                  <a:schemeClr val="tx2">
                    <a:lumMod val="50000"/>
                  </a:schemeClr>
                </a:solidFill>
              </a:rPr>
              <a:t>𝑇𝑎 = </a:t>
            </a:r>
            <a:r>
              <a:rPr lang="el-GR" b="1" dirty="0" smtClean="0">
                <a:solidFill>
                  <a:schemeClr val="tx2">
                    <a:lumMod val="50000"/>
                  </a:schemeClr>
                </a:solidFill>
              </a:rPr>
              <a:t>Σ</a:t>
            </a:r>
            <a:r>
              <a:rPr lang="it-IT" b="1" dirty="0" smtClean="0">
                <a:solidFill>
                  <a:schemeClr val="tx2">
                    <a:lumMod val="50000"/>
                  </a:schemeClr>
                </a:solidFill>
              </a:rPr>
              <a:t>𝑇𝑉𝑎 + </a:t>
            </a:r>
            <a:r>
              <a:rPr lang="el-GR" b="1" dirty="0" smtClean="0">
                <a:solidFill>
                  <a:schemeClr val="tx2">
                    <a:lumMod val="50000"/>
                  </a:schemeClr>
                </a:solidFill>
              </a:rPr>
              <a:t>Σ</a:t>
            </a:r>
            <a:r>
              <a:rPr lang="it-IT" b="1" dirty="0" smtClean="0">
                <a:solidFill>
                  <a:schemeClr val="tx2">
                    <a:lumMod val="50000"/>
                  </a:schemeClr>
                </a:solidFill>
              </a:rPr>
              <a:t>𝑇𝐹𝑎</a:t>
            </a:r>
          </a:p>
          <a:p>
            <a:endParaRPr lang="it-IT" dirty="0" smtClean="0">
              <a:solidFill>
                <a:schemeClr val="tx2">
                  <a:lumMod val="50000"/>
                </a:schemeClr>
              </a:solidFill>
            </a:endParaRPr>
          </a:p>
          <a:p>
            <a:r>
              <a:rPr lang="it-IT" dirty="0" smtClean="0">
                <a:solidFill>
                  <a:schemeClr val="tx2">
                    <a:lumMod val="50000"/>
                  </a:schemeClr>
                </a:solidFill>
              </a:rPr>
              <a:t>Viene mantenuta la stessa ripartizione dei costi , tra componenti di costo “fissi”e “variabili”.</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51</a:t>
            </a:fld>
            <a:endParaRPr lang="it-IT" dirty="0"/>
          </a:p>
        </p:txBody>
      </p:sp>
      <p:sp>
        <p:nvSpPr>
          <p:cNvPr id="4" name="Titolo 3"/>
          <p:cNvSpPr>
            <a:spLocks noGrp="1"/>
          </p:cNvSpPr>
          <p:nvPr>
            <p:ph type="title"/>
          </p:nvPr>
        </p:nvSpPr>
        <p:spPr>
          <a:xfrm>
            <a:off x="365760" y="243841"/>
            <a:ext cx="8442960" cy="914400"/>
          </a:xfrm>
        </p:spPr>
        <p:txBody>
          <a:bodyPr/>
          <a:lstStyle/>
          <a:p>
            <a:r>
              <a:rPr lang="it-IT" sz="2800" dirty="0" smtClean="0"/>
              <a:t>Criteri per la determinazione dei corrispettivi del servizio integrato dei rifiuti e dei singoli servizi</a:t>
            </a:r>
            <a:endParaRPr lang="it-IT"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55320"/>
            <a:ext cx="8412480" cy="5212080"/>
          </a:xfrm>
        </p:spPr>
        <p:txBody>
          <a:bodyPr/>
          <a:lstStyle/>
          <a:p>
            <a:r>
              <a:rPr lang="it-IT" dirty="0" smtClean="0">
                <a:solidFill>
                  <a:schemeClr val="tx2">
                    <a:lumMod val="50000"/>
                  </a:schemeClr>
                </a:solidFill>
              </a:rPr>
              <a:t>Il totale delle entrate relative alle componenti di costo variabile è definito sulla base della seguente condizione:</a:t>
            </a:r>
          </a:p>
          <a:p>
            <a:r>
              <a:rPr lang="el-GR" sz="1800" b="1" dirty="0" smtClean="0">
                <a:solidFill>
                  <a:schemeClr val="tx2">
                    <a:lumMod val="50000"/>
                  </a:schemeClr>
                </a:solidFill>
              </a:rPr>
              <a:t>Σ</a:t>
            </a:r>
            <a:r>
              <a:rPr lang="it-IT" sz="1800" b="1" dirty="0" smtClean="0">
                <a:solidFill>
                  <a:schemeClr val="tx2">
                    <a:lumMod val="50000"/>
                  </a:schemeClr>
                </a:solidFill>
              </a:rPr>
              <a:t>𝑇𝑉𝑎 = 𝐶𝑅𝑇𝑎 + 𝐶𝑇𝑆𝑎 + 𝐶𝑇𝑅𝑎 + 𝐶𝑅𝐷𝑎 − 𝑏(𝐴𝑅𝑎 ) − 𝐴𝑅𝐶𝑂𝑁𝐴𝐼,𝑎 + 𝑅𝐶𝑇𝑉,𝑎 </a:t>
            </a:r>
          </a:p>
          <a:p>
            <a:r>
              <a:rPr lang="it-IT" dirty="0" smtClean="0">
                <a:solidFill>
                  <a:schemeClr val="tx2">
                    <a:lumMod val="50000"/>
                  </a:schemeClr>
                </a:solidFill>
              </a:rPr>
              <a:t>• </a:t>
            </a:r>
            <a:r>
              <a:rPr lang="it-IT" b="1" dirty="0" smtClean="0">
                <a:solidFill>
                  <a:schemeClr val="tx2">
                    <a:lumMod val="50000"/>
                  </a:schemeClr>
                </a:solidFill>
              </a:rPr>
              <a:t>𝐶𝑅𝑇𝑎</a:t>
            </a:r>
            <a:r>
              <a:rPr lang="it-IT" dirty="0" smtClean="0">
                <a:solidFill>
                  <a:schemeClr val="tx2">
                    <a:lumMod val="50000"/>
                  </a:schemeClr>
                </a:solidFill>
              </a:rPr>
              <a:t> è il costo di raccolta e trasporto dei rifiuti indifferenziati;</a:t>
            </a:r>
          </a:p>
          <a:p>
            <a:r>
              <a:rPr lang="it-IT" dirty="0" smtClean="0">
                <a:solidFill>
                  <a:schemeClr val="tx2">
                    <a:lumMod val="50000"/>
                  </a:schemeClr>
                </a:solidFill>
              </a:rPr>
              <a:t>• </a:t>
            </a:r>
            <a:r>
              <a:rPr lang="it-IT" b="1" dirty="0" smtClean="0">
                <a:solidFill>
                  <a:schemeClr val="tx2">
                    <a:lumMod val="50000"/>
                  </a:schemeClr>
                </a:solidFill>
              </a:rPr>
              <a:t>𝐶𝑇𝑆𝑎</a:t>
            </a:r>
            <a:r>
              <a:rPr lang="it-IT" dirty="0" smtClean="0">
                <a:solidFill>
                  <a:schemeClr val="tx2">
                    <a:lumMod val="50000"/>
                  </a:schemeClr>
                </a:solidFill>
              </a:rPr>
              <a:t> è il costo di trattamento e smaltimento;</a:t>
            </a:r>
          </a:p>
          <a:p>
            <a:r>
              <a:rPr lang="it-IT" dirty="0" smtClean="0">
                <a:solidFill>
                  <a:schemeClr val="tx2">
                    <a:lumMod val="50000"/>
                  </a:schemeClr>
                </a:solidFill>
              </a:rPr>
              <a:t>• </a:t>
            </a:r>
            <a:r>
              <a:rPr lang="it-IT" b="1" dirty="0" smtClean="0">
                <a:solidFill>
                  <a:schemeClr val="tx2">
                    <a:lumMod val="50000"/>
                  </a:schemeClr>
                </a:solidFill>
              </a:rPr>
              <a:t>𝐶𝑇𝑅𝑎</a:t>
            </a:r>
            <a:r>
              <a:rPr lang="it-IT" dirty="0" smtClean="0">
                <a:solidFill>
                  <a:schemeClr val="tx2">
                    <a:lumMod val="50000"/>
                  </a:schemeClr>
                </a:solidFill>
              </a:rPr>
              <a:t> è il costo di trattamento e recupero dei rifiuti differenziati;</a:t>
            </a:r>
          </a:p>
          <a:p>
            <a:r>
              <a:rPr lang="it-IT" dirty="0" smtClean="0">
                <a:solidFill>
                  <a:schemeClr val="tx2">
                    <a:lumMod val="50000"/>
                  </a:schemeClr>
                </a:solidFill>
              </a:rPr>
              <a:t>• </a:t>
            </a:r>
            <a:r>
              <a:rPr lang="it-IT" b="1" dirty="0" smtClean="0">
                <a:solidFill>
                  <a:schemeClr val="tx2">
                    <a:lumMod val="50000"/>
                  </a:schemeClr>
                </a:solidFill>
              </a:rPr>
              <a:t>𝐶𝑅𝐷𝑎</a:t>
            </a:r>
            <a:r>
              <a:rPr lang="it-IT" dirty="0" smtClean="0">
                <a:solidFill>
                  <a:schemeClr val="tx2">
                    <a:lumMod val="50000"/>
                  </a:schemeClr>
                </a:solidFill>
              </a:rPr>
              <a:t> è il costo di raccolta dei rifiuti differenziati;</a:t>
            </a:r>
          </a:p>
          <a:p>
            <a:r>
              <a:rPr lang="it-IT" dirty="0" smtClean="0">
                <a:solidFill>
                  <a:schemeClr val="tx2">
                    <a:lumMod val="50000"/>
                  </a:schemeClr>
                </a:solidFill>
              </a:rPr>
              <a:t>• </a:t>
            </a:r>
            <a:r>
              <a:rPr lang="it-IT" b="1" dirty="0" smtClean="0">
                <a:solidFill>
                  <a:schemeClr val="tx2">
                    <a:lumMod val="50000"/>
                  </a:schemeClr>
                </a:solidFill>
              </a:rPr>
              <a:t>𝐴𝑅𝑎</a:t>
            </a:r>
            <a:r>
              <a:rPr lang="it-IT" dirty="0" smtClean="0">
                <a:solidFill>
                  <a:schemeClr val="tx2">
                    <a:lumMod val="50000"/>
                  </a:schemeClr>
                </a:solidFill>
              </a:rPr>
              <a:t> è la somma dei proventi della vendita di materiale ed energia derivante da rifiuti; sono ricomprese anche le componenti di ricavo diverse da quelle relative al servizio del ciclo integrato effettuato nell’ambito di affidamento, e riconducibili ad altri servizi effettuati avvalendosi di </a:t>
            </a:r>
            <a:r>
              <a:rPr lang="it-IT" i="1" dirty="0" err="1" smtClean="0">
                <a:solidFill>
                  <a:schemeClr val="tx2">
                    <a:lumMod val="50000"/>
                  </a:schemeClr>
                </a:solidFill>
              </a:rPr>
              <a:t>asset</a:t>
            </a:r>
            <a:r>
              <a:rPr lang="it-IT" i="1" dirty="0" smtClean="0">
                <a:solidFill>
                  <a:schemeClr val="tx2">
                    <a:lumMod val="50000"/>
                  </a:schemeClr>
                </a:solidFill>
              </a:rPr>
              <a:t> e </a:t>
            </a:r>
            <a:r>
              <a:rPr lang="it-IT" dirty="0" smtClean="0">
                <a:solidFill>
                  <a:schemeClr val="tx2">
                    <a:lumMod val="50000"/>
                  </a:schemeClr>
                </a:solidFill>
              </a:rPr>
              <a:t>risorse del servizio del ciclo integrato;</a:t>
            </a:r>
          </a:p>
          <a:p>
            <a:r>
              <a:rPr lang="it-IT" dirty="0" smtClean="0">
                <a:solidFill>
                  <a:schemeClr val="tx2">
                    <a:lumMod val="50000"/>
                  </a:schemeClr>
                </a:solidFill>
              </a:rPr>
              <a:t>• </a:t>
            </a:r>
            <a:r>
              <a:rPr lang="it-IT" b="1" dirty="0" smtClean="0">
                <a:solidFill>
                  <a:schemeClr val="tx2">
                    <a:lumMod val="50000"/>
                  </a:schemeClr>
                </a:solidFill>
              </a:rPr>
              <a:t>𝑏 è il fattore di </a:t>
            </a:r>
            <a:r>
              <a:rPr lang="it-IT" b="1" i="1" dirty="0" err="1" smtClean="0">
                <a:solidFill>
                  <a:schemeClr val="tx2">
                    <a:lumMod val="50000"/>
                  </a:schemeClr>
                </a:solidFill>
              </a:rPr>
              <a:t>sharing</a:t>
            </a:r>
            <a:r>
              <a:rPr lang="it-IT" b="1" i="1" dirty="0" smtClean="0">
                <a:solidFill>
                  <a:schemeClr val="tx2">
                    <a:lumMod val="50000"/>
                  </a:schemeClr>
                </a:solidFill>
              </a:rPr>
              <a:t> </a:t>
            </a:r>
            <a:r>
              <a:rPr lang="it-IT" i="1" dirty="0" smtClean="0">
                <a:solidFill>
                  <a:schemeClr val="tx2">
                    <a:lumMod val="50000"/>
                  </a:schemeClr>
                </a:solidFill>
              </a:rPr>
              <a:t>che l’Autorità è orientata a prevedere per ripartire i </a:t>
            </a:r>
            <a:r>
              <a:rPr lang="it-IT" dirty="0" smtClean="0">
                <a:solidFill>
                  <a:schemeClr val="tx2">
                    <a:lumMod val="50000"/>
                  </a:schemeClr>
                </a:solidFill>
              </a:rPr>
              <a:t>benefici in termini di efficienza tra gli operatori e gli utenti, che può assumere un valore</a:t>
            </a:r>
          </a:p>
          <a:p>
            <a:r>
              <a:rPr lang="it-IT" dirty="0" smtClean="0">
                <a:solidFill>
                  <a:schemeClr val="tx2">
                    <a:lumMod val="50000"/>
                  </a:schemeClr>
                </a:solidFill>
              </a:rPr>
              <a:t>nell’intervallo </a:t>
            </a:r>
            <a:r>
              <a:rPr lang="it-IT" b="1" dirty="0" smtClean="0">
                <a:solidFill>
                  <a:schemeClr val="tx2">
                    <a:lumMod val="50000"/>
                  </a:schemeClr>
                </a:solidFill>
              </a:rPr>
              <a:t>[0,3 , 0,6</a:t>
            </a:r>
            <a:r>
              <a:rPr lang="it-IT" dirty="0" smtClean="0">
                <a:solidFill>
                  <a:schemeClr val="tx2">
                    <a:lumMod val="50000"/>
                  </a:schemeClr>
                </a:solidFill>
              </a:rPr>
              <a:t>];</a:t>
            </a:r>
          </a:p>
          <a:p>
            <a:r>
              <a:rPr lang="it-IT" dirty="0" smtClean="0">
                <a:solidFill>
                  <a:schemeClr val="tx2">
                    <a:lumMod val="50000"/>
                  </a:schemeClr>
                </a:solidFill>
              </a:rPr>
              <a:t>• </a:t>
            </a:r>
            <a:r>
              <a:rPr lang="it-IT" b="1" dirty="0" smtClean="0">
                <a:solidFill>
                  <a:schemeClr val="tx2">
                    <a:lumMod val="50000"/>
                  </a:schemeClr>
                </a:solidFill>
              </a:rPr>
              <a:t>𝐴𝑅𝐶𝑂𝑁𝐴𝐼,𝑎 </a:t>
            </a:r>
            <a:r>
              <a:rPr lang="it-IT" dirty="0" smtClean="0">
                <a:solidFill>
                  <a:schemeClr val="tx2">
                    <a:lumMod val="50000"/>
                  </a:schemeClr>
                </a:solidFill>
              </a:rPr>
              <a:t>è la somma dei ricavi derivanti dai corrispettivi riconosciuti dal CONAI a copertura dei maggiori oneri per la raccolta dei rifiuti di imballaggio;</a:t>
            </a:r>
          </a:p>
          <a:p>
            <a:r>
              <a:rPr lang="it-IT" u="sng" dirty="0" smtClean="0">
                <a:solidFill>
                  <a:schemeClr val="tx2">
                    <a:lumMod val="50000"/>
                  </a:schemeClr>
                </a:solidFill>
              </a:rPr>
              <a:t>• </a:t>
            </a:r>
            <a:r>
              <a:rPr lang="it-IT" b="1" u="sng" dirty="0" smtClean="0">
                <a:solidFill>
                  <a:schemeClr val="tx2">
                    <a:lumMod val="50000"/>
                  </a:schemeClr>
                </a:solidFill>
              </a:rPr>
              <a:t>𝑅𝐶𝑇𝑉,𝑎 </a:t>
            </a:r>
            <a:r>
              <a:rPr lang="it-IT" u="sng" dirty="0" smtClean="0">
                <a:solidFill>
                  <a:schemeClr val="tx2">
                    <a:lumMod val="50000"/>
                  </a:schemeClr>
                </a:solidFill>
              </a:rPr>
              <a:t>è la componente a conguaglio relativa ai costi variabili</a:t>
            </a:r>
            <a:endParaRPr lang="it-IT" b="1" u="sng"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52</a:t>
            </a:fld>
            <a:endParaRPr lang="it-IT" dirty="0"/>
          </a:p>
        </p:txBody>
      </p:sp>
      <p:sp>
        <p:nvSpPr>
          <p:cNvPr id="4" name="Titolo 3"/>
          <p:cNvSpPr>
            <a:spLocks noGrp="1"/>
          </p:cNvSpPr>
          <p:nvPr>
            <p:ph type="title"/>
          </p:nvPr>
        </p:nvSpPr>
        <p:spPr>
          <a:xfrm>
            <a:off x="228600" y="243840"/>
            <a:ext cx="8641080" cy="868680"/>
          </a:xfrm>
        </p:spPr>
        <p:txBody>
          <a:bodyPr/>
          <a:lstStyle/>
          <a:p>
            <a:r>
              <a:rPr lang="it-IT" sz="2800" dirty="0" smtClean="0"/>
              <a:t>Le componenti di costo variabile</a:t>
            </a:r>
            <a:endParaRPr lang="it-IT"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5760" y="1021080"/>
            <a:ext cx="8226289" cy="4846320"/>
          </a:xfrm>
        </p:spPr>
        <p:txBody>
          <a:bodyPr/>
          <a:lstStyle/>
          <a:p>
            <a:r>
              <a:rPr lang="it-IT" sz="1800" b="1" dirty="0" smtClean="0">
                <a:solidFill>
                  <a:schemeClr val="tx2">
                    <a:lumMod val="50000"/>
                  </a:schemeClr>
                </a:solidFill>
              </a:rPr>
              <a:t>𝐶𝑅𝑇𝑎</a:t>
            </a:r>
            <a:r>
              <a:rPr lang="it-IT" dirty="0" smtClean="0">
                <a:solidFill>
                  <a:schemeClr val="tx2">
                    <a:lumMod val="50000"/>
                  </a:schemeClr>
                </a:solidFill>
              </a:rPr>
              <a:t>  rappresenta i costi operativi per l’attività di</a:t>
            </a:r>
            <a:r>
              <a:rPr lang="it-IT" b="1" dirty="0" smtClean="0">
                <a:solidFill>
                  <a:schemeClr val="tx2">
                    <a:lumMod val="50000"/>
                  </a:schemeClr>
                </a:solidFill>
              </a:rPr>
              <a:t> raccolta </a:t>
            </a:r>
            <a:r>
              <a:rPr lang="it-IT" dirty="0" smtClean="0">
                <a:solidFill>
                  <a:schemeClr val="tx2">
                    <a:lumMod val="50000"/>
                  </a:schemeClr>
                </a:solidFill>
              </a:rPr>
              <a:t>(svolta secondo diversi modelli di organizzazione del servizio: porta a porta, stradale, misto, di prossimità e a chiamata) </a:t>
            </a:r>
            <a:r>
              <a:rPr lang="it-IT" b="1" dirty="0" smtClean="0">
                <a:solidFill>
                  <a:schemeClr val="tx2">
                    <a:lumMod val="50000"/>
                  </a:schemeClr>
                </a:solidFill>
              </a:rPr>
              <a:t>e di trasporto dei rifiuti urbani indifferenziati </a:t>
            </a:r>
            <a:r>
              <a:rPr lang="it-IT" dirty="0" smtClean="0">
                <a:solidFill>
                  <a:schemeClr val="tx2">
                    <a:lumMod val="50000"/>
                  </a:schemeClr>
                </a:solidFill>
              </a:rPr>
              <a:t>verso impianti di trattamento e di smaltimento, con o senza trasbordo su mezzi di maggiori dimensioni. Sono altresì inclusi, i costi operativi relativi:</a:t>
            </a:r>
          </a:p>
          <a:p>
            <a:r>
              <a:rPr lang="it-IT" dirty="0" smtClean="0">
                <a:solidFill>
                  <a:schemeClr val="tx2">
                    <a:lumMod val="50000"/>
                  </a:schemeClr>
                </a:solidFill>
              </a:rPr>
              <a:t>• alla raccolta e al trasporto dei</a:t>
            </a:r>
            <a:r>
              <a:rPr lang="it-IT" u="sng" dirty="0" smtClean="0">
                <a:solidFill>
                  <a:schemeClr val="tx2">
                    <a:lumMod val="50000"/>
                  </a:schemeClr>
                </a:solidFill>
              </a:rPr>
              <a:t> rifiuti urbani pericolosi</a:t>
            </a:r>
            <a:r>
              <a:rPr lang="it-IT" dirty="0" smtClean="0">
                <a:solidFill>
                  <a:schemeClr val="tx2">
                    <a:lumMod val="50000"/>
                  </a:schemeClr>
                </a:solidFill>
              </a:rPr>
              <a:t>, </a:t>
            </a:r>
            <a:r>
              <a:rPr lang="it-IT" u="sng" dirty="0" smtClean="0">
                <a:solidFill>
                  <a:schemeClr val="tx2">
                    <a:lumMod val="50000"/>
                  </a:schemeClr>
                </a:solidFill>
              </a:rPr>
              <a:t>dei rifiuti abbandonati </a:t>
            </a:r>
            <a:r>
              <a:rPr lang="it-IT" dirty="0" smtClean="0">
                <a:solidFill>
                  <a:schemeClr val="tx2">
                    <a:lumMod val="50000"/>
                  </a:schemeClr>
                </a:solidFill>
              </a:rPr>
              <a:t>su strade o aree pubbliche, o su strade private soggette ad uso pubblico, su arenili rive fluviali e lacuali, nonché aree cimiteriali;</a:t>
            </a:r>
          </a:p>
          <a:p>
            <a:r>
              <a:rPr lang="it-IT" dirty="0" smtClean="0">
                <a:solidFill>
                  <a:schemeClr val="tx2">
                    <a:lumMod val="50000"/>
                  </a:schemeClr>
                </a:solidFill>
              </a:rPr>
              <a:t>• alla raccolta e al trasporto dei rifiuti da </a:t>
            </a:r>
            <a:r>
              <a:rPr lang="it-IT" u="sng" dirty="0" smtClean="0">
                <a:solidFill>
                  <a:schemeClr val="tx2">
                    <a:lumMod val="50000"/>
                  </a:schemeClr>
                </a:solidFill>
              </a:rPr>
              <a:t>esumazioni ed </a:t>
            </a:r>
            <a:r>
              <a:rPr lang="it-IT" u="sng" dirty="0" err="1" smtClean="0">
                <a:solidFill>
                  <a:schemeClr val="tx2">
                    <a:lumMod val="50000"/>
                  </a:schemeClr>
                </a:solidFill>
              </a:rPr>
              <a:t>estumulazioni</a:t>
            </a:r>
            <a:r>
              <a:rPr lang="it-IT" dirty="0" smtClean="0">
                <a:solidFill>
                  <a:schemeClr val="tx2">
                    <a:lumMod val="50000"/>
                  </a:schemeClr>
                </a:solidFill>
              </a:rPr>
              <a:t>, nonché degli altri rifiuti provenienti da attività cimiteriale;</a:t>
            </a:r>
          </a:p>
          <a:p>
            <a:r>
              <a:rPr lang="it-IT" dirty="0" smtClean="0">
                <a:solidFill>
                  <a:schemeClr val="tx2">
                    <a:lumMod val="50000"/>
                  </a:schemeClr>
                </a:solidFill>
              </a:rPr>
              <a:t>• alla </a:t>
            </a:r>
            <a:r>
              <a:rPr lang="it-IT" u="sng" dirty="0" smtClean="0">
                <a:solidFill>
                  <a:schemeClr val="tx2">
                    <a:lumMod val="50000"/>
                  </a:schemeClr>
                </a:solidFill>
              </a:rPr>
              <a:t>gestione delle isole ecologiche </a:t>
            </a:r>
            <a:r>
              <a:rPr lang="it-IT" dirty="0" smtClean="0">
                <a:solidFill>
                  <a:schemeClr val="tx2">
                    <a:lumMod val="50000"/>
                  </a:schemeClr>
                </a:solidFill>
              </a:rPr>
              <a:t>(anche mobili), delle aree di </a:t>
            </a:r>
            <a:r>
              <a:rPr lang="it-IT" i="1" dirty="0" smtClean="0">
                <a:solidFill>
                  <a:schemeClr val="tx2">
                    <a:lumMod val="50000"/>
                  </a:schemeClr>
                </a:solidFill>
              </a:rPr>
              <a:t>transfer, </a:t>
            </a:r>
            <a:r>
              <a:rPr lang="it-IT" dirty="0" smtClean="0">
                <a:solidFill>
                  <a:schemeClr val="tx2">
                    <a:lumMod val="50000"/>
                  </a:schemeClr>
                </a:solidFill>
              </a:rPr>
              <a:t>attribuiti secondo un criterio di ripartizione basato sulla quantità dei rifiuti indifferenziati raccolti;</a:t>
            </a:r>
          </a:p>
          <a:p>
            <a:r>
              <a:rPr lang="it-IT" dirty="0" smtClean="0">
                <a:solidFill>
                  <a:schemeClr val="tx2">
                    <a:lumMod val="50000"/>
                  </a:schemeClr>
                </a:solidFill>
              </a:rPr>
              <a:t>• al lavaggio e alla sanificazione dei </a:t>
            </a:r>
            <a:r>
              <a:rPr lang="it-IT" u="sng" dirty="0" smtClean="0">
                <a:solidFill>
                  <a:schemeClr val="tx2">
                    <a:lumMod val="50000"/>
                  </a:schemeClr>
                </a:solidFill>
              </a:rPr>
              <a:t>contenitori della raccolta dei rifiuti indifferenziati</a:t>
            </a:r>
            <a:r>
              <a:rPr lang="it-IT" dirty="0" smtClean="0">
                <a:solidFill>
                  <a:schemeClr val="tx2">
                    <a:lumMod val="50000"/>
                  </a:schemeClr>
                </a:solidFill>
              </a:rPr>
              <a:t>;</a:t>
            </a:r>
          </a:p>
          <a:p>
            <a:r>
              <a:rPr lang="it-IT" dirty="0" smtClean="0">
                <a:solidFill>
                  <a:schemeClr val="tx2">
                    <a:lumMod val="50000"/>
                  </a:schemeClr>
                </a:solidFill>
              </a:rPr>
              <a:t>• </a:t>
            </a:r>
            <a:r>
              <a:rPr lang="it-IT" u="sng" dirty="0" smtClean="0">
                <a:solidFill>
                  <a:schemeClr val="tx2">
                    <a:lumMod val="50000"/>
                  </a:schemeClr>
                </a:solidFill>
              </a:rPr>
              <a:t>alla raccolta e alla gestione dei dati relativi al conferimento dei rifiuti da parte degli utenti e del successivo conferimento agli impianti di trattamento e di smaltimento (TARI puntuale)</a:t>
            </a:r>
            <a:endParaRPr lang="it-IT" u="sng"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53</a:t>
            </a:fld>
            <a:endParaRPr lang="it-IT" dirty="0"/>
          </a:p>
        </p:txBody>
      </p:sp>
      <p:sp>
        <p:nvSpPr>
          <p:cNvPr id="4" name="Titolo 3"/>
          <p:cNvSpPr>
            <a:spLocks noGrp="1"/>
          </p:cNvSpPr>
          <p:nvPr>
            <p:ph type="title"/>
          </p:nvPr>
        </p:nvSpPr>
        <p:spPr>
          <a:xfrm>
            <a:off x="365760" y="198121"/>
            <a:ext cx="8503920" cy="548640"/>
          </a:xfrm>
        </p:spPr>
        <p:txBody>
          <a:bodyPr/>
          <a:lstStyle/>
          <a:p>
            <a:r>
              <a:rPr lang="it-IT" sz="2800" dirty="0" smtClean="0"/>
              <a:t>Le componenti di costo variabile </a:t>
            </a:r>
            <a:r>
              <a:rPr lang="it-IT" sz="2800" dirty="0" smtClean="0">
                <a:solidFill>
                  <a:schemeClr val="tx2">
                    <a:lumMod val="75000"/>
                  </a:schemeClr>
                </a:solidFill>
              </a:rPr>
              <a:t>𝐶𝑅𝑇𝑎 </a:t>
            </a:r>
            <a:endParaRPr lang="it-IT"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72440" y="1097280"/>
            <a:ext cx="8336280" cy="4785359"/>
          </a:xfrm>
        </p:spPr>
        <p:txBody>
          <a:bodyPr/>
          <a:lstStyle/>
          <a:p>
            <a:r>
              <a:rPr lang="it-IT" sz="1800" b="1" dirty="0" smtClean="0">
                <a:solidFill>
                  <a:schemeClr val="tx2">
                    <a:lumMod val="50000"/>
                  </a:schemeClr>
                </a:solidFill>
              </a:rPr>
              <a:t>𝐶𝑇𝑆𝑎 </a:t>
            </a:r>
            <a:r>
              <a:rPr lang="it-IT" dirty="0" smtClean="0">
                <a:solidFill>
                  <a:schemeClr val="tx2">
                    <a:lumMod val="50000"/>
                  </a:schemeClr>
                </a:solidFill>
              </a:rPr>
              <a:t>è riferita ai costi operativi di </a:t>
            </a:r>
            <a:r>
              <a:rPr lang="it-IT" b="1" dirty="0" smtClean="0">
                <a:solidFill>
                  <a:schemeClr val="tx2">
                    <a:lumMod val="50000"/>
                  </a:schemeClr>
                </a:solidFill>
              </a:rPr>
              <a:t>trattamento e di smaltimento </a:t>
            </a:r>
            <a:r>
              <a:rPr lang="it-IT" dirty="0" smtClean="0">
                <a:solidFill>
                  <a:schemeClr val="tx2">
                    <a:lumMod val="50000"/>
                  </a:schemeClr>
                </a:solidFill>
              </a:rPr>
              <a:t>dei rifiuti urbani, inclusi eventuali costi di pretrattamento dei rifiuti urbani residui.</a:t>
            </a:r>
          </a:p>
          <a:p>
            <a:r>
              <a:rPr lang="it-IT" dirty="0" smtClean="0">
                <a:solidFill>
                  <a:schemeClr val="tx2">
                    <a:lumMod val="50000"/>
                  </a:schemeClr>
                </a:solidFill>
              </a:rPr>
              <a:t>Con riguardo a tali costi l’Autorità è orientata a consentire forme di </a:t>
            </a:r>
            <a:r>
              <a:rPr lang="it-IT" i="1" dirty="0" err="1" smtClean="0">
                <a:solidFill>
                  <a:schemeClr val="tx2">
                    <a:lumMod val="50000"/>
                  </a:schemeClr>
                </a:solidFill>
              </a:rPr>
              <a:t>sharing</a:t>
            </a:r>
            <a:r>
              <a:rPr lang="it-IT" i="1" dirty="0" smtClean="0">
                <a:solidFill>
                  <a:schemeClr val="tx2">
                    <a:lumMod val="50000"/>
                  </a:schemeClr>
                </a:solidFill>
              </a:rPr>
              <a:t> </a:t>
            </a:r>
          </a:p>
          <a:p>
            <a:endParaRPr lang="it-IT" i="1" dirty="0" smtClean="0">
              <a:solidFill>
                <a:schemeClr val="tx2">
                  <a:lumMod val="50000"/>
                </a:schemeClr>
              </a:solidFill>
            </a:endParaRPr>
          </a:p>
          <a:p>
            <a:r>
              <a:rPr lang="it-IT" i="1" dirty="0" smtClean="0">
                <a:solidFill>
                  <a:schemeClr val="tx2">
                    <a:lumMod val="50000"/>
                  </a:schemeClr>
                </a:solidFill>
              </a:rPr>
              <a:t>Sono inclusi i costi delle operazioni di:</a:t>
            </a:r>
          </a:p>
          <a:p>
            <a:r>
              <a:rPr lang="it-IT" dirty="0" smtClean="0">
                <a:solidFill>
                  <a:schemeClr val="tx2">
                    <a:lumMod val="50000"/>
                  </a:schemeClr>
                </a:solidFill>
              </a:rPr>
              <a:t>• </a:t>
            </a:r>
            <a:r>
              <a:rPr lang="it-IT" u="sng" dirty="0" smtClean="0">
                <a:solidFill>
                  <a:schemeClr val="tx2">
                    <a:lumMod val="50000"/>
                  </a:schemeClr>
                </a:solidFill>
              </a:rPr>
              <a:t>trattamento presso gli impianti di trattamento meccanico-biologico </a:t>
            </a:r>
            <a:r>
              <a:rPr lang="it-IT" dirty="0" smtClean="0">
                <a:solidFill>
                  <a:schemeClr val="tx2">
                    <a:lumMod val="50000"/>
                  </a:schemeClr>
                </a:solidFill>
              </a:rPr>
              <a:t>costituiti da: unità di trattamento meccanico (per esempio: separatori, compattatori, sezioni di </a:t>
            </a:r>
            <a:r>
              <a:rPr lang="it-IT" dirty="0" err="1" smtClean="0">
                <a:solidFill>
                  <a:schemeClr val="tx2">
                    <a:lumMod val="50000"/>
                  </a:schemeClr>
                </a:solidFill>
              </a:rPr>
              <a:t>tritovagliatura</a:t>
            </a:r>
            <a:r>
              <a:rPr lang="it-IT" dirty="0" smtClean="0">
                <a:solidFill>
                  <a:schemeClr val="tx2">
                    <a:lumMod val="50000"/>
                  </a:schemeClr>
                </a:solidFill>
              </a:rPr>
              <a:t>) e/o unità di trattamento biologico (a titolo esemplificativo, </a:t>
            </a:r>
            <a:r>
              <a:rPr lang="it-IT" dirty="0" err="1" smtClean="0">
                <a:solidFill>
                  <a:schemeClr val="tx2">
                    <a:lumMod val="50000"/>
                  </a:schemeClr>
                </a:solidFill>
              </a:rPr>
              <a:t>bioessiccazione</a:t>
            </a:r>
            <a:r>
              <a:rPr lang="it-IT" dirty="0" smtClean="0">
                <a:solidFill>
                  <a:schemeClr val="tx2">
                    <a:lumMod val="50000"/>
                  </a:schemeClr>
                </a:solidFill>
              </a:rPr>
              <a:t>, </a:t>
            </a:r>
            <a:r>
              <a:rPr lang="it-IT" dirty="0" err="1" smtClean="0">
                <a:solidFill>
                  <a:schemeClr val="tx2">
                    <a:lumMod val="50000"/>
                  </a:schemeClr>
                </a:solidFill>
              </a:rPr>
              <a:t>biostabilizzazione</a:t>
            </a:r>
            <a:r>
              <a:rPr lang="it-IT" dirty="0" smtClean="0">
                <a:solidFill>
                  <a:schemeClr val="tx2">
                    <a:lumMod val="50000"/>
                  </a:schemeClr>
                </a:solidFill>
              </a:rPr>
              <a:t>, digestione anaerobica), i costi in parola sono attribuiti secondo un criterio di ripartizione basato sulla quantità dei rifiuti indifferenziati inviati a successivo smaltimento;</a:t>
            </a:r>
          </a:p>
          <a:p>
            <a:r>
              <a:rPr lang="it-IT" dirty="0" smtClean="0">
                <a:solidFill>
                  <a:schemeClr val="tx2">
                    <a:lumMod val="50000"/>
                  </a:schemeClr>
                </a:solidFill>
              </a:rPr>
              <a:t>• </a:t>
            </a:r>
            <a:r>
              <a:rPr lang="it-IT" u="sng" dirty="0" smtClean="0">
                <a:solidFill>
                  <a:schemeClr val="tx2">
                    <a:lumMod val="50000"/>
                  </a:schemeClr>
                </a:solidFill>
              </a:rPr>
              <a:t>smaltimento presso gli impianti di incenerimento </a:t>
            </a:r>
            <a:r>
              <a:rPr lang="it-IT" dirty="0" smtClean="0">
                <a:solidFill>
                  <a:schemeClr val="tx2">
                    <a:lumMod val="50000"/>
                  </a:schemeClr>
                </a:solidFill>
              </a:rPr>
              <a:t>senza recupero energetico e di smaltimento in impianti di discarica controllata. </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54</a:t>
            </a:fld>
            <a:endParaRPr lang="it-IT" dirty="0"/>
          </a:p>
        </p:txBody>
      </p:sp>
      <p:sp>
        <p:nvSpPr>
          <p:cNvPr id="4" name="Titolo 3"/>
          <p:cNvSpPr>
            <a:spLocks noGrp="1"/>
          </p:cNvSpPr>
          <p:nvPr>
            <p:ph type="title"/>
          </p:nvPr>
        </p:nvSpPr>
        <p:spPr>
          <a:xfrm>
            <a:off x="472440" y="243841"/>
            <a:ext cx="8119609" cy="655320"/>
          </a:xfrm>
        </p:spPr>
        <p:txBody>
          <a:bodyPr/>
          <a:lstStyle/>
          <a:p>
            <a:r>
              <a:rPr lang="it-IT" sz="2800" dirty="0" smtClean="0"/>
              <a:t>Le componenti di costo variabile </a:t>
            </a:r>
            <a:r>
              <a:rPr lang="it-IT" sz="2800" dirty="0" smtClean="0">
                <a:solidFill>
                  <a:schemeClr val="tx2">
                    <a:lumMod val="75000"/>
                  </a:schemeClr>
                </a:solidFill>
              </a:rPr>
              <a:t>𝐶𝑇𝑆𝑎 </a:t>
            </a:r>
            <a:endParaRPr lang="it-IT"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0520" y="777241"/>
            <a:ext cx="8488680" cy="5314529"/>
          </a:xfrm>
        </p:spPr>
        <p:txBody>
          <a:bodyPr/>
          <a:lstStyle/>
          <a:p>
            <a:r>
              <a:rPr lang="it-IT" sz="1800" b="1" dirty="0" smtClean="0">
                <a:solidFill>
                  <a:schemeClr val="tx2">
                    <a:lumMod val="50000"/>
                  </a:schemeClr>
                </a:solidFill>
              </a:rPr>
              <a:t>𝐶𝑇𝑅𝑎</a:t>
            </a:r>
            <a:r>
              <a:rPr lang="it-IT" dirty="0" smtClean="0">
                <a:solidFill>
                  <a:schemeClr val="tx2">
                    <a:lumMod val="50000"/>
                  </a:schemeClr>
                </a:solidFill>
              </a:rPr>
              <a:t> , relativa ai costi operativi di </a:t>
            </a:r>
            <a:r>
              <a:rPr lang="it-IT" b="1" dirty="0" smtClean="0">
                <a:solidFill>
                  <a:schemeClr val="tx2">
                    <a:lumMod val="50000"/>
                  </a:schemeClr>
                </a:solidFill>
              </a:rPr>
              <a:t>trattamento e di recupero</a:t>
            </a:r>
            <a:r>
              <a:rPr lang="it-IT" dirty="0" smtClean="0">
                <a:solidFill>
                  <a:schemeClr val="tx2">
                    <a:lumMod val="50000"/>
                  </a:schemeClr>
                </a:solidFill>
              </a:rPr>
              <a:t>, comprende gli oneri per il conferimento delle frazioni della raccolta differenziata alle piattaforme o agli impianti di trattamento (finalizzato al riciclo e al riutilizzo); con riguardo ai costi in parola, l’Autorità è orientata a consentire forme di </a:t>
            </a:r>
            <a:r>
              <a:rPr lang="it-IT" i="1" dirty="0" err="1" smtClean="0">
                <a:solidFill>
                  <a:schemeClr val="tx2">
                    <a:lumMod val="50000"/>
                  </a:schemeClr>
                </a:solidFill>
              </a:rPr>
              <a:t>sharing</a:t>
            </a:r>
            <a:r>
              <a:rPr lang="it-IT" i="1" dirty="0" smtClean="0">
                <a:solidFill>
                  <a:schemeClr val="tx2">
                    <a:lumMod val="50000"/>
                  </a:schemeClr>
                </a:solidFill>
              </a:rPr>
              <a:t> </a:t>
            </a:r>
          </a:p>
          <a:p>
            <a:endParaRPr lang="it-IT" i="1" dirty="0" smtClean="0">
              <a:solidFill>
                <a:schemeClr val="tx2">
                  <a:lumMod val="50000"/>
                </a:schemeClr>
              </a:solidFill>
            </a:endParaRPr>
          </a:p>
          <a:p>
            <a:r>
              <a:rPr lang="it-IT" i="1" dirty="0" smtClean="0">
                <a:solidFill>
                  <a:schemeClr val="tx2">
                    <a:lumMod val="50000"/>
                  </a:schemeClr>
                </a:solidFill>
              </a:rPr>
              <a:t>Sono inclusi i costi operativi delle attività di:</a:t>
            </a:r>
          </a:p>
          <a:p>
            <a:r>
              <a:rPr lang="it-IT" dirty="0" smtClean="0">
                <a:solidFill>
                  <a:schemeClr val="tx2">
                    <a:lumMod val="50000"/>
                  </a:schemeClr>
                </a:solidFill>
              </a:rPr>
              <a:t>• </a:t>
            </a:r>
            <a:r>
              <a:rPr lang="it-IT" u="sng" dirty="0" smtClean="0">
                <a:solidFill>
                  <a:schemeClr val="tx2">
                    <a:lumMod val="50000"/>
                  </a:schemeClr>
                </a:solidFill>
              </a:rPr>
              <a:t>trattamento presso gli impianti di trattamento meccanico-biologico </a:t>
            </a:r>
            <a:r>
              <a:rPr lang="it-IT" dirty="0" smtClean="0">
                <a:solidFill>
                  <a:schemeClr val="tx2">
                    <a:lumMod val="50000"/>
                  </a:schemeClr>
                </a:solidFill>
              </a:rPr>
              <a:t>costituiti da unità di trattamento meccanico e/o unità di trattamento biologico, attribuiti secondo un criterio di ripartizione basato sulla quantità delle frazioni differenziate dei rifiuti urbani inviati a successivo recupero;</a:t>
            </a:r>
          </a:p>
          <a:p>
            <a:r>
              <a:rPr lang="it-IT" dirty="0" smtClean="0">
                <a:solidFill>
                  <a:schemeClr val="tx2">
                    <a:lumMod val="50000"/>
                  </a:schemeClr>
                </a:solidFill>
              </a:rPr>
              <a:t>• </a:t>
            </a:r>
            <a:r>
              <a:rPr lang="it-IT" u="sng" dirty="0" smtClean="0">
                <a:solidFill>
                  <a:schemeClr val="tx2">
                    <a:lumMod val="50000"/>
                  </a:schemeClr>
                </a:solidFill>
              </a:rPr>
              <a:t>recupero energetico </a:t>
            </a:r>
            <a:r>
              <a:rPr lang="it-IT" dirty="0" smtClean="0">
                <a:solidFill>
                  <a:schemeClr val="tx2">
                    <a:lumMod val="50000"/>
                  </a:schemeClr>
                </a:solidFill>
              </a:rPr>
              <a:t>realizzato presso gli impianti di incenerimento;</a:t>
            </a:r>
          </a:p>
          <a:p>
            <a:r>
              <a:rPr lang="it-IT" dirty="0" smtClean="0">
                <a:solidFill>
                  <a:schemeClr val="tx2">
                    <a:lumMod val="50000"/>
                  </a:schemeClr>
                </a:solidFill>
              </a:rPr>
              <a:t>• </a:t>
            </a:r>
            <a:r>
              <a:rPr lang="it-IT" u="sng" dirty="0" smtClean="0">
                <a:solidFill>
                  <a:schemeClr val="tx2">
                    <a:lumMod val="50000"/>
                  </a:schemeClr>
                </a:solidFill>
              </a:rPr>
              <a:t>conferimento della frazione organica </a:t>
            </a:r>
            <a:r>
              <a:rPr lang="it-IT" dirty="0" smtClean="0">
                <a:solidFill>
                  <a:schemeClr val="tx2">
                    <a:lumMod val="50000"/>
                  </a:schemeClr>
                </a:solidFill>
              </a:rPr>
              <a:t>agli impianti di compostaggio, di gestione anaerobica o misti;</a:t>
            </a:r>
          </a:p>
          <a:p>
            <a:r>
              <a:rPr lang="it-IT" dirty="0" smtClean="0">
                <a:solidFill>
                  <a:schemeClr val="tx2">
                    <a:lumMod val="50000"/>
                  </a:schemeClr>
                </a:solidFill>
              </a:rPr>
              <a:t>• </a:t>
            </a:r>
            <a:r>
              <a:rPr lang="it-IT" u="sng" dirty="0" smtClean="0">
                <a:solidFill>
                  <a:schemeClr val="tx2">
                    <a:lumMod val="50000"/>
                  </a:schemeClr>
                </a:solidFill>
              </a:rPr>
              <a:t>commercializzazione e valorizzazione delle frazioni differenziate </a:t>
            </a:r>
            <a:r>
              <a:rPr lang="it-IT" dirty="0" smtClean="0">
                <a:solidFill>
                  <a:schemeClr val="tx2">
                    <a:lumMod val="50000"/>
                  </a:schemeClr>
                </a:solidFill>
              </a:rPr>
              <a:t>dei rifiuti raccolti.</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55</a:t>
            </a:fld>
            <a:endParaRPr lang="it-IT" dirty="0"/>
          </a:p>
        </p:txBody>
      </p:sp>
      <p:sp>
        <p:nvSpPr>
          <p:cNvPr id="4" name="Titolo 3"/>
          <p:cNvSpPr>
            <a:spLocks noGrp="1"/>
          </p:cNvSpPr>
          <p:nvPr>
            <p:ph type="title"/>
          </p:nvPr>
        </p:nvSpPr>
        <p:spPr>
          <a:xfrm>
            <a:off x="350520" y="213361"/>
            <a:ext cx="8488680" cy="563880"/>
          </a:xfrm>
        </p:spPr>
        <p:txBody>
          <a:bodyPr/>
          <a:lstStyle/>
          <a:p>
            <a:r>
              <a:rPr lang="it-IT" sz="2800" dirty="0" smtClean="0"/>
              <a:t>Le componenti di costo variabile</a:t>
            </a:r>
            <a:r>
              <a:rPr lang="it-IT" sz="2800" dirty="0" smtClean="0">
                <a:solidFill>
                  <a:schemeClr val="tx2">
                    <a:lumMod val="75000"/>
                  </a:schemeClr>
                </a:solidFill>
              </a:rPr>
              <a:t> 𝐶𝑇𝑅𝑎</a:t>
            </a:r>
            <a:endParaRPr lang="it-IT"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87680" y="701041"/>
            <a:ext cx="8104369" cy="5196839"/>
          </a:xfrm>
        </p:spPr>
        <p:txBody>
          <a:bodyPr/>
          <a:lstStyle/>
          <a:p>
            <a:r>
              <a:rPr lang="it-IT" sz="1800" b="1" dirty="0" smtClean="0">
                <a:solidFill>
                  <a:schemeClr val="tx2">
                    <a:lumMod val="50000"/>
                  </a:schemeClr>
                </a:solidFill>
              </a:rPr>
              <a:t>𝐶𝑅𝐷𝑎</a:t>
            </a:r>
            <a:r>
              <a:rPr lang="it-IT" dirty="0" smtClean="0">
                <a:solidFill>
                  <a:schemeClr val="tx2">
                    <a:lumMod val="50000"/>
                  </a:schemeClr>
                </a:solidFill>
              </a:rPr>
              <a:t> rappresenta i costi operativi di </a:t>
            </a:r>
            <a:r>
              <a:rPr lang="it-IT" b="1" dirty="0" smtClean="0">
                <a:solidFill>
                  <a:schemeClr val="tx2">
                    <a:lumMod val="50000"/>
                  </a:schemeClr>
                </a:solidFill>
              </a:rPr>
              <a:t>raccolta </a:t>
            </a:r>
            <a:r>
              <a:rPr lang="it-IT" dirty="0" smtClean="0">
                <a:solidFill>
                  <a:schemeClr val="tx2">
                    <a:lumMod val="50000"/>
                  </a:schemeClr>
                </a:solidFill>
              </a:rPr>
              <a:t>(svolta secondo diversi modelli di organizzazione del servizio: porta a porta, stradale e misto) </a:t>
            </a:r>
            <a:r>
              <a:rPr lang="it-IT" b="1" dirty="0" smtClean="0">
                <a:solidFill>
                  <a:schemeClr val="tx2">
                    <a:lumMod val="50000"/>
                  </a:schemeClr>
                </a:solidFill>
              </a:rPr>
              <a:t>e di trasporto delle frazioni differenziate dei rifiuti urbani</a:t>
            </a:r>
            <a:r>
              <a:rPr lang="it-IT" dirty="0" smtClean="0">
                <a:solidFill>
                  <a:schemeClr val="tx2">
                    <a:lumMod val="50000"/>
                  </a:schemeClr>
                </a:solidFill>
              </a:rPr>
              <a:t> verso impianti di trattamento e di riutilizzo e/o di recupero, con o senza trasbordo su mezzi di maggiori dimensioni. </a:t>
            </a:r>
          </a:p>
          <a:p>
            <a:endParaRPr lang="it-IT" dirty="0" smtClean="0">
              <a:solidFill>
                <a:schemeClr val="tx2">
                  <a:lumMod val="50000"/>
                </a:schemeClr>
              </a:solidFill>
            </a:endParaRPr>
          </a:p>
          <a:p>
            <a:r>
              <a:rPr lang="it-IT" i="1" dirty="0" smtClean="0">
                <a:solidFill>
                  <a:schemeClr val="tx2">
                    <a:lumMod val="50000"/>
                  </a:schemeClr>
                </a:solidFill>
              </a:rPr>
              <a:t>Sono altresì inclusi i costi operativi relativi:</a:t>
            </a:r>
          </a:p>
          <a:p>
            <a:r>
              <a:rPr lang="it-IT" dirty="0" smtClean="0">
                <a:solidFill>
                  <a:schemeClr val="tx2">
                    <a:lumMod val="50000"/>
                  </a:schemeClr>
                </a:solidFill>
              </a:rPr>
              <a:t>• alla gestione delle </a:t>
            </a:r>
            <a:r>
              <a:rPr lang="it-IT" u="sng" dirty="0" smtClean="0">
                <a:solidFill>
                  <a:schemeClr val="tx2">
                    <a:lumMod val="50000"/>
                  </a:schemeClr>
                </a:solidFill>
              </a:rPr>
              <a:t>isole ecologiche </a:t>
            </a:r>
            <a:r>
              <a:rPr lang="it-IT" dirty="0" smtClean="0">
                <a:solidFill>
                  <a:schemeClr val="tx2">
                    <a:lumMod val="50000"/>
                  </a:schemeClr>
                </a:solidFill>
              </a:rPr>
              <a:t>(anche mobili), dei centri di raccolta e delle aree di </a:t>
            </a:r>
            <a:r>
              <a:rPr lang="it-IT" i="1" dirty="0" smtClean="0">
                <a:solidFill>
                  <a:schemeClr val="tx2">
                    <a:lumMod val="50000"/>
                  </a:schemeClr>
                </a:solidFill>
              </a:rPr>
              <a:t>transfer, attribuiti secondo un criterio di ripartizione basato sulla </a:t>
            </a:r>
            <a:r>
              <a:rPr lang="it-IT" dirty="0" smtClean="0">
                <a:solidFill>
                  <a:schemeClr val="tx2">
                    <a:lumMod val="50000"/>
                  </a:schemeClr>
                </a:solidFill>
              </a:rPr>
              <a:t>quantità delle frazioni differenziate dei rifiuti raccolti;alla raccolta dei rifiuti vegetali ad esempio foglie, </a:t>
            </a:r>
            <a:r>
              <a:rPr lang="it-IT" dirty="0" err="1" smtClean="0">
                <a:solidFill>
                  <a:schemeClr val="tx2">
                    <a:lumMod val="50000"/>
                  </a:schemeClr>
                </a:solidFill>
              </a:rPr>
              <a:t>sfalci</a:t>
            </a:r>
            <a:r>
              <a:rPr lang="it-IT" dirty="0" smtClean="0">
                <a:solidFill>
                  <a:schemeClr val="tx2">
                    <a:lumMod val="50000"/>
                  </a:schemeClr>
                </a:solidFill>
              </a:rPr>
              <a:t>, potature provenienti da aree verdi (quali giardini, parchi e aree cimiteriali);</a:t>
            </a:r>
          </a:p>
          <a:p>
            <a:r>
              <a:rPr lang="it-IT" dirty="0" smtClean="0">
                <a:solidFill>
                  <a:schemeClr val="tx2">
                    <a:lumMod val="50000"/>
                  </a:schemeClr>
                </a:solidFill>
              </a:rPr>
              <a:t>• al lavaggio e alla sanificazione dei </a:t>
            </a:r>
            <a:r>
              <a:rPr lang="it-IT" u="sng" dirty="0" smtClean="0">
                <a:solidFill>
                  <a:schemeClr val="tx2">
                    <a:lumMod val="50000"/>
                  </a:schemeClr>
                </a:solidFill>
              </a:rPr>
              <a:t>contenitori della raccolta delle frazioni differenziate </a:t>
            </a:r>
            <a:r>
              <a:rPr lang="it-IT" dirty="0" smtClean="0">
                <a:solidFill>
                  <a:schemeClr val="tx2">
                    <a:lumMod val="50000"/>
                  </a:schemeClr>
                </a:solidFill>
              </a:rPr>
              <a:t>dei rifiuti;</a:t>
            </a:r>
          </a:p>
          <a:p>
            <a:r>
              <a:rPr lang="it-IT" dirty="0" smtClean="0">
                <a:solidFill>
                  <a:schemeClr val="tx2">
                    <a:lumMod val="50000"/>
                  </a:schemeClr>
                </a:solidFill>
              </a:rPr>
              <a:t>• alla raccolta e </a:t>
            </a:r>
            <a:r>
              <a:rPr lang="it-IT" u="sng" dirty="0" smtClean="0">
                <a:solidFill>
                  <a:schemeClr val="tx2">
                    <a:lumMod val="50000"/>
                  </a:schemeClr>
                </a:solidFill>
              </a:rPr>
              <a:t>gestione dei dati relativi al conferimento delle frazioni differenziate </a:t>
            </a:r>
            <a:r>
              <a:rPr lang="it-IT" dirty="0" smtClean="0">
                <a:solidFill>
                  <a:schemeClr val="tx2">
                    <a:lumMod val="50000"/>
                  </a:schemeClr>
                </a:solidFill>
              </a:rPr>
              <a:t>dei rifiuti da parte delle utenze e del successivo conferimento agli impianti di trattamento e di riutilizzo e/o di recupero.</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56</a:t>
            </a:fld>
            <a:endParaRPr lang="it-IT" dirty="0"/>
          </a:p>
        </p:txBody>
      </p:sp>
      <p:sp>
        <p:nvSpPr>
          <p:cNvPr id="4" name="Titolo 3"/>
          <p:cNvSpPr>
            <a:spLocks noGrp="1"/>
          </p:cNvSpPr>
          <p:nvPr>
            <p:ph type="title"/>
          </p:nvPr>
        </p:nvSpPr>
        <p:spPr>
          <a:xfrm>
            <a:off x="487680" y="182881"/>
            <a:ext cx="8305800" cy="518160"/>
          </a:xfrm>
        </p:spPr>
        <p:txBody>
          <a:bodyPr/>
          <a:lstStyle/>
          <a:p>
            <a:r>
              <a:rPr lang="it-IT" sz="2800" dirty="0" smtClean="0">
                <a:solidFill>
                  <a:schemeClr val="tx2">
                    <a:lumMod val="75000"/>
                  </a:schemeClr>
                </a:solidFill>
              </a:rPr>
              <a:t>Le componenti di costo variabile 𝐶𝑅𝐷𝑎</a:t>
            </a:r>
            <a:endParaRPr lang="it-IT"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5760" y="731521"/>
            <a:ext cx="8488680" cy="5151119"/>
          </a:xfrm>
        </p:spPr>
        <p:txBody>
          <a:bodyPr/>
          <a:lstStyle/>
          <a:p>
            <a:r>
              <a:rPr lang="it-IT" sz="1800" b="1" dirty="0" smtClean="0">
                <a:solidFill>
                  <a:schemeClr val="tx2">
                    <a:lumMod val="50000"/>
                  </a:schemeClr>
                </a:solidFill>
              </a:rPr>
              <a:t>𝐴𝑅𝑎 </a:t>
            </a:r>
            <a:r>
              <a:rPr lang="it-IT" dirty="0" smtClean="0">
                <a:solidFill>
                  <a:schemeClr val="tx2">
                    <a:lumMod val="50000"/>
                  </a:schemeClr>
                </a:solidFill>
              </a:rPr>
              <a:t>è la somma dei proventi della vendita di materiale ed energia derivante da rifiuti; in tale voce sono ricomprese anche le componenti di ricavo diverse da quelle relative al servizio del ciclo integrato effettuato nell’ambito di affidamento, e riconducibili ad altri servizi effettuati avvalendosi di </a:t>
            </a:r>
            <a:r>
              <a:rPr lang="it-IT" i="1" dirty="0" err="1" smtClean="0">
                <a:solidFill>
                  <a:schemeClr val="tx2">
                    <a:lumMod val="50000"/>
                  </a:schemeClr>
                </a:solidFill>
              </a:rPr>
              <a:t>asset</a:t>
            </a:r>
            <a:r>
              <a:rPr lang="it-IT" i="1" dirty="0" smtClean="0">
                <a:solidFill>
                  <a:schemeClr val="tx2">
                    <a:lumMod val="50000"/>
                  </a:schemeClr>
                </a:solidFill>
              </a:rPr>
              <a:t> e </a:t>
            </a:r>
            <a:r>
              <a:rPr lang="it-IT" dirty="0" smtClean="0">
                <a:solidFill>
                  <a:schemeClr val="tx2">
                    <a:lumMod val="50000"/>
                  </a:schemeClr>
                </a:solidFill>
              </a:rPr>
              <a:t>risorse del servizio del ciclo integrato;</a:t>
            </a:r>
          </a:p>
          <a:p>
            <a:r>
              <a:rPr lang="it-IT" sz="1800" b="1" dirty="0" smtClean="0">
                <a:solidFill>
                  <a:schemeClr val="tx2">
                    <a:lumMod val="50000"/>
                  </a:schemeClr>
                </a:solidFill>
              </a:rPr>
              <a:t>• 𝑏 </a:t>
            </a:r>
            <a:r>
              <a:rPr lang="it-IT" dirty="0" smtClean="0">
                <a:solidFill>
                  <a:schemeClr val="tx2">
                    <a:lumMod val="50000"/>
                  </a:schemeClr>
                </a:solidFill>
              </a:rPr>
              <a:t>è il fattore di </a:t>
            </a:r>
            <a:r>
              <a:rPr lang="it-IT" i="1" dirty="0" err="1" smtClean="0">
                <a:solidFill>
                  <a:schemeClr val="tx2">
                    <a:lumMod val="50000"/>
                  </a:schemeClr>
                </a:solidFill>
              </a:rPr>
              <a:t>sharing</a:t>
            </a:r>
            <a:r>
              <a:rPr lang="it-IT" i="1" dirty="0" smtClean="0">
                <a:solidFill>
                  <a:schemeClr val="tx2">
                    <a:lumMod val="50000"/>
                  </a:schemeClr>
                </a:solidFill>
              </a:rPr>
              <a:t> che l’Autorità è orientata a prevedere per ripartire i </a:t>
            </a:r>
            <a:r>
              <a:rPr lang="it-IT" dirty="0" smtClean="0">
                <a:solidFill>
                  <a:schemeClr val="tx2">
                    <a:lumMod val="50000"/>
                  </a:schemeClr>
                </a:solidFill>
              </a:rPr>
              <a:t>benefici in termini di efficienza tra gli operatori e gli utenti, che può assumere un valore nell’intervallo [0,3 , 0,6];</a:t>
            </a:r>
          </a:p>
          <a:p>
            <a:r>
              <a:rPr lang="it-IT" i="1" dirty="0" smtClean="0">
                <a:solidFill>
                  <a:schemeClr val="accent2">
                    <a:lumMod val="50000"/>
                  </a:schemeClr>
                </a:solidFill>
              </a:rPr>
              <a:t>In merito ANCI rileva il pericolo che il fattore di </a:t>
            </a:r>
            <a:r>
              <a:rPr lang="it-IT" i="1" dirty="0" err="1" smtClean="0">
                <a:solidFill>
                  <a:schemeClr val="accent2">
                    <a:lumMod val="50000"/>
                  </a:schemeClr>
                </a:solidFill>
              </a:rPr>
              <a:t>sharing</a:t>
            </a:r>
            <a:r>
              <a:rPr lang="it-IT" i="1" dirty="0" smtClean="0">
                <a:solidFill>
                  <a:schemeClr val="accent2">
                    <a:lumMod val="50000"/>
                  </a:schemeClr>
                </a:solidFill>
              </a:rPr>
              <a:t> possa generare nel gestore (che solitamente detiene le deleghe del CONAI) un conflitto di interesse controproducente tra la vendita nel libero mercato e il CONAI stesso, inducendo il gestore a “rinunciare” ai conferimenti alle piattaforme consortili a favore del libero mercato, anche qualora i valori assoluti  di ricavo da questi assicurato siano inferiori</a:t>
            </a:r>
            <a:r>
              <a:rPr lang="it-IT" b="1" i="1" dirty="0" smtClean="0">
                <a:solidFill>
                  <a:schemeClr val="accent2">
                    <a:lumMod val="50000"/>
                  </a:schemeClr>
                </a:solidFill>
              </a:rPr>
              <a:t>.  </a:t>
            </a:r>
          </a:p>
          <a:p>
            <a:endParaRPr lang="it-IT" b="1" i="1" dirty="0" smtClean="0">
              <a:solidFill>
                <a:schemeClr val="accent2">
                  <a:lumMod val="50000"/>
                </a:schemeClr>
              </a:solidFill>
            </a:endParaRPr>
          </a:p>
          <a:p>
            <a:r>
              <a:rPr lang="it-IT" sz="1800" b="1" dirty="0" smtClean="0">
                <a:solidFill>
                  <a:schemeClr val="tx2">
                    <a:lumMod val="50000"/>
                  </a:schemeClr>
                </a:solidFill>
              </a:rPr>
              <a:t>𝐴𝑅𝐶𝑂𝑁𝐴𝐼, 𝑎</a:t>
            </a:r>
            <a:r>
              <a:rPr lang="it-IT" b="1" dirty="0" smtClean="0">
                <a:solidFill>
                  <a:schemeClr val="tx2">
                    <a:lumMod val="50000"/>
                  </a:schemeClr>
                </a:solidFill>
              </a:rPr>
              <a:t>  </a:t>
            </a:r>
            <a:r>
              <a:rPr lang="it-IT" dirty="0" smtClean="0">
                <a:solidFill>
                  <a:schemeClr val="tx2">
                    <a:lumMod val="50000"/>
                  </a:schemeClr>
                </a:solidFill>
              </a:rPr>
              <a:t>è la somma dei ricavi derivanti dai corrispettivi riconosciuti dal CONAI a copertura dei maggiori oneri per la raccolta dei rifiuti di imballaggio;</a:t>
            </a:r>
            <a:endParaRPr lang="it-IT" b="1" i="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57</a:t>
            </a:fld>
            <a:endParaRPr lang="it-IT" dirty="0"/>
          </a:p>
        </p:txBody>
      </p:sp>
      <p:sp>
        <p:nvSpPr>
          <p:cNvPr id="4" name="Titolo 3"/>
          <p:cNvSpPr>
            <a:spLocks noGrp="1"/>
          </p:cNvSpPr>
          <p:nvPr>
            <p:ph type="title"/>
          </p:nvPr>
        </p:nvSpPr>
        <p:spPr>
          <a:xfrm>
            <a:off x="365760" y="228601"/>
            <a:ext cx="8226289" cy="502920"/>
          </a:xfrm>
        </p:spPr>
        <p:txBody>
          <a:bodyPr/>
          <a:lstStyle/>
          <a:p>
            <a:r>
              <a:rPr lang="it-IT" sz="2800" dirty="0" smtClean="0"/>
              <a:t>Le componenti di costo variabile </a:t>
            </a:r>
            <a:r>
              <a:rPr lang="it-IT" sz="2400" dirty="0" smtClean="0">
                <a:solidFill>
                  <a:schemeClr val="tx2">
                    <a:lumMod val="75000"/>
                  </a:schemeClr>
                </a:solidFill>
              </a:rPr>
              <a:t>𝐴𝑅𝑎, 𝐴𝑅𝐶𝑂𝑁𝐴𝐼,𝑎 </a:t>
            </a:r>
            <a:endParaRPr lang="it-IT"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1950" y="1280160"/>
            <a:ext cx="8553450" cy="4634864"/>
          </a:xfrm>
        </p:spPr>
        <p:txBody>
          <a:bodyPr/>
          <a:lstStyle/>
          <a:p>
            <a:r>
              <a:rPr lang="it-IT" sz="1800" b="1" dirty="0" smtClean="0">
                <a:solidFill>
                  <a:schemeClr val="tx2">
                    <a:lumMod val="50000"/>
                  </a:schemeClr>
                </a:solidFill>
              </a:rPr>
              <a:t>𝑅𝐶𝑇𝑉, 𝑎 </a:t>
            </a:r>
            <a:r>
              <a:rPr lang="it-IT" sz="1800" dirty="0" smtClean="0">
                <a:solidFill>
                  <a:schemeClr val="tx2">
                    <a:lumMod val="50000"/>
                  </a:schemeClr>
                </a:solidFill>
              </a:rPr>
              <a:t> </a:t>
            </a:r>
            <a:r>
              <a:rPr lang="it-IT" dirty="0" smtClean="0">
                <a:solidFill>
                  <a:schemeClr val="tx2">
                    <a:lumMod val="50000"/>
                  </a:schemeClr>
                </a:solidFill>
              </a:rPr>
              <a:t>è la componente a conguaglio sui costi variabili efficienti, come ridefiniti dall’Autorità</a:t>
            </a:r>
            <a:endParaRPr lang="it-IT" b="1" dirty="0" smtClean="0">
              <a:solidFill>
                <a:schemeClr val="tx2">
                  <a:lumMod val="50000"/>
                </a:schemeClr>
              </a:solidFill>
            </a:endParaRPr>
          </a:p>
          <a:p>
            <a:r>
              <a:rPr lang="it-IT" dirty="0" smtClean="0">
                <a:solidFill>
                  <a:schemeClr val="tx2">
                    <a:lumMod val="50000"/>
                  </a:schemeClr>
                </a:solidFill>
              </a:rPr>
              <a:t>In ciascun anno 𝑎 = {2020,2021}, la componente a conguaglio relativa ai costi variabili riferiti all’anno </a:t>
            </a:r>
            <a:r>
              <a:rPr lang="it-IT" i="1" dirty="0" smtClean="0">
                <a:solidFill>
                  <a:schemeClr val="tx2">
                    <a:lumMod val="50000"/>
                  </a:schemeClr>
                </a:solidFill>
              </a:rPr>
              <a:t>(a-2) è data dalla differenza tra le entrate relative alle </a:t>
            </a:r>
            <a:r>
              <a:rPr lang="it-IT" dirty="0" smtClean="0">
                <a:solidFill>
                  <a:schemeClr val="tx2">
                    <a:lumMod val="50000"/>
                  </a:schemeClr>
                </a:solidFill>
              </a:rPr>
              <a:t>componenti di costo variabile </a:t>
            </a:r>
            <a:r>
              <a:rPr lang="it-IT" u="sng" dirty="0" smtClean="0">
                <a:solidFill>
                  <a:schemeClr val="tx2">
                    <a:lumMod val="50000"/>
                  </a:schemeClr>
                </a:solidFill>
              </a:rPr>
              <a:t>come ridefinite dall’Autorità </a:t>
            </a:r>
            <a:r>
              <a:rPr lang="it-IT" dirty="0" smtClean="0">
                <a:solidFill>
                  <a:schemeClr val="tx2">
                    <a:lumMod val="50000"/>
                  </a:schemeClr>
                </a:solidFill>
              </a:rPr>
              <a:t>(Σ 𝑇𝑉𝑎−2 𝑛𝑒𝑤) e le pertinenti entrate tariffarie </a:t>
            </a:r>
            <a:r>
              <a:rPr lang="it-IT" u="sng" dirty="0" smtClean="0">
                <a:solidFill>
                  <a:schemeClr val="tx2">
                    <a:lumMod val="50000"/>
                  </a:schemeClr>
                </a:solidFill>
              </a:rPr>
              <a:t>computate per l’anno </a:t>
            </a:r>
            <a:r>
              <a:rPr lang="it-IT" i="1" dirty="0" smtClean="0">
                <a:solidFill>
                  <a:schemeClr val="tx2">
                    <a:lumMod val="50000"/>
                  </a:schemeClr>
                </a:solidFill>
              </a:rPr>
              <a:t>(a-2) (Σ 𝑇𝑉𝑎−2 o</a:t>
            </a:r>
            <a:r>
              <a:rPr lang="it-IT" dirty="0" smtClean="0">
                <a:solidFill>
                  <a:schemeClr val="tx2">
                    <a:lumMod val="50000"/>
                  </a:schemeClr>
                </a:solidFill>
              </a:rPr>
              <a:t>𝑙𝑑 ):</a:t>
            </a:r>
          </a:p>
          <a:p>
            <a:pPr algn="ctr"/>
            <a:r>
              <a:rPr lang="it-IT" sz="1800" b="1" dirty="0" smtClean="0">
                <a:solidFill>
                  <a:schemeClr val="tx2">
                    <a:lumMod val="50000"/>
                  </a:schemeClr>
                </a:solidFill>
              </a:rPr>
              <a:t>𝑅𝐶𝑇𝑉,𝑎 = </a:t>
            </a:r>
            <a:r>
              <a:rPr lang="el-GR" sz="1800" b="1" dirty="0" smtClean="0">
                <a:solidFill>
                  <a:schemeClr val="tx2">
                    <a:lumMod val="50000"/>
                  </a:schemeClr>
                </a:solidFill>
              </a:rPr>
              <a:t>Σ</a:t>
            </a:r>
            <a:r>
              <a:rPr lang="it-IT" sz="1800" b="1" dirty="0" smtClean="0">
                <a:solidFill>
                  <a:schemeClr val="tx2">
                    <a:lumMod val="50000"/>
                  </a:schemeClr>
                </a:solidFill>
              </a:rPr>
              <a:t>𝑇𝑉</a:t>
            </a:r>
            <a:r>
              <a:rPr lang="it-IT" b="1" dirty="0" smtClean="0">
                <a:solidFill>
                  <a:schemeClr val="tx2">
                    <a:lumMod val="50000"/>
                  </a:schemeClr>
                </a:solidFill>
              </a:rPr>
              <a:t>(𝑎−2</a:t>
            </a:r>
            <a:r>
              <a:rPr lang="it-IT" sz="1800" b="1" dirty="0" smtClean="0">
                <a:solidFill>
                  <a:schemeClr val="tx2">
                    <a:lumMod val="50000"/>
                  </a:schemeClr>
                </a:solidFill>
              </a:rPr>
              <a:t>)𝑛𝑒𝑤 − </a:t>
            </a:r>
            <a:r>
              <a:rPr lang="el-GR" sz="1800" b="1" dirty="0" smtClean="0">
                <a:solidFill>
                  <a:schemeClr val="tx2">
                    <a:lumMod val="50000"/>
                  </a:schemeClr>
                </a:solidFill>
              </a:rPr>
              <a:t>Σ</a:t>
            </a:r>
            <a:r>
              <a:rPr lang="it-IT" sz="1800" b="1" dirty="0" smtClean="0">
                <a:solidFill>
                  <a:schemeClr val="tx2">
                    <a:lumMod val="50000"/>
                  </a:schemeClr>
                </a:solidFill>
              </a:rPr>
              <a:t>𝑇𝑉</a:t>
            </a:r>
            <a:r>
              <a:rPr lang="it-IT" b="1" dirty="0" smtClean="0">
                <a:solidFill>
                  <a:schemeClr val="tx2">
                    <a:lumMod val="50000"/>
                  </a:schemeClr>
                </a:solidFill>
              </a:rPr>
              <a:t>(𝑎−2) </a:t>
            </a:r>
            <a:r>
              <a:rPr lang="it-IT" b="1" i="1" dirty="0" err="1" smtClean="0">
                <a:solidFill>
                  <a:schemeClr val="tx2">
                    <a:lumMod val="50000"/>
                  </a:schemeClr>
                </a:solidFill>
              </a:rPr>
              <a:t>old</a:t>
            </a:r>
            <a:r>
              <a:rPr lang="it-IT" b="1" i="1" dirty="0" smtClean="0">
                <a:solidFill>
                  <a:schemeClr val="tx2">
                    <a:lumMod val="50000"/>
                  </a:schemeClr>
                </a:solidFill>
              </a:rPr>
              <a:t> </a:t>
            </a:r>
          </a:p>
          <a:p>
            <a:pPr algn="ctr"/>
            <a:endParaRPr lang="it-IT" b="1" i="1" dirty="0" smtClean="0">
              <a:solidFill>
                <a:schemeClr val="tx2">
                  <a:lumMod val="50000"/>
                </a:schemeClr>
              </a:solidFill>
            </a:endParaRPr>
          </a:p>
          <a:p>
            <a:r>
              <a:rPr lang="it-IT" b="1" dirty="0" smtClean="0">
                <a:solidFill>
                  <a:schemeClr val="tx2">
                    <a:lumMod val="50000"/>
                  </a:schemeClr>
                </a:solidFill>
              </a:rPr>
              <a:t>Al punto 1.12 del doc. 351/19, l’Autorità prevede di applicare i costi efficienti anche per gli anni 2018 e 2019.</a:t>
            </a:r>
          </a:p>
          <a:p>
            <a:endParaRPr lang="it-IT" b="1" dirty="0" smtClean="0">
              <a:solidFill>
                <a:schemeClr val="tx2">
                  <a:lumMod val="50000"/>
                </a:schemeClr>
              </a:solidFill>
            </a:endParaRPr>
          </a:p>
          <a:p>
            <a:r>
              <a:rPr lang="it-IT" dirty="0" smtClean="0">
                <a:solidFill>
                  <a:schemeClr val="tx2">
                    <a:lumMod val="50000"/>
                  </a:schemeClr>
                </a:solidFill>
              </a:rPr>
              <a:t>Questa disposizione implicherà un </a:t>
            </a:r>
            <a:r>
              <a:rPr lang="it-IT" b="1" dirty="0" smtClean="0">
                <a:solidFill>
                  <a:schemeClr val="tx2">
                    <a:lumMod val="50000"/>
                  </a:schemeClr>
                </a:solidFill>
              </a:rPr>
              <a:t>conguaglio già sul 2020, in riferimento all’anno 2018</a:t>
            </a:r>
            <a:r>
              <a:rPr lang="it-IT" dirty="0" smtClean="0">
                <a:solidFill>
                  <a:schemeClr val="tx2">
                    <a:lumMod val="50000"/>
                  </a:schemeClr>
                </a:solidFill>
              </a:rPr>
              <a:t>, la cui imputazione nel PEF non è affatto chiara e soprattutto non tiene conto dei conguagli già calcolati. </a:t>
            </a:r>
          </a:p>
          <a:p>
            <a:endParaRPr lang="it-IT" dirty="0" smtClean="0">
              <a:solidFill>
                <a:schemeClr val="tx2">
                  <a:lumMod val="50000"/>
                </a:schemeClr>
              </a:solidFill>
            </a:endParaRPr>
          </a:p>
          <a:p>
            <a:endParaRPr lang="it-IT" u="sng" dirty="0" smtClean="0">
              <a:solidFill>
                <a:schemeClr val="tx2">
                  <a:lumMod val="50000"/>
                </a:schemeClr>
              </a:solidFill>
            </a:endParaRPr>
          </a:p>
          <a:p>
            <a:endParaRPr lang="it-IT" u="sng" dirty="0" smtClean="0">
              <a:solidFill>
                <a:schemeClr val="tx2">
                  <a:lumMod val="50000"/>
                </a:schemeClr>
              </a:solidFill>
            </a:endParaRPr>
          </a:p>
          <a:p>
            <a:r>
              <a:rPr lang="it-IT" dirty="0" smtClean="0">
                <a:solidFill>
                  <a:schemeClr val="tx2">
                    <a:lumMod val="50000"/>
                  </a:schemeClr>
                </a:solidFill>
              </a:rPr>
              <a:t>.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58</a:t>
            </a:fld>
            <a:endParaRPr lang="it-IT" dirty="0"/>
          </a:p>
        </p:txBody>
      </p:sp>
      <p:sp>
        <p:nvSpPr>
          <p:cNvPr id="4" name="Titolo 3"/>
          <p:cNvSpPr>
            <a:spLocks noGrp="1"/>
          </p:cNvSpPr>
          <p:nvPr>
            <p:ph type="title"/>
          </p:nvPr>
        </p:nvSpPr>
        <p:spPr>
          <a:xfrm>
            <a:off x="361950" y="228600"/>
            <a:ext cx="8553450" cy="819150"/>
          </a:xfrm>
        </p:spPr>
        <p:txBody>
          <a:bodyPr/>
          <a:lstStyle/>
          <a:p>
            <a:r>
              <a:rPr lang="it-IT" sz="2800" dirty="0" smtClean="0"/>
              <a:t>Le componenti di costo variabile </a:t>
            </a:r>
            <a:r>
              <a:rPr lang="it-IT" sz="2800" dirty="0" smtClean="0">
                <a:solidFill>
                  <a:schemeClr val="tx2">
                    <a:lumMod val="75000"/>
                  </a:schemeClr>
                </a:solidFill>
              </a:rPr>
              <a:t>𝑅𝐶𝑇𝑉,𝑎 </a:t>
            </a:r>
            <a:br>
              <a:rPr lang="it-IT" sz="2800" dirty="0" smtClean="0">
                <a:solidFill>
                  <a:schemeClr val="tx2">
                    <a:lumMod val="75000"/>
                  </a:schemeClr>
                </a:solidFill>
              </a:rPr>
            </a:br>
            <a:r>
              <a:rPr lang="it-IT" sz="2800" dirty="0" smtClean="0">
                <a:solidFill>
                  <a:schemeClr val="tx2">
                    <a:lumMod val="75000"/>
                  </a:schemeClr>
                </a:solidFill>
              </a:rPr>
              <a:t>.</a:t>
            </a:r>
            <a:r>
              <a:rPr lang="it-IT" sz="2800" dirty="0" smtClean="0">
                <a:solidFill>
                  <a:srgbClr val="FF0000"/>
                </a:solidFill>
              </a:rPr>
              <a:t>.. i conguagli!</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89560" y="1036319"/>
            <a:ext cx="8549640" cy="4861560"/>
          </a:xfrm>
          <a:ln>
            <a:noFill/>
            <a:prstDash val="sysDot"/>
          </a:ln>
        </p:spPr>
        <p:txBody>
          <a:bodyPr/>
          <a:lstStyle/>
          <a:p>
            <a:r>
              <a:rPr lang="it-IT" u="sng" dirty="0" smtClean="0">
                <a:solidFill>
                  <a:schemeClr val="tx2">
                    <a:lumMod val="50000"/>
                  </a:schemeClr>
                </a:solidFill>
              </a:rPr>
              <a:t>Il conguaglio 2018 è già stato riconosciuto agli utenti, sulla base di un meccanismo differente rispetto a quello introdotto dall’Autorità. </a:t>
            </a:r>
          </a:p>
          <a:p>
            <a:r>
              <a:rPr lang="it-IT" dirty="0" smtClean="0">
                <a:solidFill>
                  <a:schemeClr val="tx2">
                    <a:lumMod val="50000"/>
                  </a:schemeClr>
                </a:solidFill>
              </a:rPr>
              <a:t>Finora, infatti,  il conguaglio dell’anno di riferimento </a:t>
            </a:r>
            <a:r>
              <a:rPr lang="it-IT" b="1" dirty="0" smtClean="0">
                <a:solidFill>
                  <a:schemeClr val="tx2">
                    <a:lumMod val="50000"/>
                  </a:schemeClr>
                </a:solidFill>
              </a:rPr>
              <a:t>(</a:t>
            </a:r>
            <a:r>
              <a:rPr lang="it-IT" b="1" i="1" dirty="0" smtClean="0">
                <a:solidFill>
                  <a:schemeClr val="tx2">
                    <a:lumMod val="50000"/>
                  </a:schemeClr>
                </a:solidFill>
              </a:rPr>
              <a:t>anno n</a:t>
            </a:r>
            <a:r>
              <a:rPr lang="it-IT" b="1" dirty="0" smtClean="0">
                <a:solidFill>
                  <a:schemeClr val="tx2">
                    <a:lumMod val="50000"/>
                  </a:schemeClr>
                </a:solidFill>
              </a:rPr>
              <a:t>) </a:t>
            </a:r>
            <a:r>
              <a:rPr lang="it-IT" dirty="0" smtClean="0">
                <a:solidFill>
                  <a:schemeClr val="tx2">
                    <a:lumMod val="50000"/>
                  </a:schemeClr>
                </a:solidFill>
              </a:rPr>
              <a:t>veniva calcolato l’anno successivo a seguito dell’approvazione del bilancio consuntivo di gestione dell’anno di riferimento e il differenziale positivo/negativo poteva essere riportato, entro certi limiti, nel PEF successivo </a:t>
            </a:r>
            <a:r>
              <a:rPr lang="it-IT" b="1" dirty="0" smtClean="0">
                <a:solidFill>
                  <a:schemeClr val="tx2">
                    <a:lumMod val="50000"/>
                  </a:schemeClr>
                </a:solidFill>
              </a:rPr>
              <a:t>(</a:t>
            </a:r>
            <a:r>
              <a:rPr lang="it-IT" b="1" i="1" dirty="0" smtClean="0">
                <a:solidFill>
                  <a:schemeClr val="tx2">
                    <a:lumMod val="50000"/>
                  </a:schemeClr>
                </a:solidFill>
              </a:rPr>
              <a:t>anno n + 2</a:t>
            </a:r>
            <a:r>
              <a:rPr lang="it-IT" b="1" dirty="0" smtClean="0">
                <a:solidFill>
                  <a:schemeClr val="tx2">
                    <a:lumMod val="50000"/>
                  </a:schemeClr>
                </a:solidFill>
              </a:rPr>
              <a:t>)</a:t>
            </a:r>
            <a:endParaRPr lang="it-IT" b="1" u="sng" dirty="0" smtClean="0">
              <a:solidFill>
                <a:schemeClr val="tx2">
                  <a:lumMod val="50000"/>
                </a:schemeClr>
              </a:solidFill>
            </a:endParaRPr>
          </a:p>
          <a:p>
            <a:r>
              <a:rPr lang="it-IT" sz="1800" b="1" u="sng" dirty="0" smtClean="0">
                <a:solidFill>
                  <a:schemeClr val="tx2">
                    <a:lumMod val="50000"/>
                  </a:schemeClr>
                </a:solidFill>
              </a:rPr>
              <a:t>CONSUNTIVO</a:t>
            </a:r>
            <a:r>
              <a:rPr lang="it-IT" b="1" u="sng" dirty="0" smtClean="0">
                <a:solidFill>
                  <a:schemeClr val="tx2">
                    <a:lumMod val="50000"/>
                  </a:schemeClr>
                </a:solidFill>
              </a:rPr>
              <a:t> tra proventi ed oneri del servizio</a:t>
            </a:r>
          </a:p>
          <a:p>
            <a:r>
              <a:rPr lang="it-IT" sz="1400" b="1" i="1" dirty="0" smtClean="0">
                <a:solidFill>
                  <a:srgbClr val="00682F"/>
                </a:solidFill>
              </a:rPr>
              <a:t>POSITIVO:                                                                         </a:t>
            </a:r>
            <a:r>
              <a:rPr lang="it-IT" sz="1400" b="1" i="1" dirty="0" smtClean="0">
                <a:solidFill>
                  <a:srgbClr val="C00000"/>
                </a:solidFill>
              </a:rPr>
              <a:t> NEGATIVO:</a:t>
            </a:r>
          </a:p>
          <a:p>
            <a:r>
              <a:rPr lang="it-IT" sz="1400" dirty="0" smtClean="0">
                <a:solidFill>
                  <a:srgbClr val="00682F"/>
                </a:solidFill>
              </a:rPr>
              <a:t>Eccedenza di gettito (ordinario +acc.omessa/infedele)</a:t>
            </a:r>
            <a:r>
              <a:rPr lang="it-IT" sz="1400" dirty="0" smtClean="0">
                <a:solidFill>
                  <a:schemeClr val="tx2">
                    <a:lumMod val="50000"/>
                  </a:schemeClr>
                </a:solidFill>
              </a:rPr>
              <a:t>       </a:t>
            </a:r>
            <a:r>
              <a:rPr lang="it-IT" sz="1400" dirty="0" smtClean="0">
                <a:solidFill>
                  <a:srgbClr val="C00000"/>
                </a:solidFill>
              </a:rPr>
              <a:t>Minor gettito rispetto al preventivato (ordinario)</a:t>
            </a:r>
          </a:p>
          <a:p>
            <a:r>
              <a:rPr lang="it-IT" sz="1400" dirty="0" smtClean="0">
                <a:solidFill>
                  <a:srgbClr val="00682F"/>
                </a:solidFill>
              </a:rPr>
              <a:t>Minori costi del servizio                                                        </a:t>
            </a:r>
            <a:r>
              <a:rPr lang="it-IT" sz="1400" dirty="0" smtClean="0">
                <a:solidFill>
                  <a:srgbClr val="C00000"/>
                </a:solidFill>
              </a:rPr>
              <a:t>Maggiori costi del servizio rispetto alla previsione</a:t>
            </a:r>
            <a:endParaRPr lang="it-IT" sz="1400" b="1" dirty="0" smtClean="0">
              <a:solidFill>
                <a:schemeClr val="tx2">
                  <a:lumMod val="50000"/>
                </a:schemeClr>
              </a:solidFill>
            </a:endParaRPr>
          </a:p>
          <a:p>
            <a:endParaRPr lang="it-IT" sz="1400" b="1" dirty="0" smtClean="0">
              <a:solidFill>
                <a:schemeClr val="tx2">
                  <a:lumMod val="50000"/>
                </a:schemeClr>
              </a:solidFill>
            </a:endParaRPr>
          </a:p>
          <a:p>
            <a:r>
              <a:rPr lang="it-IT" sz="1400" b="1" dirty="0" smtClean="0">
                <a:solidFill>
                  <a:schemeClr val="tx2">
                    <a:lumMod val="50000"/>
                  </a:schemeClr>
                </a:solidFill>
              </a:rPr>
              <a:t>Tempistiche: </a:t>
            </a:r>
            <a:r>
              <a:rPr lang="it-IT" sz="1400" u="sng" dirty="0" smtClean="0">
                <a:solidFill>
                  <a:schemeClr val="tx2">
                    <a:lumMod val="50000"/>
                  </a:schemeClr>
                </a:solidFill>
              </a:rPr>
              <a:t>deve avvenire dopo l’approvazione del conto consuntivo </a:t>
            </a:r>
            <a:r>
              <a:rPr lang="it-IT" sz="1400" dirty="0" smtClean="0">
                <a:solidFill>
                  <a:schemeClr val="tx2">
                    <a:lumMod val="50000"/>
                  </a:schemeClr>
                </a:solidFill>
              </a:rPr>
              <a:t>dell’esercizio e quindi di norma non prima del 30 aprile dell’anno </a:t>
            </a:r>
            <a:r>
              <a:rPr lang="it-IT" sz="1400" dirty="0" err="1" smtClean="0">
                <a:solidFill>
                  <a:schemeClr val="tx2">
                    <a:lumMod val="50000"/>
                  </a:schemeClr>
                </a:solidFill>
              </a:rPr>
              <a:t>successivo.</a:t>
            </a:r>
            <a:r>
              <a:rPr lang="it-IT" sz="1400" b="1" dirty="0" err="1" smtClean="0">
                <a:solidFill>
                  <a:schemeClr val="tx2">
                    <a:lumMod val="50000"/>
                  </a:schemeClr>
                </a:solidFill>
              </a:rPr>
              <a:t>Non</a:t>
            </a:r>
            <a:r>
              <a:rPr lang="it-IT" sz="1400" b="1" dirty="0" smtClean="0">
                <a:solidFill>
                  <a:schemeClr val="tx2">
                    <a:lumMod val="50000"/>
                  </a:schemeClr>
                </a:solidFill>
              </a:rPr>
              <a:t> è prevista dalla legge alcuna formalizzazione del consuntivo: </a:t>
            </a:r>
            <a:r>
              <a:rPr lang="it-IT" sz="1400" dirty="0" smtClean="0">
                <a:solidFill>
                  <a:schemeClr val="tx2">
                    <a:lumMod val="50000"/>
                  </a:schemeClr>
                </a:solidFill>
              </a:rPr>
              <a:t>quindi e rimessa alla determinazione dell’ente o dell’EGATO, anche se l’art. 8 del DPR 158/99 prevede, tra i contenuti obbligatori della relazione , </a:t>
            </a:r>
            <a:r>
              <a:rPr lang="it-IT" sz="1400" i="1" u="sng" dirty="0" smtClean="0">
                <a:solidFill>
                  <a:schemeClr val="tx2">
                    <a:lumMod val="50000"/>
                  </a:schemeClr>
                </a:solidFill>
              </a:rPr>
              <a:t>l’indicazione degli scostamenti che si sono verificati rispetto all’anno precedente e l’indicazione delle motivazioni.</a:t>
            </a:r>
            <a:endParaRPr lang="it-IT" sz="1400" b="1" i="1" u="sng" dirty="0" smtClean="0">
              <a:solidFill>
                <a:schemeClr val="tx2">
                  <a:lumMod val="50000"/>
                </a:schemeClr>
              </a:solidFill>
            </a:endParaRPr>
          </a:p>
          <a:p>
            <a:endParaRPr lang="it-IT"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59</a:t>
            </a:fld>
            <a:endParaRPr lang="it-IT" dirty="0"/>
          </a:p>
        </p:txBody>
      </p:sp>
      <p:sp>
        <p:nvSpPr>
          <p:cNvPr id="4" name="Titolo 3"/>
          <p:cNvSpPr>
            <a:spLocks noGrp="1"/>
          </p:cNvSpPr>
          <p:nvPr>
            <p:ph type="title"/>
          </p:nvPr>
        </p:nvSpPr>
        <p:spPr>
          <a:xfrm>
            <a:off x="289560" y="228600"/>
            <a:ext cx="8549640" cy="807719"/>
          </a:xfrm>
        </p:spPr>
        <p:txBody>
          <a:bodyPr/>
          <a:lstStyle/>
          <a:p>
            <a:r>
              <a:rPr lang="it-IT" sz="2600" dirty="0" smtClean="0">
                <a:solidFill>
                  <a:schemeClr val="tx2">
                    <a:lumMod val="75000"/>
                  </a:schemeClr>
                </a:solidFill>
              </a:rPr>
              <a:t> </a:t>
            </a:r>
            <a:r>
              <a:rPr lang="it-IT" sz="2400" dirty="0" smtClean="0">
                <a:solidFill>
                  <a:srgbClr val="FF0000"/>
                </a:solidFill>
              </a:rPr>
              <a:t>.. i conguagli! </a:t>
            </a:r>
            <a:r>
              <a:rPr lang="it-IT" sz="2400" dirty="0" smtClean="0">
                <a:solidFill>
                  <a:schemeClr val="tx2">
                    <a:lumMod val="50000"/>
                  </a:schemeClr>
                </a:solidFill>
              </a:rPr>
              <a:t>Il mancato coordinamento con i consuntivi al PEF già approvati</a:t>
            </a:r>
            <a:endParaRPr lang="it-IT"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55320" y="1152525"/>
            <a:ext cx="7936729" cy="4244971"/>
          </a:xfrm>
        </p:spPr>
        <p:txBody>
          <a:bodyPr/>
          <a:lstStyle/>
          <a:p>
            <a:r>
              <a:rPr lang="it-IT" dirty="0" smtClean="0">
                <a:solidFill>
                  <a:schemeClr val="tx2">
                    <a:lumMod val="50000"/>
                  </a:schemeClr>
                </a:solidFill>
              </a:rPr>
              <a:t>Coma 651, L. 147/2013 “ Il comune nella commisurazione della tariffa tiene conto dei criteri determinati con il regolamento di cui al decreto del Presidente della Repubblica 27 aprile 1999, n. 158.” </a:t>
            </a:r>
          </a:p>
          <a:p>
            <a:endParaRPr lang="it-IT" dirty="0" smtClean="0">
              <a:solidFill>
                <a:schemeClr val="tx2">
                  <a:lumMod val="50000"/>
                </a:schemeClr>
              </a:solidFill>
            </a:endParaRPr>
          </a:p>
          <a:p>
            <a:r>
              <a:rPr lang="it-IT" b="1" i="1" dirty="0" smtClean="0">
                <a:solidFill>
                  <a:schemeClr val="tx2">
                    <a:lumMod val="50000"/>
                  </a:schemeClr>
                </a:solidFill>
              </a:rPr>
              <a:t>Utenze Domestiche: </a:t>
            </a:r>
          </a:p>
          <a:p>
            <a:pPr>
              <a:buFontTx/>
              <a:buChar char="-"/>
            </a:pPr>
            <a:r>
              <a:rPr lang="it-IT" dirty="0" smtClean="0">
                <a:solidFill>
                  <a:schemeClr val="tx2">
                    <a:lumMod val="50000"/>
                  </a:schemeClr>
                </a:solidFill>
              </a:rPr>
              <a:t>quota fissa (a copertura dei costi fissi) commisurata alla </a:t>
            </a:r>
            <a:r>
              <a:rPr lang="it-IT" i="1" dirty="0" smtClean="0">
                <a:solidFill>
                  <a:schemeClr val="tx2">
                    <a:lumMod val="50000"/>
                  </a:schemeClr>
                </a:solidFill>
              </a:rPr>
              <a:t>superficie e numero occupanti; </a:t>
            </a:r>
          </a:p>
          <a:p>
            <a:pPr>
              <a:buFontTx/>
              <a:buChar char="-"/>
            </a:pPr>
            <a:r>
              <a:rPr lang="it-IT" dirty="0" smtClean="0">
                <a:solidFill>
                  <a:schemeClr val="tx2">
                    <a:lumMod val="50000"/>
                  </a:schemeClr>
                </a:solidFill>
              </a:rPr>
              <a:t>quota variabile (a copertura dei costi variabili) commisurata esclusivamente al </a:t>
            </a:r>
            <a:r>
              <a:rPr lang="it-IT" i="1" dirty="0" smtClean="0">
                <a:solidFill>
                  <a:schemeClr val="tx2">
                    <a:lumMod val="50000"/>
                  </a:schemeClr>
                </a:solidFill>
              </a:rPr>
              <a:t>numero degli occupanti. </a:t>
            </a:r>
          </a:p>
          <a:p>
            <a:pPr>
              <a:buFontTx/>
              <a:buChar char="-"/>
            </a:pPr>
            <a:endParaRPr lang="it-IT" i="1" dirty="0" smtClean="0">
              <a:solidFill>
                <a:schemeClr val="tx2">
                  <a:lumMod val="50000"/>
                </a:schemeClr>
              </a:solidFill>
            </a:endParaRPr>
          </a:p>
          <a:p>
            <a:r>
              <a:rPr lang="it-IT" b="1" i="1" dirty="0" smtClean="0">
                <a:solidFill>
                  <a:schemeClr val="tx2">
                    <a:lumMod val="50000"/>
                  </a:schemeClr>
                </a:solidFill>
              </a:rPr>
              <a:t>Utenze Non domestiche: </a:t>
            </a:r>
          </a:p>
          <a:p>
            <a:r>
              <a:rPr lang="it-IT" dirty="0" smtClean="0">
                <a:solidFill>
                  <a:schemeClr val="tx2">
                    <a:lumMod val="50000"/>
                  </a:schemeClr>
                </a:solidFill>
              </a:rPr>
              <a:t>-quota fissa commisurata alla </a:t>
            </a:r>
            <a:r>
              <a:rPr lang="it-IT" i="1" dirty="0" smtClean="0">
                <a:solidFill>
                  <a:schemeClr val="tx2">
                    <a:lumMod val="50000"/>
                  </a:schemeClr>
                </a:solidFill>
              </a:rPr>
              <a:t>superficie e alla tipologia di attività svolta; </a:t>
            </a:r>
          </a:p>
          <a:p>
            <a:r>
              <a:rPr lang="it-IT" dirty="0" smtClean="0">
                <a:solidFill>
                  <a:schemeClr val="tx2">
                    <a:lumMod val="50000"/>
                  </a:schemeClr>
                </a:solidFill>
              </a:rPr>
              <a:t>-quota variabile commisurata alla </a:t>
            </a:r>
            <a:r>
              <a:rPr lang="it-IT" i="1" dirty="0" smtClean="0">
                <a:solidFill>
                  <a:schemeClr val="tx2">
                    <a:lumMod val="50000"/>
                  </a:schemeClr>
                </a:solidFill>
              </a:rPr>
              <a:t>superficie </a:t>
            </a:r>
            <a:r>
              <a:rPr lang="it-IT" dirty="0" smtClean="0">
                <a:solidFill>
                  <a:schemeClr val="tx2">
                    <a:lumMod val="50000"/>
                  </a:schemeClr>
                </a:solidFill>
              </a:rPr>
              <a:t>e alla </a:t>
            </a:r>
            <a:r>
              <a:rPr lang="it-IT" i="1" dirty="0" smtClean="0">
                <a:solidFill>
                  <a:schemeClr val="tx2">
                    <a:lumMod val="50000"/>
                  </a:schemeClr>
                </a:solidFill>
              </a:rPr>
              <a:t>tipologia di attività svolta. </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a:t>
            </a:fld>
            <a:endParaRPr lang="it-IT" dirty="0"/>
          </a:p>
        </p:txBody>
      </p:sp>
      <p:sp>
        <p:nvSpPr>
          <p:cNvPr id="4" name="Titolo 3"/>
          <p:cNvSpPr>
            <a:spLocks noGrp="1"/>
          </p:cNvSpPr>
          <p:nvPr>
            <p:ph type="title"/>
          </p:nvPr>
        </p:nvSpPr>
        <p:spPr>
          <a:xfrm>
            <a:off x="655320" y="276226"/>
            <a:ext cx="7936729" cy="876299"/>
          </a:xfrm>
        </p:spPr>
        <p:txBody>
          <a:bodyPr/>
          <a:lstStyle/>
          <a:p>
            <a:r>
              <a:rPr lang="it-IT" sz="2800" dirty="0" smtClean="0"/>
              <a:t>TARI calcolata sulla base del DPR 158/1999 (metodo normalizzato)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3360" y="807721"/>
            <a:ext cx="8641080" cy="5284049"/>
          </a:xfrm>
        </p:spPr>
        <p:txBody>
          <a:bodyPr/>
          <a:lstStyle/>
          <a:p>
            <a:pPr algn="ctr"/>
            <a:r>
              <a:rPr lang="it-IT" b="1" dirty="0" smtClean="0">
                <a:solidFill>
                  <a:srgbClr val="00682F"/>
                </a:solidFill>
              </a:rPr>
              <a:t>DIFFERENZIALE POSITIVO a consuntivo</a:t>
            </a:r>
          </a:p>
          <a:p>
            <a:r>
              <a:rPr lang="it-IT" sz="1500" dirty="0" smtClean="0">
                <a:solidFill>
                  <a:schemeClr val="tx2">
                    <a:lumMod val="50000"/>
                  </a:schemeClr>
                </a:solidFill>
              </a:rPr>
              <a:t>Destinazione dell’eccedenza positiva a decurtazione dei costi del PEF dell’anno successivo:</a:t>
            </a:r>
          </a:p>
          <a:p>
            <a:r>
              <a:rPr lang="it-IT" sz="1500" dirty="0" smtClean="0">
                <a:solidFill>
                  <a:schemeClr val="tx2">
                    <a:lumMod val="50000"/>
                  </a:schemeClr>
                </a:solidFill>
              </a:rPr>
              <a:t>questa eccedenza </a:t>
            </a:r>
            <a:r>
              <a:rPr lang="it-IT" sz="1500" b="1" dirty="0" smtClean="0">
                <a:solidFill>
                  <a:schemeClr val="tx2">
                    <a:lumMod val="50000"/>
                  </a:schemeClr>
                </a:solidFill>
              </a:rPr>
              <a:t>non è un economia di spesa, ma una somma </a:t>
            </a:r>
            <a:r>
              <a:rPr lang="it-IT" sz="1500" dirty="0" smtClean="0">
                <a:solidFill>
                  <a:schemeClr val="tx2">
                    <a:lumMod val="50000"/>
                  </a:schemeClr>
                </a:solidFill>
              </a:rPr>
              <a:t>trattenuta dall’ente in assenza del potere impositivo, in base al principio del limite del carico tributario all’ammontare complessivo dei costi (</a:t>
            </a:r>
            <a:r>
              <a:rPr lang="it-IT" sz="1500" i="1" dirty="0" smtClean="0">
                <a:solidFill>
                  <a:schemeClr val="tx2">
                    <a:lumMod val="50000"/>
                  </a:schemeClr>
                </a:solidFill>
              </a:rPr>
              <a:t>nella TARSU, Corte conti Campania, parere n. 218/2013). </a:t>
            </a:r>
            <a:r>
              <a:rPr lang="it-IT" sz="1500" b="1" i="1" dirty="0" smtClean="0">
                <a:solidFill>
                  <a:schemeClr val="tx2">
                    <a:lumMod val="50000"/>
                  </a:schemeClr>
                </a:solidFill>
              </a:rPr>
              <a:t>Comporta:</a:t>
            </a:r>
          </a:p>
          <a:p>
            <a:pPr>
              <a:buFont typeface="Wingdings" pitchFamily="2" charset="2"/>
              <a:buChar char="Ø"/>
            </a:pPr>
            <a:r>
              <a:rPr lang="it-IT" sz="1500" dirty="0" smtClean="0">
                <a:solidFill>
                  <a:schemeClr val="tx2">
                    <a:lumMod val="50000"/>
                  </a:schemeClr>
                </a:solidFill>
              </a:rPr>
              <a:t>Restituzione del maggior gettito ai contribuenti, mediante decurtazione del tributo per l’anno </a:t>
            </a:r>
            <a:r>
              <a:rPr lang="it-IT" sz="1500" b="1" i="1" dirty="0" smtClean="0">
                <a:solidFill>
                  <a:schemeClr val="tx2">
                    <a:lumMod val="50000"/>
                  </a:schemeClr>
                </a:solidFill>
              </a:rPr>
              <a:t>n+2</a:t>
            </a:r>
          </a:p>
          <a:p>
            <a:pPr>
              <a:buFont typeface="Wingdings" pitchFamily="2" charset="2"/>
              <a:buChar char="Ø"/>
            </a:pPr>
            <a:r>
              <a:rPr lang="it-IT" sz="1500" dirty="0" smtClean="0">
                <a:solidFill>
                  <a:schemeClr val="tx2">
                    <a:lumMod val="50000"/>
                  </a:schemeClr>
                </a:solidFill>
              </a:rPr>
              <a:t>oppure Rimborso (nella </a:t>
            </a:r>
            <a:r>
              <a:rPr lang="it-IT" sz="1500" dirty="0" err="1" smtClean="0">
                <a:solidFill>
                  <a:schemeClr val="tx2">
                    <a:lumMod val="50000"/>
                  </a:schemeClr>
                </a:solidFill>
              </a:rPr>
              <a:t>tarsu</a:t>
            </a:r>
            <a:r>
              <a:rPr lang="it-IT" sz="1500" dirty="0" smtClean="0">
                <a:solidFill>
                  <a:schemeClr val="tx2">
                    <a:lumMod val="50000"/>
                  </a:schemeClr>
                </a:solidFill>
              </a:rPr>
              <a:t>, RM 154/1998)</a:t>
            </a:r>
          </a:p>
          <a:p>
            <a:pPr>
              <a:buFont typeface="Wingdings" pitchFamily="2" charset="2"/>
              <a:buChar char="ü"/>
            </a:pPr>
            <a:r>
              <a:rPr lang="it-IT" sz="1500" dirty="0" smtClean="0">
                <a:solidFill>
                  <a:schemeClr val="tx2">
                    <a:lumMod val="50000"/>
                  </a:schemeClr>
                </a:solidFill>
              </a:rPr>
              <a:t>Non e possibile utilizzare l’eccedenza positiva a decurtazione di un tributo differente.  </a:t>
            </a:r>
          </a:p>
          <a:p>
            <a:r>
              <a:rPr lang="it-IT" sz="1500" b="1" u="sng" dirty="0" smtClean="0">
                <a:solidFill>
                  <a:schemeClr val="tx2">
                    <a:lumMod val="50000"/>
                  </a:schemeClr>
                </a:solidFill>
              </a:rPr>
              <a:t>A </a:t>
            </a:r>
            <a:r>
              <a:rPr lang="it-IT" sz="1400" b="1" u="sng" dirty="0" smtClean="0">
                <a:solidFill>
                  <a:schemeClr val="tx2">
                    <a:lumMod val="50000"/>
                  </a:schemeClr>
                </a:solidFill>
              </a:rPr>
              <a:t>BILANCIO: </a:t>
            </a:r>
          </a:p>
          <a:p>
            <a:r>
              <a:rPr lang="it-IT" sz="1400" b="1" dirty="0" smtClean="0">
                <a:solidFill>
                  <a:schemeClr val="tx2">
                    <a:lumMod val="50000"/>
                  </a:schemeClr>
                </a:solidFill>
              </a:rPr>
              <a:t>Conto del bilancio </a:t>
            </a:r>
            <a:r>
              <a:rPr lang="it-IT" sz="1500" b="1" i="1" u="sng" dirty="0" smtClean="0">
                <a:solidFill>
                  <a:schemeClr val="tx2">
                    <a:lumMod val="50000"/>
                  </a:schemeClr>
                </a:solidFill>
              </a:rPr>
              <a:t>anno n</a:t>
            </a:r>
            <a:r>
              <a:rPr lang="it-IT" sz="1400" b="1" dirty="0" smtClean="0">
                <a:solidFill>
                  <a:schemeClr val="tx2">
                    <a:lumMod val="50000"/>
                  </a:schemeClr>
                </a:solidFill>
              </a:rPr>
              <a:t>: avanzo di amministrazione vincolato per eccedenza del PEF. </a:t>
            </a:r>
          </a:p>
          <a:p>
            <a:r>
              <a:rPr lang="it-IT" sz="1400" b="1" dirty="0" smtClean="0">
                <a:solidFill>
                  <a:schemeClr val="tx2">
                    <a:lumMod val="50000"/>
                  </a:schemeClr>
                </a:solidFill>
              </a:rPr>
              <a:t>Nel bilancio dell’</a:t>
            </a:r>
            <a:r>
              <a:rPr lang="it-IT" sz="1500" b="1" i="1" u="sng" dirty="0" smtClean="0">
                <a:solidFill>
                  <a:schemeClr val="tx2">
                    <a:lumMod val="50000"/>
                  </a:schemeClr>
                </a:solidFill>
              </a:rPr>
              <a:t>anno n+2 </a:t>
            </a:r>
            <a:r>
              <a:rPr lang="it-IT" sz="1400" b="1" dirty="0" smtClean="0">
                <a:solidFill>
                  <a:schemeClr val="tx2">
                    <a:lumMod val="50000"/>
                  </a:schemeClr>
                </a:solidFill>
              </a:rPr>
              <a:t>applicazione dell’avanzo vincolato a parziale copertura dei costi del PEF anno n+2.</a:t>
            </a:r>
          </a:p>
          <a:p>
            <a:pPr algn="ctr"/>
            <a:r>
              <a:rPr lang="it-IT" b="1" dirty="0" smtClean="0">
                <a:solidFill>
                  <a:srgbClr val="C00000"/>
                </a:solidFill>
              </a:rPr>
              <a:t>DIFFERENZIALE NEGATIVO in corso d’anno entro 31 luglio</a:t>
            </a:r>
          </a:p>
          <a:p>
            <a:r>
              <a:rPr lang="it-IT" sz="1400" b="1" dirty="0" smtClean="0">
                <a:solidFill>
                  <a:schemeClr val="tx2">
                    <a:lumMod val="50000"/>
                  </a:schemeClr>
                </a:solidFill>
              </a:rPr>
              <a:t>RILEVAZIONE IN CORSO D’ ANNO:  AUMENTO DELLE TARIFFE</a:t>
            </a:r>
          </a:p>
          <a:p>
            <a:r>
              <a:rPr lang="it-IT" sz="1400" b="1" u="sng" dirty="0" smtClean="0">
                <a:solidFill>
                  <a:schemeClr val="tx2">
                    <a:lumMod val="50000"/>
                  </a:schemeClr>
                </a:solidFill>
              </a:rPr>
              <a:t>TARI TRIBUTO</a:t>
            </a:r>
            <a:r>
              <a:rPr lang="it-IT" sz="1400" b="1" dirty="0" smtClean="0">
                <a:solidFill>
                  <a:schemeClr val="tx2">
                    <a:lumMod val="50000"/>
                  </a:schemeClr>
                </a:solidFill>
              </a:rPr>
              <a:t>: L’art. 193 del </a:t>
            </a:r>
            <a:r>
              <a:rPr lang="it-IT" sz="1400" b="1" dirty="0" err="1" smtClean="0">
                <a:solidFill>
                  <a:schemeClr val="tx2">
                    <a:lumMod val="50000"/>
                  </a:schemeClr>
                </a:solidFill>
              </a:rPr>
              <a:t>D.Lgs</a:t>
            </a:r>
            <a:r>
              <a:rPr lang="it-IT" sz="1400" b="1" dirty="0" smtClean="0">
                <a:solidFill>
                  <a:schemeClr val="tx2">
                    <a:lumMod val="50000"/>
                  </a:schemeClr>
                </a:solidFill>
              </a:rPr>
              <a:t> 267/2000 consente in sede di salvaguardia degli equilibri di bilancio di modificare le </a:t>
            </a:r>
            <a:r>
              <a:rPr lang="it-IT" sz="1400" u="sng" dirty="0" smtClean="0">
                <a:solidFill>
                  <a:schemeClr val="tx2">
                    <a:lumMod val="50000"/>
                  </a:schemeClr>
                </a:solidFill>
              </a:rPr>
              <a:t>aliquote e le tariffe dei  tributi </a:t>
            </a:r>
            <a:r>
              <a:rPr lang="it-IT" sz="1400" dirty="0" smtClean="0">
                <a:solidFill>
                  <a:schemeClr val="tx2">
                    <a:lumMod val="50000"/>
                  </a:schemeClr>
                </a:solidFill>
              </a:rPr>
              <a:t>entro il </a:t>
            </a:r>
            <a:r>
              <a:rPr lang="it-IT" sz="1400" b="1" dirty="0" smtClean="0">
                <a:solidFill>
                  <a:schemeClr val="tx2">
                    <a:lumMod val="50000"/>
                  </a:schemeClr>
                </a:solidFill>
              </a:rPr>
              <a:t>31 luglio di ogni anno, </a:t>
            </a:r>
            <a:r>
              <a:rPr lang="it-IT" sz="1400" dirty="0" smtClean="0">
                <a:solidFill>
                  <a:schemeClr val="tx2">
                    <a:lumMod val="50000"/>
                  </a:schemeClr>
                </a:solidFill>
              </a:rPr>
              <a:t>in</a:t>
            </a:r>
            <a:r>
              <a:rPr lang="it-IT" sz="1400" b="1" dirty="0" smtClean="0">
                <a:solidFill>
                  <a:schemeClr val="tx2">
                    <a:lumMod val="50000"/>
                  </a:schemeClr>
                </a:solidFill>
              </a:rPr>
              <a:t> </a:t>
            </a:r>
            <a:r>
              <a:rPr lang="it-IT" sz="1400" dirty="0" smtClean="0">
                <a:solidFill>
                  <a:schemeClr val="tx2">
                    <a:lumMod val="50000"/>
                  </a:schemeClr>
                </a:solidFill>
              </a:rPr>
              <a:t>deroga alle previsioni contenute nell’art. 1, c. 169, L.296/2006.  </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60</a:t>
            </a:fld>
            <a:endParaRPr lang="it-IT" dirty="0"/>
          </a:p>
        </p:txBody>
      </p:sp>
      <p:sp>
        <p:nvSpPr>
          <p:cNvPr id="4" name="Titolo 3"/>
          <p:cNvSpPr>
            <a:spLocks noGrp="1"/>
          </p:cNvSpPr>
          <p:nvPr>
            <p:ph type="title"/>
          </p:nvPr>
        </p:nvSpPr>
        <p:spPr>
          <a:xfrm>
            <a:off x="213360" y="1"/>
            <a:ext cx="8641080" cy="807720"/>
          </a:xfrm>
        </p:spPr>
        <p:txBody>
          <a:bodyPr/>
          <a:lstStyle/>
          <a:p>
            <a:r>
              <a:rPr lang="it-IT" sz="2400" dirty="0" smtClean="0">
                <a:solidFill>
                  <a:schemeClr val="tx2">
                    <a:lumMod val="75000"/>
                  </a:schemeClr>
                </a:solidFill>
              </a:rPr>
              <a:t> </a:t>
            </a:r>
            <a:r>
              <a:rPr lang="it-IT" sz="2400" dirty="0" smtClean="0">
                <a:solidFill>
                  <a:srgbClr val="FF0000"/>
                </a:solidFill>
              </a:rPr>
              <a:t>.. i conguagli! </a:t>
            </a:r>
            <a:r>
              <a:rPr lang="it-IT" sz="2400" dirty="0" smtClean="0">
                <a:solidFill>
                  <a:schemeClr val="tx2">
                    <a:lumMod val="50000"/>
                  </a:schemeClr>
                </a:solidFill>
              </a:rPr>
              <a:t>Il mancato coordinamento con i consuntivi al PEF già approvati</a:t>
            </a:r>
            <a:endParaRPr lang="it-IT"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65760" y="746760"/>
            <a:ext cx="8412480" cy="5345009"/>
          </a:xfrm>
        </p:spPr>
        <p:txBody>
          <a:bodyPr/>
          <a:lstStyle/>
          <a:p>
            <a:endParaRPr lang="it-IT" sz="1400" b="1" dirty="0" smtClean="0">
              <a:solidFill>
                <a:schemeClr val="tx2">
                  <a:lumMod val="50000"/>
                </a:schemeClr>
              </a:solidFill>
            </a:endParaRPr>
          </a:p>
          <a:p>
            <a:pPr algn="ctr"/>
            <a:r>
              <a:rPr lang="it-IT" b="1" dirty="0" smtClean="0">
                <a:solidFill>
                  <a:srgbClr val="C00000"/>
                </a:solidFill>
              </a:rPr>
              <a:t>DIFFERENZIALE NEGATIVO in corso d’anno entro 31 luglio</a:t>
            </a:r>
          </a:p>
          <a:p>
            <a:r>
              <a:rPr lang="it-IT" b="1" u="sng" dirty="0" smtClean="0">
                <a:solidFill>
                  <a:schemeClr val="tx2">
                    <a:lumMod val="50000"/>
                  </a:schemeClr>
                </a:solidFill>
              </a:rPr>
              <a:t>Tariffa corrispettiva:</a:t>
            </a:r>
            <a:r>
              <a:rPr lang="it-IT" b="1" dirty="0" smtClean="0">
                <a:solidFill>
                  <a:schemeClr val="tx2">
                    <a:lumMod val="50000"/>
                  </a:schemeClr>
                </a:solidFill>
              </a:rPr>
              <a:t> </a:t>
            </a:r>
            <a:r>
              <a:rPr lang="it-IT" dirty="0" smtClean="0">
                <a:solidFill>
                  <a:schemeClr val="tx2">
                    <a:lumMod val="50000"/>
                  </a:schemeClr>
                </a:solidFill>
              </a:rPr>
              <a:t>aumento delle tariffe consentito (ma non retroattivo) – art. 54, c. 1bis,</a:t>
            </a:r>
          </a:p>
          <a:p>
            <a:r>
              <a:rPr lang="it-IT" dirty="0" err="1" smtClean="0">
                <a:solidFill>
                  <a:schemeClr val="tx2">
                    <a:lumMod val="50000"/>
                  </a:schemeClr>
                </a:solidFill>
              </a:rPr>
              <a:t>D.Lgs</a:t>
            </a:r>
            <a:r>
              <a:rPr lang="it-IT" dirty="0" smtClean="0">
                <a:solidFill>
                  <a:schemeClr val="tx2">
                    <a:lumMod val="50000"/>
                  </a:schemeClr>
                </a:solidFill>
              </a:rPr>
              <a:t> 446/97 Trattasi di ENTRATE NON TRIBUTARIE(C. Conti Toscana, parere n. 4/2009);</a:t>
            </a:r>
          </a:p>
          <a:p>
            <a:pPr algn="ctr"/>
            <a:r>
              <a:rPr lang="it-IT" b="1" dirty="0" smtClean="0">
                <a:solidFill>
                  <a:srgbClr val="C00000"/>
                </a:solidFill>
              </a:rPr>
              <a:t>DIFFERENZIALE NEGATIVO oltre termine salvaguardia o a consuntivo</a:t>
            </a:r>
          </a:p>
          <a:p>
            <a:r>
              <a:rPr lang="it-IT" dirty="0" smtClean="0">
                <a:solidFill>
                  <a:schemeClr val="tx2">
                    <a:lumMod val="50000"/>
                  </a:schemeClr>
                </a:solidFill>
              </a:rPr>
              <a:t>Il riporto della perdita nel piano finanziario dell’esercizio successivo è consentito </a:t>
            </a:r>
            <a:r>
              <a:rPr lang="it-IT" b="1" dirty="0" smtClean="0">
                <a:solidFill>
                  <a:schemeClr val="tx2">
                    <a:lumMod val="50000"/>
                  </a:schemeClr>
                </a:solidFill>
              </a:rPr>
              <a:t>solo se  la </a:t>
            </a:r>
          </a:p>
          <a:p>
            <a:r>
              <a:rPr lang="it-IT" b="1" i="1" dirty="0" smtClean="0">
                <a:solidFill>
                  <a:schemeClr val="tx2">
                    <a:lumMod val="50000"/>
                  </a:schemeClr>
                </a:solidFill>
              </a:rPr>
              <a:t>perdita è  dovuta a </a:t>
            </a:r>
            <a:r>
              <a:rPr lang="it-IT" sz="1800" b="1" i="1" dirty="0" smtClean="0">
                <a:solidFill>
                  <a:srgbClr val="FF0000"/>
                </a:solidFill>
              </a:rPr>
              <a:t>minori entrate (ricavi), </a:t>
            </a:r>
            <a:r>
              <a:rPr lang="it-IT" i="1" dirty="0" smtClean="0">
                <a:solidFill>
                  <a:schemeClr val="tx2">
                    <a:lumMod val="50000"/>
                  </a:schemeClr>
                </a:solidFill>
              </a:rPr>
              <a:t>ad es. se la perdita deriva da un gettito minore del preventivato per cause relative alla </a:t>
            </a:r>
            <a:r>
              <a:rPr lang="it-IT" b="1" i="1" dirty="0" smtClean="0">
                <a:solidFill>
                  <a:schemeClr val="tx2">
                    <a:lumMod val="50000"/>
                  </a:schemeClr>
                </a:solidFill>
              </a:rPr>
              <a:t>riduzione superfici imponibili o ad eventi imprevedibili </a:t>
            </a:r>
            <a:r>
              <a:rPr lang="it-IT" i="1" dirty="0" smtClean="0">
                <a:solidFill>
                  <a:schemeClr val="tx2">
                    <a:lumMod val="50000"/>
                  </a:schemeClr>
                </a:solidFill>
              </a:rPr>
              <a:t>non dipendenti da negligente gestione del servizio.</a:t>
            </a:r>
            <a:endParaRPr lang="it-IT" dirty="0" smtClean="0">
              <a:solidFill>
                <a:schemeClr val="tx2">
                  <a:lumMod val="50000"/>
                </a:schemeClr>
              </a:solidFill>
            </a:endParaRPr>
          </a:p>
          <a:p>
            <a:r>
              <a:rPr lang="it-IT" dirty="0" smtClean="0">
                <a:solidFill>
                  <a:schemeClr val="tx2">
                    <a:lumMod val="50000"/>
                  </a:schemeClr>
                </a:solidFill>
              </a:rPr>
              <a:t>Se la perdita è dovuta a </a:t>
            </a:r>
            <a:r>
              <a:rPr lang="it-IT" sz="1800" b="1" dirty="0" smtClean="0">
                <a:solidFill>
                  <a:srgbClr val="FF0000"/>
                </a:solidFill>
              </a:rPr>
              <a:t>maggiori costi</a:t>
            </a:r>
            <a:r>
              <a:rPr lang="it-IT" dirty="0" smtClean="0">
                <a:solidFill>
                  <a:srgbClr val="FF0000"/>
                </a:solidFill>
              </a:rPr>
              <a:t>:</a:t>
            </a:r>
            <a:r>
              <a:rPr lang="it-IT" i="1" dirty="0" smtClean="0">
                <a:solidFill>
                  <a:schemeClr val="tx2">
                    <a:lumMod val="50000"/>
                  </a:schemeClr>
                </a:solidFill>
              </a:rPr>
              <a:t>se</a:t>
            </a:r>
            <a:r>
              <a:rPr lang="it-IT" i="1" dirty="0" smtClean="0">
                <a:solidFill>
                  <a:srgbClr val="FF0000"/>
                </a:solidFill>
              </a:rPr>
              <a:t> </a:t>
            </a:r>
            <a:r>
              <a:rPr lang="it-IT" i="1" dirty="0" smtClean="0"/>
              <a:t>i maggiori costi dell’anno n sono </a:t>
            </a:r>
            <a:r>
              <a:rPr lang="it-IT" i="1" u="sng" dirty="0" smtClean="0"/>
              <a:t>noti ENTRO la chiusura del rendiconto dell’anno n </a:t>
            </a:r>
            <a:r>
              <a:rPr lang="it-IT" i="1" dirty="0" smtClean="0"/>
              <a:t>sono </a:t>
            </a:r>
            <a:r>
              <a:rPr lang="it-IT" b="1" i="1" dirty="0" smtClean="0"/>
              <a:t>costi di competenza dell’anno n </a:t>
            </a:r>
            <a:r>
              <a:rPr lang="it-IT" i="1" dirty="0" smtClean="0"/>
              <a:t>e come</a:t>
            </a:r>
          </a:p>
          <a:p>
            <a:r>
              <a:rPr lang="it-IT" i="1" dirty="0" smtClean="0"/>
              <a:t>tali NON sono inseribili nel calcolo del PEF dell’anno n+1 (o n+2).</a:t>
            </a:r>
          </a:p>
          <a:p>
            <a:r>
              <a:rPr lang="it-IT" i="1" dirty="0" smtClean="0">
                <a:solidFill>
                  <a:schemeClr val="tx2">
                    <a:lumMod val="50000"/>
                  </a:schemeClr>
                </a:solidFill>
              </a:rPr>
              <a:t>Se i </a:t>
            </a:r>
            <a:r>
              <a:rPr lang="it-IT" b="1" i="1" dirty="0" smtClean="0">
                <a:solidFill>
                  <a:srgbClr val="FF0000"/>
                </a:solidFill>
              </a:rPr>
              <a:t>maggiori costi </a:t>
            </a:r>
            <a:r>
              <a:rPr lang="it-IT" i="1" dirty="0" smtClean="0">
                <a:solidFill>
                  <a:schemeClr val="tx2">
                    <a:lumMod val="50000"/>
                  </a:schemeClr>
                </a:solidFill>
              </a:rPr>
              <a:t>dell’anno n sono noti DOPO la chiusura del rendiconto dell’anno n sono </a:t>
            </a:r>
            <a:r>
              <a:rPr lang="it-IT" b="1" i="1" dirty="0" smtClean="0">
                <a:solidFill>
                  <a:schemeClr val="tx2">
                    <a:lumMod val="50000"/>
                  </a:schemeClr>
                </a:solidFill>
              </a:rPr>
              <a:t>costi di competenza dell’anno n+1 da </a:t>
            </a:r>
            <a:r>
              <a:rPr lang="it-IT" i="1" dirty="0" smtClean="0">
                <a:solidFill>
                  <a:schemeClr val="tx2">
                    <a:lumMod val="50000"/>
                  </a:schemeClr>
                </a:solidFill>
              </a:rPr>
              <a:t>includere pero nella voce </a:t>
            </a:r>
            <a:r>
              <a:rPr lang="it-IT" b="1" i="1" dirty="0" smtClean="0">
                <a:solidFill>
                  <a:schemeClr val="tx2">
                    <a:lumMod val="50000"/>
                  </a:schemeClr>
                </a:solidFill>
              </a:rPr>
              <a:t>sopravvenienze passive</a:t>
            </a:r>
            <a:endParaRPr lang="it-IT" dirty="0" smtClean="0">
              <a:solidFill>
                <a:schemeClr val="tx2">
                  <a:lumMod val="50000"/>
                </a:schemeClr>
              </a:solidFill>
            </a:endParaRPr>
          </a:p>
          <a:p>
            <a:r>
              <a:rPr lang="it-IT" dirty="0" smtClean="0">
                <a:solidFill>
                  <a:schemeClr val="tx2">
                    <a:lumMod val="50000"/>
                  </a:schemeClr>
                </a:solidFill>
              </a:rPr>
              <a:t>e </a:t>
            </a:r>
            <a:r>
              <a:rPr lang="it-IT" i="1" dirty="0" smtClean="0">
                <a:solidFill>
                  <a:schemeClr val="tx2">
                    <a:lumMod val="50000"/>
                  </a:schemeClr>
                </a:solidFill>
              </a:rPr>
              <a:t>NON sono inseribili nel calcolo del PEF dell’anno n+1 (o n+2).</a:t>
            </a:r>
            <a:endParaRPr lang="it-IT" dirty="0" smtClean="0">
              <a:solidFill>
                <a:schemeClr val="tx2">
                  <a:lumMod val="50000"/>
                </a:schemeClr>
              </a:solidFill>
            </a:endParaRPr>
          </a:p>
          <a:p>
            <a:r>
              <a:rPr lang="it-IT" sz="1500" i="1" dirty="0" smtClean="0"/>
              <a:t>TAR Lecce 386/17: non  è legittima l’inclusione di eventuali deficit accumulati in annualità pregresse, che sembra far ricadere i relativi costi su utenti attuali (es. nuovi residenti) del servizio che ben potrebbero non averne usufruito nell’anno precedente</a:t>
            </a:r>
            <a:r>
              <a:rPr lang="it-IT" b="1" dirty="0" smtClean="0"/>
              <a:t>. </a:t>
            </a:r>
            <a:endParaRPr lang="it-IT" dirty="0" smtClean="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61</a:t>
            </a:fld>
            <a:endParaRPr lang="it-IT" dirty="0"/>
          </a:p>
        </p:txBody>
      </p:sp>
      <p:sp>
        <p:nvSpPr>
          <p:cNvPr id="4" name="Titolo 3"/>
          <p:cNvSpPr>
            <a:spLocks noGrp="1"/>
          </p:cNvSpPr>
          <p:nvPr>
            <p:ph type="title"/>
          </p:nvPr>
        </p:nvSpPr>
        <p:spPr>
          <a:xfrm>
            <a:off x="182880" y="228601"/>
            <a:ext cx="8961120" cy="777240"/>
          </a:xfrm>
        </p:spPr>
        <p:txBody>
          <a:bodyPr/>
          <a:lstStyle/>
          <a:p>
            <a:r>
              <a:rPr lang="it-IT" sz="2400" dirty="0" smtClean="0">
                <a:solidFill>
                  <a:schemeClr val="tx2">
                    <a:lumMod val="75000"/>
                  </a:schemeClr>
                </a:solidFill>
              </a:rPr>
              <a:t> </a:t>
            </a:r>
            <a:r>
              <a:rPr lang="it-IT" sz="2400" dirty="0" smtClean="0">
                <a:solidFill>
                  <a:srgbClr val="FF0000"/>
                </a:solidFill>
              </a:rPr>
              <a:t>.. i conguagli! </a:t>
            </a:r>
            <a:r>
              <a:rPr lang="it-IT" sz="2400" dirty="0" smtClean="0">
                <a:solidFill>
                  <a:schemeClr val="tx2">
                    <a:lumMod val="50000"/>
                  </a:schemeClr>
                </a:solidFill>
              </a:rPr>
              <a:t>Il mancato coordinamento con i consuntivi al PEF già approvati</a:t>
            </a:r>
            <a:endParaRPr lang="it-IT"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1001" y="1473196"/>
            <a:ext cx="8442960" cy="4409444"/>
          </a:xfrm>
        </p:spPr>
        <p:txBody>
          <a:bodyPr/>
          <a:lstStyle/>
          <a:p>
            <a:r>
              <a:rPr lang="it-IT" dirty="0" smtClean="0">
                <a:solidFill>
                  <a:schemeClr val="tx2">
                    <a:lumMod val="50000"/>
                  </a:schemeClr>
                </a:solidFill>
              </a:rPr>
              <a:t>l sistema dei conguagli previsto da </a:t>
            </a:r>
            <a:r>
              <a:rPr lang="it-IT" dirty="0" err="1" smtClean="0">
                <a:solidFill>
                  <a:schemeClr val="tx2">
                    <a:lumMod val="50000"/>
                  </a:schemeClr>
                </a:solidFill>
              </a:rPr>
              <a:t>Arera</a:t>
            </a:r>
            <a:r>
              <a:rPr lang="it-IT" dirty="0" smtClean="0">
                <a:solidFill>
                  <a:schemeClr val="tx2">
                    <a:lumMod val="50000"/>
                  </a:schemeClr>
                </a:solidFill>
              </a:rPr>
              <a:t> sembra non tener conto dei conguagli già riconosciuti in quanto sembra riferirsi semplicemente alle tariffe approvate nell’anno (a-2).</a:t>
            </a:r>
          </a:p>
          <a:p>
            <a:r>
              <a:rPr lang="it-IT" dirty="0" smtClean="0">
                <a:solidFill>
                  <a:srgbClr val="C00000"/>
                </a:solidFill>
              </a:rPr>
              <a:t>In tal modo i comuni si troverebbero a dover riconoscere un secondo conguaglio, calcolato sulla base di un metodo differente rispetto a quello già riconosciuto.</a:t>
            </a:r>
          </a:p>
          <a:p>
            <a:endParaRPr lang="it-IT" dirty="0" smtClean="0">
              <a:solidFill>
                <a:srgbClr val="C00000"/>
              </a:solidFill>
            </a:endParaRPr>
          </a:p>
          <a:p>
            <a:r>
              <a:rPr lang="it-IT" b="1" dirty="0" smtClean="0">
                <a:solidFill>
                  <a:srgbClr val="C00000"/>
                </a:solidFill>
              </a:rPr>
              <a:t>Ulteriore complicazione si avrà nei casi in cui i Comuni abbiano realizzato il passaggio da Tari tributo a Tari corrispettivo: in questo caso non si capisce come si possa prevedere nella tariffa puntuale 2020 un conguaglio relativo alla Tari tributo 2018.</a:t>
            </a:r>
          </a:p>
          <a:p>
            <a:endParaRPr lang="it-IT" dirty="0" smtClean="0"/>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62</a:t>
            </a:fld>
            <a:endParaRPr lang="it-IT" dirty="0"/>
          </a:p>
        </p:txBody>
      </p:sp>
      <p:sp>
        <p:nvSpPr>
          <p:cNvPr id="4" name="Titolo 3"/>
          <p:cNvSpPr>
            <a:spLocks noGrp="1"/>
          </p:cNvSpPr>
          <p:nvPr>
            <p:ph type="title"/>
          </p:nvPr>
        </p:nvSpPr>
        <p:spPr>
          <a:xfrm>
            <a:off x="563880" y="451767"/>
            <a:ext cx="8028169" cy="386434"/>
          </a:xfrm>
        </p:spPr>
        <p:txBody>
          <a:bodyPr/>
          <a:lstStyle/>
          <a:p>
            <a:r>
              <a:rPr lang="it-IT" sz="2400" dirty="0" smtClean="0">
                <a:solidFill>
                  <a:srgbClr val="FF0000"/>
                </a:solidFill>
              </a:rPr>
              <a:t>… i sistema dei conguagli </a:t>
            </a:r>
            <a:r>
              <a:rPr lang="it-IT" sz="2400" dirty="0" err="1" smtClean="0">
                <a:solidFill>
                  <a:srgbClr val="FF0000"/>
                </a:solidFill>
              </a:rPr>
              <a:t>Arera</a:t>
            </a:r>
            <a:r>
              <a:rPr lang="it-IT" sz="2400" dirty="0" smtClean="0">
                <a:solidFill>
                  <a:srgbClr val="FF0000"/>
                </a:solidFill>
              </a:rPr>
              <a:t> </a:t>
            </a:r>
            <a:r>
              <a:rPr lang="it-IT" sz="2400" dirty="0" smtClean="0">
                <a:solidFill>
                  <a:schemeClr val="tx2">
                    <a:lumMod val="50000"/>
                  </a:schemeClr>
                </a:solidFill>
              </a:rPr>
              <a:t>opportuna una revisione che si integri con il “vecchio” metodo</a:t>
            </a:r>
            <a:endParaRPr lang="it-IT"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3360" y="624841"/>
            <a:ext cx="8580120" cy="5212080"/>
          </a:xfrm>
        </p:spPr>
        <p:txBody>
          <a:bodyPr/>
          <a:lstStyle/>
          <a:p>
            <a:r>
              <a:rPr lang="it-IT" dirty="0" smtClean="0">
                <a:solidFill>
                  <a:schemeClr val="tx2">
                    <a:lumMod val="50000"/>
                  </a:schemeClr>
                </a:solidFill>
              </a:rPr>
              <a:t>A parità di costi totali ammessi a recupero nelle entrate tariffarie, le formulazioni riportate nei punti precedenti introducono criteri di </a:t>
            </a:r>
            <a:r>
              <a:rPr lang="it-IT" b="1" dirty="0" smtClean="0">
                <a:solidFill>
                  <a:schemeClr val="tx2">
                    <a:lumMod val="50000"/>
                  </a:schemeClr>
                </a:solidFill>
              </a:rPr>
              <a:t>riallocazione dei costi </a:t>
            </a:r>
            <a:r>
              <a:rPr lang="it-IT" dirty="0" smtClean="0">
                <a:solidFill>
                  <a:schemeClr val="tx2">
                    <a:lumMod val="50000"/>
                  </a:schemeClr>
                </a:solidFill>
              </a:rPr>
              <a:t>che si discostano, in parte, da quelli precedentemente adottati: in alcuni casi, i più (meno) frequenti, </a:t>
            </a:r>
            <a:r>
              <a:rPr lang="it-IT" b="1" dirty="0" smtClean="0">
                <a:solidFill>
                  <a:schemeClr val="tx2">
                    <a:lumMod val="50000"/>
                  </a:schemeClr>
                </a:solidFill>
              </a:rPr>
              <a:t>potrebbero dar luogo ad un incremento (una riduzione) del totale dei costi variabili</a:t>
            </a:r>
            <a:r>
              <a:rPr lang="it-IT" dirty="0" smtClean="0">
                <a:solidFill>
                  <a:schemeClr val="tx2">
                    <a:lumMod val="50000"/>
                  </a:schemeClr>
                </a:solidFill>
              </a:rPr>
              <a:t>. L’Autorità è orientata a prevedere misure finalizzate a mitigare gli impatti dovuti dalle riclassificazioni introdotte, ferme restando le prerogative degli enti competenti che, nell’ambito della normativa vigente, possono prevedere agevolazioni o valutare adeguamenti dei coefficienti di attribuzione.</a:t>
            </a:r>
          </a:p>
          <a:p>
            <a:r>
              <a:rPr lang="it-IT" dirty="0" smtClean="0">
                <a:solidFill>
                  <a:schemeClr val="tx2">
                    <a:lumMod val="50000"/>
                  </a:schemeClr>
                </a:solidFill>
              </a:rPr>
              <a:t>In particolare, </a:t>
            </a:r>
            <a:r>
              <a:rPr lang="it-IT" b="1" dirty="0" smtClean="0">
                <a:solidFill>
                  <a:schemeClr val="tx2">
                    <a:lumMod val="50000"/>
                  </a:schemeClr>
                </a:solidFill>
              </a:rPr>
              <a:t>in </a:t>
            </a:r>
            <a:r>
              <a:rPr lang="it-IT" b="1" u="sng" dirty="0" smtClean="0">
                <a:solidFill>
                  <a:schemeClr val="tx2">
                    <a:lumMod val="50000"/>
                  </a:schemeClr>
                </a:solidFill>
              </a:rPr>
              <a:t>ciascun anno, a partire già da 𝑎 = {2020,2021</a:t>
            </a:r>
            <a:r>
              <a:rPr lang="it-IT" u="sng" dirty="0" smtClean="0">
                <a:solidFill>
                  <a:schemeClr val="tx2">
                    <a:lumMod val="50000"/>
                  </a:schemeClr>
                </a:solidFill>
              </a:rPr>
              <a:t>}, </a:t>
            </a:r>
            <a:r>
              <a:rPr lang="it-IT" dirty="0" smtClean="0">
                <a:solidFill>
                  <a:schemeClr val="tx2">
                    <a:lumMod val="50000"/>
                  </a:schemeClr>
                </a:solidFill>
              </a:rPr>
              <a:t>si valuta l’introduzione della</a:t>
            </a:r>
          </a:p>
          <a:p>
            <a:r>
              <a:rPr lang="it-IT" dirty="0" smtClean="0">
                <a:solidFill>
                  <a:schemeClr val="tx2">
                    <a:lumMod val="50000"/>
                  </a:schemeClr>
                </a:solidFill>
              </a:rPr>
              <a:t>seguente condizione:</a:t>
            </a:r>
          </a:p>
          <a:p>
            <a:pPr algn="ctr"/>
            <a:r>
              <a:rPr lang="it-IT" b="1" dirty="0" smtClean="0">
                <a:solidFill>
                  <a:schemeClr val="tx2">
                    <a:lumMod val="50000"/>
                  </a:schemeClr>
                </a:solidFill>
              </a:rPr>
              <a:t>0,8 ≤ (</a:t>
            </a:r>
            <a:r>
              <a:rPr lang="el-GR" b="1" dirty="0" smtClean="0">
                <a:solidFill>
                  <a:schemeClr val="tx2">
                    <a:lumMod val="50000"/>
                  </a:schemeClr>
                </a:solidFill>
              </a:rPr>
              <a:t>Σ </a:t>
            </a:r>
            <a:r>
              <a:rPr lang="it-IT" b="1" dirty="0" smtClean="0">
                <a:solidFill>
                  <a:schemeClr val="tx2">
                    <a:lumMod val="50000"/>
                  </a:schemeClr>
                </a:solidFill>
              </a:rPr>
              <a:t>𝑇𝑉𝑎/</a:t>
            </a:r>
            <a:r>
              <a:rPr lang="el-GR" b="1" dirty="0" smtClean="0">
                <a:solidFill>
                  <a:schemeClr val="tx2">
                    <a:lumMod val="50000"/>
                  </a:schemeClr>
                </a:solidFill>
              </a:rPr>
              <a:t>Σ </a:t>
            </a:r>
            <a:r>
              <a:rPr lang="it-IT" b="1" dirty="0" smtClean="0">
                <a:solidFill>
                  <a:schemeClr val="tx2">
                    <a:lumMod val="50000"/>
                  </a:schemeClr>
                </a:solidFill>
              </a:rPr>
              <a:t>𝑇𝑉𝑎−1) ≤ 1,2</a:t>
            </a:r>
            <a:endParaRPr lang="it-IT" dirty="0" smtClean="0">
              <a:solidFill>
                <a:schemeClr val="tx2">
                  <a:lumMod val="50000"/>
                </a:schemeClr>
              </a:solidFill>
            </a:endParaRPr>
          </a:p>
          <a:p>
            <a:r>
              <a:rPr lang="it-IT" dirty="0" smtClean="0">
                <a:solidFill>
                  <a:schemeClr val="tx2">
                    <a:lumMod val="50000"/>
                  </a:schemeClr>
                </a:solidFill>
              </a:rPr>
              <a:t>Con riferimento all’anno 2020, il denominatore corrisponde alle entrate tariffarie già approvate.</a:t>
            </a:r>
          </a:p>
          <a:p>
            <a:r>
              <a:rPr lang="it-IT" b="1" u="sng" dirty="0" smtClean="0">
                <a:solidFill>
                  <a:schemeClr val="tx2">
                    <a:lumMod val="50000"/>
                  </a:schemeClr>
                </a:solidFill>
              </a:rPr>
              <a:t>L’eventuale quota eccedente rispetto a ± 20% sarà ricompresa nei “costi fissi”</a:t>
            </a:r>
          </a:p>
          <a:p>
            <a:endParaRPr lang="it-IT" b="1" u="sng" dirty="0" smtClean="0">
              <a:solidFill>
                <a:schemeClr val="tx2">
                  <a:lumMod val="50000"/>
                </a:schemeClr>
              </a:solidFill>
            </a:endParaRPr>
          </a:p>
          <a:p>
            <a:r>
              <a:rPr lang="it-IT" i="1" dirty="0" smtClean="0">
                <a:solidFill>
                  <a:srgbClr val="C00000"/>
                </a:solidFill>
              </a:rPr>
              <a:t>ANCI evidenzia che ciò potrebbe comportare un aumento della tariffa delle utenze domestiche con più componenti, che solitamente corrispondono alle fasce più deboli della popolazione.  Si ritiene che la variabilità annuale del costo inferiore a ± 20% debba essere ridotta ad un valore ammissibile non superiore al ± 7%. te per il 2019.</a:t>
            </a:r>
            <a:endParaRPr lang="it-IT" i="1" dirty="0">
              <a:solidFill>
                <a:srgbClr val="C0000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63</a:t>
            </a:fld>
            <a:endParaRPr lang="it-IT" dirty="0"/>
          </a:p>
        </p:txBody>
      </p:sp>
      <p:sp>
        <p:nvSpPr>
          <p:cNvPr id="4" name="Titolo 3"/>
          <p:cNvSpPr>
            <a:spLocks noGrp="1"/>
          </p:cNvSpPr>
          <p:nvPr>
            <p:ph type="title"/>
          </p:nvPr>
        </p:nvSpPr>
        <p:spPr>
          <a:xfrm>
            <a:off x="426720" y="182881"/>
            <a:ext cx="8366760" cy="716280"/>
          </a:xfrm>
        </p:spPr>
        <p:txBody>
          <a:bodyPr/>
          <a:lstStyle/>
          <a:p>
            <a:r>
              <a:rPr lang="it-IT" sz="2800" dirty="0" smtClean="0"/>
              <a:t>Limite alla crescita alle entrate di costo variabile</a:t>
            </a:r>
            <a:endParaRPr lang="it-IT"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89560" y="777241"/>
            <a:ext cx="8580120" cy="5120639"/>
          </a:xfrm>
        </p:spPr>
        <p:txBody>
          <a:bodyPr/>
          <a:lstStyle/>
          <a:p>
            <a:r>
              <a:rPr lang="it-IT" dirty="0" smtClean="0">
                <a:solidFill>
                  <a:schemeClr val="tx2">
                    <a:lumMod val="50000"/>
                  </a:schemeClr>
                </a:solidFill>
              </a:rPr>
              <a:t>Il totale delle entrate relative alle componenti di costo fisso è definito sulla base della seguente condizione:</a:t>
            </a:r>
          </a:p>
          <a:p>
            <a:pPr algn="ctr"/>
            <a:r>
              <a:rPr lang="el-GR" sz="1800" b="1" dirty="0" smtClean="0">
                <a:solidFill>
                  <a:schemeClr val="tx2">
                    <a:lumMod val="50000"/>
                  </a:schemeClr>
                </a:solidFill>
              </a:rPr>
              <a:t>Σ</a:t>
            </a:r>
            <a:r>
              <a:rPr lang="it-IT" sz="1800" b="1" dirty="0" smtClean="0">
                <a:solidFill>
                  <a:schemeClr val="tx2">
                    <a:lumMod val="50000"/>
                  </a:schemeClr>
                </a:solidFill>
              </a:rPr>
              <a:t>𝑇𝐹𝑎 = 𝐶𝑆𝐿𝑎 + 𝐶𝐶𝑎 + 𝐶𝐾𝑎 + 𝑅𝐶𝑇𝐹,𝑎</a:t>
            </a:r>
          </a:p>
          <a:p>
            <a:endParaRPr lang="it-IT" dirty="0" smtClean="0">
              <a:solidFill>
                <a:schemeClr val="tx2">
                  <a:lumMod val="50000"/>
                </a:schemeClr>
              </a:solidFill>
            </a:endParaRPr>
          </a:p>
          <a:p>
            <a:pPr>
              <a:buFont typeface="Wingdings" pitchFamily="2" charset="2"/>
              <a:buChar char="Ø"/>
            </a:pPr>
            <a:r>
              <a:rPr lang="it-IT" b="1" dirty="0" smtClean="0">
                <a:solidFill>
                  <a:schemeClr val="tx2">
                    <a:lumMod val="50000"/>
                  </a:schemeClr>
                </a:solidFill>
              </a:rPr>
              <a:t>𝐶𝑆𝐿𝑎</a:t>
            </a:r>
            <a:r>
              <a:rPr lang="it-IT" dirty="0" smtClean="0">
                <a:solidFill>
                  <a:schemeClr val="tx2">
                    <a:lumMod val="50000"/>
                  </a:schemeClr>
                </a:solidFill>
              </a:rPr>
              <a:t> è il costo relativo alle attività di </a:t>
            </a:r>
            <a:r>
              <a:rPr lang="it-IT" dirty="0" err="1" smtClean="0">
                <a:solidFill>
                  <a:schemeClr val="tx2">
                    <a:lumMod val="50000"/>
                  </a:schemeClr>
                </a:solidFill>
              </a:rPr>
              <a:t>spazzamento</a:t>
            </a:r>
            <a:r>
              <a:rPr lang="it-IT" dirty="0" smtClean="0">
                <a:solidFill>
                  <a:schemeClr val="tx2">
                    <a:lumMod val="50000"/>
                  </a:schemeClr>
                </a:solidFill>
              </a:rPr>
              <a:t> e di lavaggio</a:t>
            </a:r>
          </a:p>
          <a:p>
            <a:pPr>
              <a:buFont typeface="Wingdings" pitchFamily="2" charset="2"/>
              <a:buChar char="Ø"/>
            </a:pPr>
            <a:r>
              <a:rPr lang="it-IT" b="1" dirty="0" smtClean="0">
                <a:solidFill>
                  <a:schemeClr val="tx2">
                    <a:lumMod val="50000"/>
                  </a:schemeClr>
                </a:solidFill>
              </a:rPr>
              <a:t>𝐶𝐶𝑎</a:t>
            </a:r>
            <a:r>
              <a:rPr lang="it-IT" dirty="0" smtClean="0">
                <a:solidFill>
                  <a:schemeClr val="tx2">
                    <a:lumMod val="50000"/>
                  </a:schemeClr>
                </a:solidFill>
              </a:rPr>
              <a:t> sono i costi comuni;</a:t>
            </a:r>
          </a:p>
          <a:p>
            <a:pPr>
              <a:buFont typeface="Wingdings" pitchFamily="2" charset="2"/>
              <a:buChar char="Ø"/>
            </a:pPr>
            <a:r>
              <a:rPr lang="it-IT" b="1" dirty="0" smtClean="0">
                <a:solidFill>
                  <a:schemeClr val="tx2">
                    <a:lumMod val="50000"/>
                  </a:schemeClr>
                </a:solidFill>
              </a:rPr>
              <a:t>𝐶𝐾𝑎</a:t>
            </a:r>
            <a:r>
              <a:rPr lang="it-IT" dirty="0" smtClean="0">
                <a:solidFill>
                  <a:schemeClr val="tx2">
                    <a:lumMod val="50000"/>
                  </a:schemeClr>
                </a:solidFill>
              </a:rPr>
              <a:t> sono i costi di capitale;</a:t>
            </a:r>
          </a:p>
          <a:p>
            <a:pPr>
              <a:buFont typeface="Wingdings" pitchFamily="2" charset="2"/>
              <a:buChar char="Ø"/>
            </a:pPr>
            <a:r>
              <a:rPr lang="it-IT" b="1" dirty="0" smtClean="0">
                <a:solidFill>
                  <a:schemeClr val="tx2">
                    <a:lumMod val="50000"/>
                  </a:schemeClr>
                </a:solidFill>
              </a:rPr>
              <a:t>𝑅𝐶𝑻 𝐹,𝑎 </a:t>
            </a:r>
            <a:r>
              <a:rPr lang="it-IT" dirty="0" smtClean="0">
                <a:solidFill>
                  <a:schemeClr val="tx2">
                    <a:lumMod val="50000"/>
                  </a:schemeClr>
                </a:solidFill>
              </a:rPr>
              <a:t>è la componente a conguaglio relativa ai costi fissi.</a:t>
            </a:r>
          </a:p>
          <a:p>
            <a:pPr>
              <a:buFont typeface="Wingdings" pitchFamily="2" charset="2"/>
              <a:buChar char="Ø"/>
            </a:pPr>
            <a:endParaRPr lang="it-IT" dirty="0" smtClean="0">
              <a:solidFill>
                <a:schemeClr val="tx2">
                  <a:lumMod val="50000"/>
                </a:schemeClr>
              </a:solidFill>
            </a:endParaRPr>
          </a:p>
          <a:p>
            <a:r>
              <a:rPr lang="it-IT" b="1" i="1" u="sng" dirty="0" smtClean="0">
                <a:solidFill>
                  <a:schemeClr val="tx2">
                    <a:lumMod val="50000"/>
                  </a:schemeClr>
                </a:solidFill>
              </a:rPr>
              <a:t>Costi di </a:t>
            </a:r>
            <a:r>
              <a:rPr lang="it-IT" b="1" i="1" u="sng" dirty="0" err="1" smtClean="0">
                <a:solidFill>
                  <a:schemeClr val="tx2">
                    <a:lumMod val="50000"/>
                  </a:schemeClr>
                </a:solidFill>
              </a:rPr>
              <a:t>Spazzamento</a:t>
            </a:r>
            <a:r>
              <a:rPr lang="it-IT" b="1" i="1" u="sng" dirty="0" smtClean="0">
                <a:solidFill>
                  <a:schemeClr val="tx2">
                    <a:lumMod val="50000"/>
                  </a:schemeClr>
                </a:solidFill>
              </a:rPr>
              <a:t> e lavaggio</a:t>
            </a:r>
          </a:p>
          <a:p>
            <a:r>
              <a:rPr lang="it-IT" sz="1800" b="1" dirty="0" smtClean="0">
                <a:solidFill>
                  <a:schemeClr val="tx2">
                    <a:lumMod val="50000"/>
                  </a:schemeClr>
                </a:solidFill>
              </a:rPr>
              <a:t>𝐶𝑆𝐿𝑎 </a:t>
            </a:r>
            <a:r>
              <a:rPr lang="it-IT" dirty="0" smtClean="0">
                <a:solidFill>
                  <a:schemeClr val="tx2">
                    <a:lumMod val="50000"/>
                  </a:schemeClr>
                </a:solidFill>
              </a:rPr>
              <a:t>è relativa ai costi operativi per le attività di </a:t>
            </a:r>
            <a:r>
              <a:rPr lang="it-IT" dirty="0" err="1" smtClean="0">
                <a:solidFill>
                  <a:schemeClr val="tx2">
                    <a:lumMod val="50000"/>
                  </a:schemeClr>
                </a:solidFill>
              </a:rPr>
              <a:t>spazzamento</a:t>
            </a:r>
            <a:r>
              <a:rPr lang="it-IT" dirty="0" smtClean="0">
                <a:solidFill>
                  <a:schemeClr val="tx2">
                    <a:lumMod val="50000"/>
                  </a:schemeClr>
                </a:solidFill>
              </a:rPr>
              <a:t> meccanizzato, manuale e misto, il lavaggio strade e suolo pubblico, lo svuotamento cestini e la raccolta foglie. Sono esclusi i costi relativi alle attività di </a:t>
            </a:r>
            <a:r>
              <a:rPr lang="it-IT" dirty="0" err="1" smtClean="0">
                <a:solidFill>
                  <a:schemeClr val="tx2">
                    <a:lumMod val="50000"/>
                  </a:schemeClr>
                </a:solidFill>
              </a:rPr>
              <a:t>spazzamento</a:t>
            </a:r>
            <a:r>
              <a:rPr lang="it-IT" dirty="0" smtClean="0">
                <a:solidFill>
                  <a:schemeClr val="tx2">
                    <a:lumMod val="50000"/>
                  </a:schemeClr>
                </a:solidFill>
              </a:rPr>
              <a:t> e sgombero neve. L’Autorità intende verificare se le tecnologie di recupero attualmente disponibili permettano possibilità di valorizzazione i cui benefici, attraverso forme di </a:t>
            </a:r>
            <a:r>
              <a:rPr lang="it-IT" i="1" dirty="0" err="1" smtClean="0">
                <a:solidFill>
                  <a:schemeClr val="tx2">
                    <a:lumMod val="50000"/>
                  </a:schemeClr>
                </a:solidFill>
              </a:rPr>
              <a:t>sharing</a:t>
            </a:r>
            <a:r>
              <a:rPr lang="it-IT" i="1" dirty="0" smtClean="0">
                <a:solidFill>
                  <a:schemeClr val="tx2">
                    <a:lumMod val="50000"/>
                  </a:schemeClr>
                </a:solidFill>
              </a:rPr>
              <a:t>, possano esser condivisi tra operatori e </a:t>
            </a:r>
            <a:r>
              <a:rPr lang="it-IT" dirty="0" smtClean="0">
                <a:solidFill>
                  <a:schemeClr val="tx2">
                    <a:lumMod val="50000"/>
                  </a:schemeClr>
                </a:solidFill>
              </a:rPr>
              <a:t>utenti.</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64</a:t>
            </a:fld>
            <a:endParaRPr lang="it-IT" dirty="0"/>
          </a:p>
        </p:txBody>
      </p:sp>
      <p:sp>
        <p:nvSpPr>
          <p:cNvPr id="4" name="Titolo 3"/>
          <p:cNvSpPr>
            <a:spLocks noGrp="1"/>
          </p:cNvSpPr>
          <p:nvPr>
            <p:ph type="title"/>
          </p:nvPr>
        </p:nvSpPr>
        <p:spPr>
          <a:xfrm>
            <a:off x="289560" y="228601"/>
            <a:ext cx="8580120" cy="548640"/>
          </a:xfrm>
        </p:spPr>
        <p:txBody>
          <a:bodyPr/>
          <a:lstStyle/>
          <a:p>
            <a:r>
              <a:rPr lang="it-IT" sz="2800" dirty="0" smtClean="0"/>
              <a:t>Le componenti di costo fisso (</a:t>
            </a:r>
            <a:r>
              <a:rPr lang="it-IT" sz="2800" dirty="0" err="1" smtClean="0"/>
              <a:t>CSLa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3360" y="426722"/>
            <a:ext cx="8930640" cy="5665048"/>
          </a:xfrm>
        </p:spPr>
        <p:txBody>
          <a:bodyPr/>
          <a:lstStyle/>
          <a:p>
            <a:r>
              <a:rPr lang="it-IT" dirty="0" smtClean="0">
                <a:solidFill>
                  <a:schemeClr val="tx2">
                    <a:lumMod val="50000"/>
                  </a:schemeClr>
                </a:solidFill>
              </a:rPr>
              <a:t>I costi comuni </a:t>
            </a:r>
            <a:r>
              <a:rPr lang="it-IT" sz="1800" b="1" dirty="0" smtClean="0">
                <a:solidFill>
                  <a:schemeClr val="tx2">
                    <a:lumMod val="50000"/>
                  </a:schemeClr>
                </a:solidFill>
              </a:rPr>
              <a:t>(𝐶𝐶𝑎 ) </a:t>
            </a:r>
            <a:r>
              <a:rPr lang="it-IT" dirty="0" smtClean="0">
                <a:solidFill>
                  <a:schemeClr val="tx2">
                    <a:lumMod val="50000"/>
                  </a:schemeClr>
                </a:solidFill>
              </a:rPr>
              <a:t>sono dati dalla seguente somma:</a:t>
            </a:r>
          </a:p>
          <a:p>
            <a:pPr algn="ctr"/>
            <a:r>
              <a:rPr lang="it-IT" sz="1800" b="1" dirty="0" smtClean="0">
                <a:solidFill>
                  <a:schemeClr val="tx2">
                    <a:lumMod val="50000"/>
                  </a:schemeClr>
                </a:solidFill>
              </a:rPr>
              <a:t>𝐶𝐶𝑎 = 𝐶𝐴𝑅𝐶𝑎 + 𝐶𝐺𝐺𝑎 </a:t>
            </a:r>
            <a:r>
              <a:rPr lang="it-IT" sz="1800" b="1" i="1" dirty="0" smtClean="0">
                <a:solidFill>
                  <a:schemeClr val="tx2">
                    <a:lumMod val="50000"/>
                  </a:schemeClr>
                </a:solidFill>
              </a:rPr>
              <a:t>+𝐶𝐶𝐷𝑎 +𝐶𝑂𝐴𝐿,𝑎</a:t>
            </a:r>
            <a:endParaRPr lang="it-IT" sz="1800" b="1" dirty="0" smtClean="0">
              <a:solidFill>
                <a:schemeClr val="tx2">
                  <a:lumMod val="50000"/>
                </a:schemeClr>
              </a:solidFill>
            </a:endParaRPr>
          </a:p>
          <a:p>
            <a:r>
              <a:rPr lang="it-IT" sz="1800" dirty="0" smtClean="0">
                <a:solidFill>
                  <a:schemeClr val="tx2">
                    <a:lumMod val="50000"/>
                  </a:schemeClr>
                </a:solidFill>
              </a:rPr>
              <a:t>• </a:t>
            </a:r>
            <a:r>
              <a:rPr lang="it-IT" sz="1800" b="1" dirty="0" smtClean="0">
                <a:solidFill>
                  <a:schemeClr val="tx2">
                    <a:lumMod val="50000"/>
                  </a:schemeClr>
                </a:solidFill>
              </a:rPr>
              <a:t>𝐶𝐴𝑅𝐶𝑎</a:t>
            </a:r>
            <a:r>
              <a:rPr lang="it-IT" sz="1800" dirty="0" smtClean="0">
                <a:solidFill>
                  <a:schemeClr val="tx2">
                    <a:lumMod val="50000"/>
                  </a:schemeClr>
                </a:solidFill>
              </a:rPr>
              <a:t> </a:t>
            </a:r>
            <a:r>
              <a:rPr lang="it-IT" b="1" i="1" dirty="0" smtClean="0">
                <a:solidFill>
                  <a:schemeClr val="tx2">
                    <a:lumMod val="50000"/>
                  </a:schemeClr>
                </a:solidFill>
              </a:rPr>
              <a:t>sono i costi per le attività di gestione delle tariffe e dei rapporti con l’utente</a:t>
            </a:r>
            <a:r>
              <a:rPr lang="it-IT" dirty="0" smtClean="0">
                <a:solidFill>
                  <a:schemeClr val="tx2">
                    <a:lumMod val="50000"/>
                  </a:schemeClr>
                </a:solidFill>
              </a:rPr>
              <a:t>, che includono le operazioni di:</a:t>
            </a:r>
          </a:p>
          <a:p>
            <a:pPr>
              <a:buFont typeface="Wingdings" pitchFamily="2" charset="2"/>
              <a:buChar char="Ø"/>
            </a:pPr>
            <a:r>
              <a:rPr lang="it-IT" u="sng" dirty="0" smtClean="0">
                <a:solidFill>
                  <a:schemeClr val="tx2">
                    <a:lumMod val="50000"/>
                  </a:schemeClr>
                </a:solidFill>
              </a:rPr>
              <a:t>gestione di sistemi di misurazione puntuale </a:t>
            </a:r>
            <a:r>
              <a:rPr lang="it-IT" dirty="0" smtClean="0">
                <a:solidFill>
                  <a:schemeClr val="tx2">
                    <a:lumMod val="50000"/>
                  </a:schemeClr>
                </a:solidFill>
              </a:rPr>
              <a:t>dei RU conferiti dagli utenti al servizio pubblico ai sensi del D.M. 20 aprile 2017;</a:t>
            </a:r>
          </a:p>
          <a:p>
            <a:pPr>
              <a:buFont typeface="Wingdings" pitchFamily="2" charset="2"/>
              <a:buChar char="Ø"/>
            </a:pPr>
            <a:r>
              <a:rPr lang="it-IT" u="sng" dirty="0" smtClean="0">
                <a:solidFill>
                  <a:schemeClr val="tx2">
                    <a:lumMod val="50000"/>
                  </a:schemeClr>
                </a:solidFill>
              </a:rPr>
              <a:t>gestione del rapporto con l’utente </a:t>
            </a:r>
            <a:r>
              <a:rPr lang="it-IT" dirty="0" smtClean="0">
                <a:solidFill>
                  <a:schemeClr val="tx2">
                    <a:lumMod val="50000"/>
                  </a:schemeClr>
                </a:solidFill>
              </a:rPr>
              <a:t>(inclusa la gestione reclami) anche mediante sportelli dedicati o </a:t>
            </a:r>
            <a:r>
              <a:rPr lang="it-IT" i="1" dirty="0" err="1" smtClean="0">
                <a:solidFill>
                  <a:schemeClr val="tx2">
                    <a:lumMod val="50000"/>
                  </a:schemeClr>
                </a:solidFill>
              </a:rPr>
              <a:t>call</a:t>
            </a:r>
            <a:r>
              <a:rPr lang="it-IT" i="1" dirty="0" smtClean="0">
                <a:solidFill>
                  <a:schemeClr val="tx2">
                    <a:lumMod val="50000"/>
                  </a:schemeClr>
                </a:solidFill>
              </a:rPr>
              <a:t> center;</a:t>
            </a:r>
          </a:p>
          <a:p>
            <a:pPr>
              <a:buFont typeface="Wingdings" pitchFamily="2" charset="2"/>
              <a:buChar char="Ø"/>
            </a:pPr>
            <a:r>
              <a:rPr lang="it-IT" u="sng" dirty="0" smtClean="0">
                <a:solidFill>
                  <a:schemeClr val="tx2">
                    <a:lumMod val="50000"/>
                  </a:schemeClr>
                </a:solidFill>
              </a:rPr>
              <a:t>promozione di campagne ambientali</a:t>
            </a:r>
            <a:r>
              <a:rPr lang="it-IT" dirty="0" smtClean="0">
                <a:solidFill>
                  <a:schemeClr val="tx2">
                    <a:lumMod val="50000"/>
                  </a:schemeClr>
                </a:solidFill>
              </a:rPr>
              <a:t>;</a:t>
            </a:r>
          </a:p>
          <a:p>
            <a:pPr>
              <a:buFont typeface="Wingdings" pitchFamily="2" charset="2"/>
              <a:buChar char="Ø"/>
            </a:pPr>
            <a:r>
              <a:rPr lang="it-IT" u="sng" dirty="0" smtClean="0">
                <a:solidFill>
                  <a:schemeClr val="tx2">
                    <a:lumMod val="50000"/>
                  </a:schemeClr>
                </a:solidFill>
              </a:rPr>
              <a:t>accertamento, riscossione </a:t>
            </a:r>
            <a:r>
              <a:rPr lang="it-IT" dirty="0" smtClean="0">
                <a:solidFill>
                  <a:schemeClr val="tx2">
                    <a:lumMod val="50000"/>
                  </a:schemeClr>
                </a:solidFill>
              </a:rPr>
              <a:t>(che include le attività di bollettazione e l’invio degli avvisi di pagamento), gestione della banca dati degli utenti e delle utenze, dei crediti e del contenzioso; </a:t>
            </a:r>
          </a:p>
          <a:p>
            <a:endParaRPr lang="it-IT" dirty="0" smtClean="0">
              <a:solidFill>
                <a:schemeClr val="tx2">
                  <a:lumMod val="50000"/>
                </a:schemeClr>
              </a:solidFill>
            </a:endParaRPr>
          </a:p>
          <a:p>
            <a:r>
              <a:rPr lang="it-IT" i="1" u="sng" dirty="0" smtClean="0">
                <a:solidFill>
                  <a:schemeClr val="tx2">
                    <a:lumMod val="50000"/>
                  </a:schemeClr>
                </a:solidFill>
              </a:rPr>
              <a:t>Le Linee Guida </a:t>
            </a:r>
            <a:r>
              <a:rPr lang="it-IT" i="1" u="sng" dirty="0" err="1" smtClean="0">
                <a:solidFill>
                  <a:schemeClr val="tx2">
                    <a:lumMod val="50000"/>
                  </a:schemeClr>
                </a:solidFill>
              </a:rPr>
              <a:t>Tares</a:t>
            </a:r>
            <a:r>
              <a:rPr lang="it-IT" i="1" u="sng" dirty="0" smtClean="0">
                <a:solidFill>
                  <a:schemeClr val="tx2">
                    <a:lumMod val="50000"/>
                  </a:schemeClr>
                </a:solidFill>
              </a:rPr>
              <a:t> del MEF prevedevano anche che “Eventuali compensi spettanti al dipendente o al soggetto terzo che ha curato il recupero verranno contabilmente inseriti nei costi amministrativi CARC”. (incentivi!). Pare che </a:t>
            </a:r>
            <a:r>
              <a:rPr lang="it-IT" i="1" u="sng" dirty="0" err="1" smtClean="0">
                <a:solidFill>
                  <a:schemeClr val="tx2">
                    <a:lumMod val="50000"/>
                  </a:schemeClr>
                </a:solidFill>
              </a:rPr>
              <a:t>Arera</a:t>
            </a:r>
            <a:r>
              <a:rPr lang="it-IT" i="1" u="sng" dirty="0" smtClean="0">
                <a:solidFill>
                  <a:schemeClr val="tx2">
                    <a:lumMod val="50000"/>
                  </a:schemeClr>
                </a:solidFill>
              </a:rPr>
              <a:t> non consenta di includerli nel CARC.</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65</a:t>
            </a:fld>
            <a:endParaRPr lang="it-IT" dirty="0"/>
          </a:p>
        </p:txBody>
      </p:sp>
      <p:sp>
        <p:nvSpPr>
          <p:cNvPr id="4" name="Titolo 3"/>
          <p:cNvSpPr>
            <a:spLocks noGrp="1"/>
          </p:cNvSpPr>
          <p:nvPr>
            <p:ph type="title"/>
          </p:nvPr>
        </p:nvSpPr>
        <p:spPr>
          <a:xfrm>
            <a:off x="411480" y="1"/>
            <a:ext cx="8442960" cy="426720"/>
          </a:xfrm>
        </p:spPr>
        <p:txBody>
          <a:bodyPr/>
          <a:lstStyle/>
          <a:p>
            <a:r>
              <a:rPr lang="it-IT" sz="2800" dirty="0" smtClean="0"/>
              <a:t>Le componenti di costo fisso: </a:t>
            </a:r>
            <a:r>
              <a:rPr lang="it-IT" sz="2800" dirty="0" err="1" smtClean="0"/>
              <a:t>CCa</a:t>
            </a:r>
            <a:r>
              <a:rPr lang="it-IT" sz="2800" dirty="0" smtClean="0"/>
              <a:t> (CARC)</a:t>
            </a:r>
            <a:endParaRPr lang="it-IT"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02920" y="1473196"/>
            <a:ext cx="8089129" cy="4363724"/>
          </a:xfrm>
        </p:spPr>
        <p:txBody>
          <a:bodyPr/>
          <a:lstStyle/>
          <a:p>
            <a:pPr>
              <a:buFont typeface="Arial" pitchFamily="34" charset="0"/>
              <a:buChar char="•"/>
            </a:pPr>
            <a:r>
              <a:rPr lang="it-IT" sz="1800" b="1" dirty="0" smtClean="0">
                <a:solidFill>
                  <a:schemeClr val="tx2">
                    <a:lumMod val="50000"/>
                  </a:schemeClr>
                </a:solidFill>
              </a:rPr>
              <a:t> 𝐶𝐺𝐺𝑎</a:t>
            </a:r>
            <a:r>
              <a:rPr lang="it-IT" sz="1800" dirty="0" smtClean="0">
                <a:solidFill>
                  <a:schemeClr val="tx2">
                    <a:lumMod val="50000"/>
                  </a:schemeClr>
                </a:solidFill>
              </a:rPr>
              <a:t> </a:t>
            </a:r>
            <a:r>
              <a:rPr lang="it-IT" dirty="0" smtClean="0">
                <a:solidFill>
                  <a:schemeClr val="tx2">
                    <a:lumMod val="50000"/>
                  </a:schemeClr>
                </a:solidFill>
              </a:rPr>
              <a:t>, sono i costi generali di gestione relativi sia al </a:t>
            </a:r>
            <a:r>
              <a:rPr lang="it-IT" b="1" i="1" dirty="0" smtClean="0">
                <a:solidFill>
                  <a:schemeClr val="tx2">
                    <a:lumMod val="50000"/>
                  </a:schemeClr>
                </a:solidFill>
              </a:rPr>
              <a:t>personale non direttamente impiegato nelle attività operative del servizio del ciclo integrato</a:t>
            </a:r>
            <a:r>
              <a:rPr lang="it-IT" dirty="0" smtClean="0">
                <a:solidFill>
                  <a:schemeClr val="tx2">
                    <a:lumMod val="50000"/>
                  </a:schemeClr>
                </a:solidFill>
              </a:rPr>
              <a:t>, sia, in generale, la </a:t>
            </a:r>
            <a:r>
              <a:rPr lang="it-IT" b="1" i="1" dirty="0" smtClean="0">
                <a:solidFill>
                  <a:schemeClr val="tx2">
                    <a:lumMod val="50000"/>
                  </a:schemeClr>
                </a:solidFill>
              </a:rPr>
              <a:t>quota parte dei costi di struttura</a:t>
            </a:r>
            <a:r>
              <a:rPr lang="it-IT" dirty="0" smtClean="0">
                <a:solidFill>
                  <a:schemeClr val="tx2">
                    <a:lumMod val="50000"/>
                  </a:schemeClr>
                </a:solidFill>
              </a:rPr>
              <a:t> (quali ad esempio le spese generali, quota parte dei costi amministrativi della società, ecc.); </a:t>
            </a:r>
          </a:p>
          <a:p>
            <a:endParaRPr lang="it-IT" u="sng" dirty="0" smtClean="0">
              <a:solidFill>
                <a:schemeClr val="tx2">
                  <a:lumMod val="50000"/>
                </a:schemeClr>
              </a:solidFill>
            </a:endParaRPr>
          </a:p>
          <a:p>
            <a:r>
              <a:rPr lang="it-IT" u="sng" dirty="0" smtClean="0">
                <a:solidFill>
                  <a:srgbClr val="00682F"/>
                </a:solidFill>
              </a:rPr>
              <a:t>Non possono essere imputati in questa voce i costi relativi a personale impiegato in attività operative del ciclo integrato, che vanno inseriti integralmente tra i costi variabili.</a:t>
            </a:r>
          </a:p>
          <a:p>
            <a:r>
              <a:rPr lang="it-IT" b="1" i="1" u="sng" dirty="0" smtClean="0">
                <a:solidFill>
                  <a:srgbClr val="00682F"/>
                </a:solidFill>
              </a:rPr>
              <a:t>Finora invece</a:t>
            </a:r>
            <a:r>
              <a:rPr lang="it-IT" b="1" i="1" dirty="0" smtClean="0">
                <a:solidFill>
                  <a:srgbClr val="00682F"/>
                </a:solidFill>
              </a:rPr>
              <a:t>:</a:t>
            </a:r>
            <a:r>
              <a:rPr lang="it-IT" b="1" dirty="0" smtClean="0">
                <a:solidFill>
                  <a:srgbClr val="00682F"/>
                </a:solidFill>
              </a:rPr>
              <a:t> </a:t>
            </a:r>
            <a:r>
              <a:rPr lang="it-IT" dirty="0" smtClean="0">
                <a:solidFill>
                  <a:srgbClr val="00682F"/>
                </a:solidFill>
              </a:rPr>
              <a:t>il costo del personale va computato tra i costi operativi CGIND (rifiuti indifferenziati) e CGD (raccolta differenziata) soltanto per una percentuale non superiore al 50%, mentre la parte restante va inserita nei </a:t>
            </a:r>
            <a:r>
              <a:rPr lang="it-IT" dirty="0" err="1" smtClean="0">
                <a:solidFill>
                  <a:srgbClr val="00682F"/>
                </a:solidFill>
              </a:rPr>
              <a:t>CC</a:t>
            </a:r>
            <a:r>
              <a:rPr lang="it-IT" dirty="0" smtClean="0">
                <a:solidFill>
                  <a:srgbClr val="00682F"/>
                </a:solidFill>
              </a:rPr>
              <a:t>, tra i Costi Generali di Gestione (CGG). L’entità di tale percentuale, nel limite del 50%, è opzione discrezionale (</a:t>
            </a:r>
            <a:r>
              <a:rPr lang="it-IT" dirty="0" err="1" smtClean="0">
                <a:solidFill>
                  <a:srgbClr val="00682F"/>
                </a:solidFill>
              </a:rPr>
              <a:t>All.n</a:t>
            </a:r>
            <a:r>
              <a:rPr lang="it-IT" dirty="0" smtClean="0">
                <a:solidFill>
                  <a:srgbClr val="00682F"/>
                </a:solidFill>
              </a:rPr>
              <a:t>.1 DPR 158/99) </a:t>
            </a:r>
          </a:p>
          <a:p>
            <a:endParaRPr lang="it-IT" b="1" i="1" dirty="0" smtClean="0">
              <a:solidFill>
                <a:srgbClr val="00682F"/>
              </a:solidFill>
            </a:endParaRPr>
          </a:p>
          <a:p>
            <a:r>
              <a:rPr lang="it-IT" b="1" i="1" dirty="0" smtClean="0">
                <a:solidFill>
                  <a:srgbClr val="FF0000"/>
                </a:solidFill>
              </a:rPr>
              <a:t>Questo cambiamento rischia di far lievitare la Quota Variabile della tariffa!</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66</a:t>
            </a:fld>
            <a:endParaRPr lang="it-IT" dirty="0"/>
          </a:p>
        </p:txBody>
      </p:sp>
      <p:sp>
        <p:nvSpPr>
          <p:cNvPr id="4" name="Titolo 3"/>
          <p:cNvSpPr>
            <a:spLocks noGrp="1"/>
          </p:cNvSpPr>
          <p:nvPr>
            <p:ph type="title"/>
          </p:nvPr>
        </p:nvSpPr>
        <p:spPr>
          <a:xfrm>
            <a:off x="502920" y="457200"/>
            <a:ext cx="8089129" cy="871721"/>
          </a:xfrm>
        </p:spPr>
        <p:txBody>
          <a:bodyPr/>
          <a:lstStyle/>
          <a:p>
            <a:r>
              <a:rPr lang="it-IT" sz="2800" dirty="0" smtClean="0"/>
              <a:t>Le componenti di costo fisso: </a:t>
            </a:r>
            <a:r>
              <a:rPr lang="it-IT" sz="2800" dirty="0" err="1" smtClean="0"/>
              <a:t>CCa</a:t>
            </a:r>
            <a:r>
              <a:rPr lang="it-IT" sz="2800" dirty="0" smtClean="0"/>
              <a:t> (</a:t>
            </a:r>
            <a:r>
              <a:rPr lang="it-IT" sz="2800" dirty="0" err="1" smtClean="0"/>
              <a:t>CGGa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6240" y="746761"/>
            <a:ext cx="8442960" cy="5345010"/>
          </a:xfrm>
        </p:spPr>
        <p:txBody>
          <a:bodyPr/>
          <a:lstStyle/>
          <a:p>
            <a:r>
              <a:rPr lang="it-IT" sz="1800" b="1" dirty="0" smtClean="0">
                <a:solidFill>
                  <a:schemeClr val="tx2">
                    <a:lumMod val="50000"/>
                  </a:schemeClr>
                </a:solidFill>
              </a:rPr>
              <a:t>𝐶𝐶𝐷𝑎</a:t>
            </a:r>
            <a:r>
              <a:rPr lang="it-IT" dirty="0" smtClean="0">
                <a:solidFill>
                  <a:schemeClr val="tx2">
                    <a:lumMod val="50000"/>
                  </a:schemeClr>
                </a:solidFill>
              </a:rPr>
              <a:t> sono i costi relativi alla </a:t>
            </a:r>
            <a:r>
              <a:rPr lang="it-IT" sz="1800" b="1" dirty="0" smtClean="0">
                <a:solidFill>
                  <a:srgbClr val="FF0000"/>
                </a:solidFill>
              </a:rPr>
              <a:t>quota di crediti inesigibili</a:t>
            </a:r>
            <a:r>
              <a:rPr lang="it-IT" dirty="0" smtClean="0">
                <a:solidFill>
                  <a:srgbClr val="FF0000"/>
                </a:solidFill>
              </a:rPr>
              <a:t>, </a:t>
            </a:r>
            <a:r>
              <a:rPr lang="it-IT" b="1" i="1" u="sng" dirty="0" smtClean="0">
                <a:solidFill>
                  <a:schemeClr val="tx2">
                    <a:lumMod val="50000"/>
                  </a:schemeClr>
                </a:solidFill>
              </a:rPr>
              <a:t>per i quali l’ente locale/gestore dimostri di aver esaurito infruttuosamente tutte le azioni giudiziarie a sua disposizione per il recupero del credito</a:t>
            </a:r>
            <a:r>
              <a:rPr lang="it-IT" u="sng" dirty="0" smtClean="0">
                <a:solidFill>
                  <a:schemeClr val="tx2">
                    <a:lumMod val="50000"/>
                  </a:schemeClr>
                </a:solidFill>
              </a:rPr>
              <a:t> </a:t>
            </a:r>
            <a:r>
              <a:rPr lang="it-IT" dirty="0" smtClean="0">
                <a:solidFill>
                  <a:schemeClr val="tx2">
                    <a:lumMod val="50000"/>
                  </a:schemeClr>
                </a:solidFill>
              </a:rPr>
              <a:t>o, alternativamente, nel caso in cui dimostri che sia stata </a:t>
            </a:r>
            <a:r>
              <a:rPr lang="it-IT" b="1" i="1" u="sng" dirty="0" smtClean="0">
                <a:solidFill>
                  <a:schemeClr val="tx2">
                    <a:lumMod val="50000"/>
                  </a:schemeClr>
                </a:solidFill>
              </a:rPr>
              <a:t>avviata una procedura concorsuale </a:t>
            </a:r>
            <a:r>
              <a:rPr lang="it-IT" dirty="0" smtClean="0">
                <a:solidFill>
                  <a:schemeClr val="tx2">
                    <a:lumMod val="50000"/>
                  </a:schemeClr>
                </a:solidFill>
              </a:rPr>
              <a:t>nei confronti del soggetto debitore, </a:t>
            </a:r>
            <a:r>
              <a:rPr lang="it-IT" u="sng" dirty="0" smtClean="0">
                <a:solidFill>
                  <a:schemeClr val="tx2">
                    <a:lumMod val="50000"/>
                  </a:schemeClr>
                </a:solidFill>
              </a:rPr>
              <a:t>per la parte non coperta da fondi svalutazione rischi ovvero da garanzia assicurativa; </a:t>
            </a:r>
            <a:endParaRPr lang="it-IT" dirty="0" smtClean="0">
              <a:solidFill>
                <a:schemeClr val="tx2">
                  <a:lumMod val="50000"/>
                </a:schemeClr>
              </a:solidFill>
            </a:endParaRPr>
          </a:p>
          <a:p>
            <a:r>
              <a:rPr lang="it-IT" i="1" dirty="0" smtClean="0">
                <a:solidFill>
                  <a:schemeClr val="tx2">
                    <a:lumMod val="50000"/>
                  </a:schemeClr>
                </a:solidFill>
              </a:rPr>
              <a:t>Questa disposizione è apparsa, fin da subito, </a:t>
            </a:r>
            <a:r>
              <a:rPr lang="it-IT" i="1" u="sng" dirty="0" smtClean="0">
                <a:solidFill>
                  <a:schemeClr val="tx2">
                    <a:lumMod val="50000"/>
                  </a:schemeClr>
                </a:solidFill>
              </a:rPr>
              <a:t>troppo restrittiva </a:t>
            </a:r>
            <a:r>
              <a:rPr lang="it-IT" i="1" dirty="0" smtClean="0">
                <a:solidFill>
                  <a:schemeClr val="tx2">
                    <a:lumMod val="50000"/>
                  </a:schemeClr>
                </a:solidFill>
              </a:rPr>
              <a:t>ed ha creato forti preoccupazioni per i comuni.</a:t>
            </a:r>
          </a:p>
          <a:p>
            <a:endParaRPr lang="it-IT" i="1" dirty="0" smtClean="0">
              <a:solidFill>
                <a:schemeClr val="tx2">
                  <a:lumMod val="50000"/>
                </a:schemeClr>
              </a:solidFill>
            </a:endParaRPr>
          </a:p>
          <a:p>
            <a:r>
              <a:rPr lang="it-IT" i="1" dirty="0" smtClean="0">
                <a:solidFill>
                  <a:schemeClr val="tx2">
                    <a:lumMod val="50000"/>
                  </a:schemeClr>
                </a:solidFill>
              </a:rPr>
              <a:t>Scuramente occorre apprezzare la volontà di uniformare le regole sulla riscossione, senza distinzione tra entrata tributaria ed entrata-corrispettivo (riscossione in capo al comune ovvero entrata riscossa direttamente dal Gestore).</a:t>
            </a:r>
          </a:p>
          <a:p>
            <a:endParaRPr lang="it-IT" i="1" dirty="0" smtClean="0">
              <a:solidFill>
                <a:schemeClr val="tx2">
                  <a:lumMod val="50000"/>
                </a:schemeClr>
              </a:solidFill>
            </a:endParaRPr>
          </a:p>
          <a:p>
            <a:r>
              <a:rPr lang="it-IT" i="1" dirty="0" smtClean="0">
                <a:solidFill>
                  <a:schemeClr val="tx2">
                    <a:lumMod val="50000"/>
                  </a:schemeClr>
                </a:solidFill>
              </a:rPr>
              <a:t>Tuttavia, come ha rilevato ANCI, la delicatezza del tema impone un’attenta ponderazione, sia per gli inevitabili contraccolpi sulla gestione complessiva degli </a:t>
            </a:r>
            <a:r>
              <a:rPr lang="it-IT" i="1" u="sng" dirty="0" smtClean="0">
                <a:solidFill>
                  <a:schemeClr val="tx2">
                    <a:lumMod val="50000"/>
                  </a:schemeClr>
                </a:solidFill>
              </a:rPr>
              <a:t>equilibri di bilancio</a:t>
            </a:r>
            <a:r>
              <a:rPr lang="it-IT" i="1" dirty="0" smtClean="0">
                <a:solidFill>
                  <a:schemeClr val="tx2">
                    <a:lumMod val="50000"/>
                  </a:schemeClr>
                </a:solidFill>
              </a:rPr>
              <a:t> sia sotto il </a:t>
            </a:r>
            <a:r>
              <a:rPr lang="it-IT" i="1" u="sng" dirty="0" smtClean="0">
                <a:solidFill>
                  <a:schemeClr val="tx2">
                    <a:lumMod val="50000"/>
                  </a:schemeClr>
                </a:solidFill>
              </a:rPr>
              <a:t>profilo equitativo</a:t>
            </a:r>
            <a:r>
              <a:rPr lang="it-IT" dirty="0" smtClean="0">
                <a:solidFill>
                  <a:schemeClr val="tx2">
                    <a:lumMod val="50000"/>
                  </a:schemeClr>
                </a:solidFill>
              </a:rPr>
              <a:t>. </a:t>
            </a:r>
          </a:p>
          <a:p>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67</a:t>
            </a:fld>
            <a:endParaRPr lang="it-IT" dirty="0"/>
          </a:p>
        </p:txBody>
      </p:sp>
      <p:sp>
        <p:nvSpPr>
          <p:cNvPr id="4" name="Titolo 3"/>
          <p:cNvSpPr>
            <a:spLocks noGrp="1"/>
          </p:cNvSpPr>
          <p:nvPr>
            <p:ph type="title"/>
          </p:nvPr>
        </p:nvSpPr>
        <p:spPr>
          <a:xfrm>
            <a:off x="396240" y="213361"/>
            <a:ext cx="8195809" cy="533400"/>
          </a:xfrm>
        </p:spPr>
        <p:txBody>
          <a:bodyPr/>
          <a:lstStyle/>
          <a:p>
            <a:r>
              <a:rPr lang="it-IT" sz="2800" dirty="0" smtClean="0"/>
              <a:t>Le componenti di costo fisso: </a:t>
            </a:r>
            <a:r>
              <a:rPr lang="it-IT" sz="2800" dirty="0" err="1" smtClean="0"/>
              <a:t>CCa</a:t>
            </a:r>
            <a:r>
              <a:rPr lang="it-IT" sz="2800" dirty="0" smtClean="0"/>
              <a:t> (</a:t>
            </a:r>
            <a:r>
              <a:rPr lang="it-IT" sz="2800" dirty="0" err="1" smtClean="0"/>
              <a:t>CCDa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11480" y="640081"/>
            <a:ext cx="8427720" cy="5451690"/>
          </a:xfrm>
        </p:spPr>
        <p:txBody>
          <a:bodyPr/>
          <a:lstStyle/>
          <a:p>
            <a:r>
              <a:rPr lang="it-IT" dirty="0" smtClean="0">
                <a:solidFill>
                  <a:schemeClr val="tx2">
                    <a:lumMod val="50000"/>
                  </a:schemeClr>
                </a:solidFill>
              </a:rPr>
              <a:t>Problemi legati alla modifica del criterio di imputazione dei crediti inesigibili :</a:t>
            </a:r>
          </a:p>
          <a:p>
            <a:r>
              <a:rPr lang="it-IT" b="1" dirty="0" smtClean="0">
                <a:solidFill>
                  <a:schemeClr val="tx2">
                    <a:lumMod val="50000"/>
                  </a:schemeClr>
                </a:solidFill>
              </a:rPr>
              <a:t>Riscossione coattiva effettuata mediante ingiunzione fiscale:</a:t>
            </a:r>
          </a:p>
          <a:p>
            <a:r>
              <a:rPr lang="it-IT" dirty="0" smtClean="0">
                <a:solidFill>
                  <a:schemeClr val="tx2">
                    <a:lumMod val="50000"/>
                  </a:schemeClr>
                </a:solidFill>
              </a:rPr>
              <a:t>In questo caso  occorre che sia stata notificata l’ingiunzione e che siano state poste in essere tutte le possibili azioni cautelari ed esecutive a disposizione dell’Ente. Queste attività  richiedono lavoro e spesso occorre molto tempo per  arrivare a dichiarare inesigibile il credito (soprattutto in caso di notifica di provvedimenti cautelari). </a:t>
            </a:r>
            <a:r>
              <a:rPr lang="it-IT" u="sng" dirty="0" smtClean="0">
                <a:solidFill>
                  <a:schemeClr val="tx2">
                    <a:lumMod val="50000"/>
                  </a:schemeClr>
                </a:solidFill>
              </a:rPr>
              <a:t>La conseguenza è che, per poter iscrivere a costo i crediti, dovranno trascorrere diversi anni con inevitabili riflessi sui bilanci, soprattutto nei primi anni di applicazione del nuovo metodo. </a:t>
            </a:r>
            <a:r>
              <a:rPr lang="it-IT" dirty="0" smtClean="0">
                <a:solidFill>
                  <a:schemeClr val="tx2">
                    <a:lumMod val="50000"/>
                  </a:schemeClr>
                </a:solidFill>
              </a:rPr>
              <a:t>A tutto ciò si aggiunga che spesso i Comuni hanno affidato esternamente l’attività di riscossione coattiva - in concessione, o in appalto di servizi - disciplinando le tempistiche delle inesigibilità sulla base di criteri che possono risultare differenti (in tutto o in parte).</a:t>
            </a:r>
          </a:p>
          <a:p>
            <a:endParaRPr lang="it-IT" dirty="0" smtClean="0">
              <a:solidFill>
                <a:schemeClr val="tx2">
                  <a:lumMod val="50000"/>
                </a:schemeClr>
              </a:solidFill>
            </a:endParaRPr>
          </a:p>
          <a:p>
            <a:r>
              <a:rPr lang="it-IT" b="1" dirty="0" smtClean="0">
                <a:solidFill>
                  <a:schemeClr val="tx2">
                    <a:lumMod val="50000"/>
                  </a:schemeClr>
                </a:solidFill>
              </a:rPr>
              <a:t>Riscossione coattiva effettuata tramite ruolo ad </a:t>
            </a:r>
            <a:r>
              <a:rPr lang="it-IT" b="1" dirty="0" err="1" smtClean="0">
                <a:solidFill>
                  <a:schemeClr val="tx2">
                    <a:lumMod val="50000"/>
                  </a:schemeClr>
                </a:solidFill>
              </a:rPr>
              <a:t>AdER</a:t>
            </a:r>
            <a:endParaRPr lang="it-IT" b="1" dirty="0" smtClean="0">
              <a:solidFill>
                <a:schemeClr val="tx2">
                  <a:lumMod val="50000"/>
                </a:schemeClr>
              </a:solidFill>
            </a:endParaRPr>
          </a:p>
          <a:p>
            <a:r>
              <a:rPr lang="it-IT" dirty="0" smtClean="0">
                <a:solidFill>
                  <a:schemeClr val="tx2">
                    <a:lumMod val="50000"/>
                  </a:schemeClr>
                </a:solidFill>
              </a:rPr>
              <a:t>Maggiori problemi si hanno nel caso in cui la riscossione coattiva  Tari sia effettuate mediante ruolo: in tal caso occorre prendere atto che l’inesigibilità potrà essere dichiarata solo dopo che </a:t>
            </a:r>
            <a:r>
              <a:rPr lang="it-IT" dirty="0" err="1" smtClean="0">
                <a:solidFill>
                  <a:schemeClr val="tx2">
                    <a:lumMod val="50000"/>
                  </a:schemeClr>
                </a:solidFill>
              </a:rPr>
              <a:t>AdER</a:t>
            </a:r>
            <a:r>
              <a:rPr lang="it-IT" dirty="0" smtClean="0">
                <a:solidFill>
                  <a:schemeClr val="tx2">
                    <a:lumMod val="50000"/>
                  </a:schemeClr>
                </a:solidFill>
              </a:rPr>
              <a:t> abbia trasmesso la prevista comunicazione di inesigibilità  e sia terminato il procedimento di verifica di cui all’art. 20 del </a:t>
            </a:r>
            <a:r>
              <a:rPr lang="it-IT" dirty="0" err="1" smtClean="0">
                <a:solidFill>
                  <a:schemeClr val="tx2">
                    <a:lumMod val="50000"/>
                  </a:schemeClr>
                </a:solidFill>
              </a:rPr>
              <a:t>D.Lgs</a:t>
            </a:r>
            <a:r>
              <a:rPr lang="it-IT" dirty="0" smtClean="0">
                <a:solidFill>
                  <a:schemeClr val="tx2">
                    <a:lumMod val="50000"/>
                  </a:schemeClr>
                </a:solidFill>
              </a:rPr>
              <a:t> 112/1999 (</a:t>
            </a:r>
            <a:r>
              <a:rPr lang="it-IT" u="sng" dirty="0" err="1" smtClean="0">
                <a:solidFill>
                  <a:schemeClr val="tx2">
                    <a:lumMod val="50000"/>
                  </a:schemeClr>
                </a:solidFill>
              </a:rPr>
              <a:t>…con</a:t>
            </a:r>
            <a:r>
              <a:rPr lang="it-IT" u="sng" dirty="0" smtClean="0">
                <a:solidFill>
                  <a:schemeClr val="tx2">
                    <a:lumMod val="50000"/>
                  </a:schemeClr>
                </a:solidFill>
              </a:rPr>
              <a:t> le disposizioni vigenti potranno trascorrere addirittura decenni!)</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68</a:t>
            </a:fld>
            <a:endParaRPr lang="it-IT" dirty="0"/>
          </a:p>
        </p:txBody>
      </p:sp>
      <p:sp>
        <p:nvSpPr>
          <p:cNvPr id="4" name="Titolo 3"/>
          <p:cNvSpPr>
            <a:spLocks noGrp="1"/>
          </p:cNvSpPr>
          <p:nvPr>
            <p:ph type="title"/>
          </p:nvPr>
        </p:nvSpPr>
        <p:spPr>
          <a:xfrm>
            <a:off x="411480" y="198121"/>
            <a:ext cx="8180569" cy="624840"/>
          </a:xfrm>
        </p:spPr>
        <p:txBody>
          <a:bodyPr/>
          <a:lstStyle/>
          <a:p>
            <a:r>
              <a:rPr lang="it-IT" sz="2800" dirty="0" smtClean="0"/>
              <a:t>Le componenti di costo fisso: </a:t>
            </a:r>
            <a:r>
              <a:rPr lang="it-IT" sz="2800" dirty="0" err="1" smtClean="0"/>
              <a:t>CCa</a:t>
            </a:r>
            <a:r>
              <a:rPr lang="it-IT" sz="2800" dirty="0" smtClean="0"/>
              <a:t> (</a:t>
            </a:r>
            <a:r>
              <a:rPr lang="it-IT" sz="2800" dirty="0" err="1" smtClean="0"/>
              <a:t>CCDa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3840" y="563881"/>
            <a:ext cx="8747760" cy="5318760"/>
          </a:xfrm>
        </p:spPr>
        <p:txBody>
          <a:bodyPr/>
          <a:lstStyle/>
          <a:p>
            <a:r>
              <a:rPr lang="it-IT" dirty="0" smtClean="0">
                <a:solidFill>
                  <a:schemeClr val="tx2">
                    <a:lumMod val="50000"/>
                  </a:schemeClr>
                </a:solidFill>
              </a:rPr>
              <a:t>L’autorità precisa che i crediti inesigibili (così come da “nuova definizione”) potranno essere iscritti come costi comuni </a:t>
            </a:r>
            <a:r>
              <a:rPr lang="it-IT" b="1" u="sng" dirty="0" smtClean="0">
                <a:solidFill>
                  <a:srgbClr val="FF0000"/>
                </a:solidFill>
              </a:rPr>
              <a:t>per la parte non coperta </a:t>
            </a:r>
            <a:r>
              <a:rPr lang="it-IT" u="sng" dirty="0" smtClean="0">
                <a:solidFill>
                  <a:srgbClr val="FF0000"/>
                </a:solidFill>
              </a:rPr>
              <a:t>da fondi svalutazione rischi </a:t>
            </a:r>
            <a:r>
              <a:rPr lang="it-IT" dirty="0" smtClean="0">
                <a:solidFill>
                  <a:srgbClr val="FF0000"/>
                </a:solidFill>
              </a:rPr>
              <a:t>ovvero da garanzia assicurativa</a:t>
            </a:r>
            <a:r>
              <a:rPr lang="it-IT" b="1" dirty="0" smtClean="0">
                <a:solidFill>
                  <a:srgbClr val="FF0000"/>
                </a:solidFill>
              </a:rPr>
              <a:t>.</a:t>
            </a:r>
          </a:p>
          <a:p>
            <a:r>
              <a:rPr lang="it-IT" dirty="0" smtClean="0">
                <a:solidFill>
                  <a:schemeClr val="tx2">
                    <a:lumMod val="50000"/>
                  </a:schemeClr>
                </a:solidFill>
              </a:rPr>
              <a:t>La formulazione non appare chiara, in quanto il  </a:t>
            </a:r>
            <a:r>
              <a:rPr lang="it-IT" dirty="0" smtClean="0">
                <a:solidFill>
                  <a:srgbClr val="FF0000"/>
                </a:solidFill>
              </a:rPr>
              <a:t>fondo svalutazione crediti (o fondo rischi generico) </a:t>
            </a:r>
            <a:r>
              <a:rPr lang="it-IT" dirty="0" smtClean="0">
                <a:solidFill>
                  <a:schemeClr val="tx2">
                    <a:lumMod val="50000"/>
                  </a:schemeClr>
                </a:solidFill>
              </a:rPr>
              <a:t>previsto nelle Linee guida </a:t>
            </a:r>
            <a:r>
              <a:rPr lang="it-IT" dirty="0" err="1" smtClean="0">
                <a:solidFill>
                  <a:schemeClr val="tx2">
                    <a:lumMod val="50000"/>
                  </a:schemeClr>
                </a:solidFill>
              </a:rPr>
              <a:t>Tares</a:t>
            </a:r>
            <a:r>
              <a:rPr lang="it-IT" dirty="0" smtClean="0">
                <a:solidFill>
                  <a:schemeClr val="tx2">
                    <a:lumMod val="50000"/>
                  </a:schemeClr>
                </a:solidFill>
              </a:rPr>
              <a:t> per la redazione del Piano finanziari riguarda solo la categoria dei</a:t>
            </a:r>
            <a:r>
              <a:rPr lang="it-IT" b="1" dirty="0" smtClean="0">
                <a:solidFill>
                  <a:schemeClr val="tx2">
                    <a:lumMod val="50000"/>
                  </a:schemeClr>
                </a:solidFill>
              </a:rPr>
              <a:t> “</a:t>
            </a:r>
            <a:r>
              <a:rPr lang="it-IT" b="1" u="sng" dirty="0" smtClean="0">
                <a:solidFill>
                  <a:schemeClr val="tx2">
                    <a:lumMod val="50000"/>
                  </a:schemeClr>
                </a:solidFill>
              </a:rPr>
              <a:t>crediti esigibili”</a:t>
            </a:r>
            <a:r>
              <a:rPr lang="it-IT" dirty="0" smtClean="0">
                <a:solidFill>
                  <a:schemeClr val="tx2">
                    <a:lumMod val="50000"/>
                  </a:schemeClr>
                </a:solidFill>
              </a:rPr>
              <a:t>, non quella dei crediti inesigibili!</a:t>
            </a:r>
          </a:p>
          <a:p>
            <a:r>
              <a:rPr lang="it-IT" sz="1500" dirty="0" smtClean="0">
                <a:solidFill>
                  <a:srgbClr val="00682F"/>
                </a:solidFill>
              </a:rPr>
              <a:t>Le linee guida, infatti, richiamando i principi civilisti  per cui i crediti devono essere iscritti a bilancio </a:t>
            </a:r>
            <a:r>
              <a:rPr lang="it-IT" sz="1500" i="1" dirty="0" smtClean="0">
                <a:solidFill>
                  <a:srgbClr val="00682F"/>
                </a:solidFill>
              </a:rPr>
              <a:t>valore presumibile di realizzazione (art. 2426, </a:t>
            </a:r>
            <a:r>
              <a:rPr lang="it-IT" sz="1500" i="1" dirty="0" err="1" smtClean="0">
                <a:solidFill>
                  <a:srgbClr val="00682F"/>
                </a:solidFill>
              </a:rPr>
              <a:t>c.c</a:t>
            </a:r>
            <a:r>
              <a:rPr lang="it-IT" sz="1500" i="1" dirty="0" smtClean="0">
                <a:solidFill>
                  <a:srgbClr val="00682F"/>
                </a:solidFill>
              </a:rPr>
              <a:t>), suddividono i crediti esigibili  in:</a:t>
            </a:r>
            <a:endParaRPr lang="it-IT" sz="1500" dirty="0" smtClean="0">
              <a:solidFill>
                <a:srgbClr val="00682F"/>
              </a:solidFill>
            </a:endParaRPr>
          </a:p>
          <a:p>
            <a:r>
              <a:rPr lang="it-IT" sz="1500" dirty="0" smtClean="0">
                <a:solidFill>
                  <a:srgbClr val="00682F"/>
                </a:solidFill>
              </a:rPr>
              <a:t>a) i crediti di </a:t>
            </a:r>
            <a:r>
              <a:rPr lang="it-IT" sz="1500" i="1" dirty="0" smtClean="0">
                <a:solidFill>
                  <a:srgbClr val="00682F"/>
                </a:solidFill>
              </a:rPr>
              <a:t>sicura esigibilità, sono iscritti al valore nominale; </a:t>
            </a:r>
          </a:p>
          <a:p>
            <a:r>
              <a:rPr lang="it-IT" sz="1500" dirty="0" smtClean="0">
                <a:solidFill>
                  <a:srgbClr val="00682F"/>
                </a:solidFill>
              </a:rPr>
              <a:t>b) i crediti di </a:t>
            </a:r>
            <a:r>
              <a:rPr lang="it-IT" sz="1500" b="1" i="1" dirty="0" smtClean="0">
                <a:solidFill>
                  <a:srgbClr val="00682F"/>
                </a:solidFill>
              </a:rPr>
              <a:t>dubbia esigibilità </a:t>
            </a:r>
            <a:r>
              <a:rPr lang="it-IT" sz="1500" i="1" dirty="0" smtClean="0">
                <a:solidFill>
                  <a:srgbClr val="00682F"/>
                </a:solidFill>
              </a:rPr>
              <a:t>sono soggetti a svalutazione specifica, mediante appostamento di idonee somme nel </a:t>
            </a:r>
            <a:r>
              <a:rPr lang="it-IT" sz="1500" b="1" i="1" dirty="0" smtClean="0">
                <a:solidFill>
                  <a:srgbClr val="00682F"/>
                </a:solidFill>
              </a:rPr>
              <a:t>fondo svalutazione</a:t>
            </a:r>
            <a:r>
              <a:rPr lang="it-IT" sz="1500" i="1" dirty="0" smtClean="0">
                <a:solidFill>
                  <a:srgbClr val="00682F"/>
                </a:solidFill>
              </a:rPr>
              <a:t>; </a:t>
            </a:r>
          </a:p>
          <a:p>
            <a:r>
              <a:rPr lang="it-IT" sz="1500" dirty="0" smtClean="0">
                <a:solidFill>
                  <a:srgbClr val="00682F"/>
                </a:solidFill>
              </a:rPr>
              <a:t>c) </a:t>
            </a:r>
            <a:r>
              <a:rPr lang="it-IT" sz="1500" i="1" dirty="0" smtClean="0">
                <a:solidFill>
                  <a:srgbClr val="00682F"/>
                </a:solidFill>
              </a:rPr>
              <a:t>tutti i crediti sono soggetti ad una svalutazione generica mediante appostamento di idonee somme nel </a:t>
            </a:r>
            <a:r>
              <a:rPr lang="it-IT" sz="1500" b="1" i="1" dirty="0" smtClean="0">
                <a:solidFill>
                  <a:srgbClr val="00682F"/>
                </a:solidFill>
              </a:rPr>
              <a:t>fondo rischi</a:t>
            </a:r>
            <a:r>
              <a:rPr lang="it-IT" sz="1500" i="1" dirty="0" smtClean="0">
                <a:solidFill>
                  <a:srgbClr val="00682F"/>
                </a:solidFill>
              </a:rPr>
              <a:t>.  </a:t>
            </a:r>
          </a:p>
          <a:p>
            <a:endParaRPr lang="it-IT" sz="1500" i="1" dirty="0" smtClean="0">
              <a:solidFill>
                <a:srgbClr val="00682F"/>
              </a:solidFill>
            </a:endParaRPr>
          </a:p>
          <a:p>
            <a:r>
              <a:rPr lang="it-IT" b="1" dirty="0" smtClean="0">
                <a:solidFill>
                  <a:schemeClr val="tx2">
                    <a:lumMod val="50000"/>
                  </a:schemeClr>
                </a:solidFill>
              </a:rPr>
              <a:t>Per i crediti esigibili sono ammessi gli accantonamenti</a:t>
            </a:r>
            <a:r>
              <a:rPr lang="it-IT" b="1" dirty="0" smtClean="0">
                <a:solidFill>
                  <a:srgbClr val="FF0000"/>
                </a:solidFill>
              </a:rPr>
              <a:t> </a:t>
            </a:r>
            <a:r>
              <a:rPr lang="it-IT" b="1" dirty="0" smtClean="0">
                <a:solidFill>
                  <a:schemeClr val="tx2">
                    <a:lumMod val="50000"/>
                  </a:schemeClr>
                </a:solidFill>
              </a:rPr>
              <a:t>previsti dalla normativa tributaria, e quindi lo 0,5% annuo del valore nominale dei crediti, fino ad un massimo del 5% del valore nominale stesso (art. 106, comma 1, D.P.R. n. 917 del 1986). </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69</a:t>
            </a:fld>
            <a:endParaRPr lang="it-IT" dirty="0"/>
          </a:p>
        </p:txBody>
      </p:sp>
      <p:sp>
        <p:nvSpPr>
          <p:cNvPr id="4" name="Titolo 3"/>
          <p:cNvSpPr>
            <a:spLocks noGrp="1"/>
          </p:cNvSpPr>
          <p:nvPr>
            <p:ph type="title"/>
          </p:nvPr>
        </p:nvSpPr>
        <p:spPr>
          <a:xfrm>
            <a:off x="441960" y="0"/>
            <a:ext cx="8397240" cy="762001"/>
          </a:xfrm>
        </p:spPr>
        <p:txBody>
          <a:bodyPr/>
          <a:lstStyle/>
          <a:p>
            <a:r>
              <a:rPr lang="it-IT" sz="2800" dirty="0" smtClean="0"/>
              <a:t>Le componenti di costo fisso: </a:t>
            </a:r>
            <a:r>
              <a:rPr lang="it-IT" sz="2800" dirty="0" err="1" smtClean="0"/>
              <a:t>CCa</a:t>
            </a:r>
            <a:r>
              <a:rPr lang="it-IT" sz="2800" dirty="0" smtClean="0"/>
              <a:t> (</a:t>
            </a:r>
            <a:r>
              <a:rPr lang="it-IT" sz="2800" dirty="0" err="1" smtClean="0"/>
              <a:t>CCDa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0040" y="1328921"/>
            <a:ext cx="8500110" cy="4553719"/>
          </a:xfrm>
        </p:spPr>
        <p:txBody>
          <a:bodyPr/>
          <a:lstStyle/>
          <a:p>
            <a:r>
              <a:rPr lang="it-IT" dirty="0" smtClean="0"/>
              <a:t>          </a:t>
            </a:r>
          </a:p>
          <a:p>
            <a:endParaRPr lang="it-IT" dirty="0" smtClean="0"/>
          </a:p>
          <a:p>
            <a:endParaRPr lang="it-IT" dirty="0" smtClean="0"/>
          </a:p>
          <a:p>
            <a:r>
              <a:rPr lang="it-IT" dirty="0" smtClean="0"/>
              <a:t>                                                                 </a:t>
            </a:r>
          </a:p>
          <a:p>
            <a:endParaRPr lang="it-IT" dirty="0" smtClean="0"/>
          </a:p>
          <a:p>
            <a:endParaRPr lang="it-IT" dirty="0" smtClean="0"/>
          </a:p>
          <a:p>
            <a:endParaRPr lang="it-IT" b="1" dirty="0" smtClean="0"/>
          </a:p>
          <a:p>
            <a:r>
              <a:rPr lang="it-IT" b="1" dirty="0" smtClean="0"/>
              <a:t>Con la Tariffa di riferimento devono essere coperti integralmente:</a:t>
            </a:r>
          </a:p>
          <a:p>
            <a:pPr>
              <a:buFontTx/>
              <a:buChar char="-"/>
            </a:pPr>
            <a:r>
              <a:rPr lang="it-IT" b="1" dirty="0" smtClean="0"/>
              <a:t>i costi di investimento e relativi ammortamenti (costi fissi);</a:t>
            </a:r>
          </a:p>
          <a:p>
            <a:pPr>
              <a:buFontTx/>
              <a:buChar char="-"/>
            </a:pPr>
            <a:r>
              <a:rPr lang="it-IT" b="1" dirty="0" smtClean="0"/>
              <a:t> i costi di raccolta, trattamento, smaltimento/riciclo dei rifiuti (costi variabili – legati alla quantità di rifiuti prodotti).</a:t>
            </a:r>
            <a:endParaRPr lang="it-IT" dirty="0" smtClean="0"/>
          </a:p>
          <a:p>
            <a:r>
              <a:rPr lang="it-IT" dirty="0" smtClean="0"/>
              <a:t>        </a:t>
            </a:r>
          </a:p>
          <a:p>
            <a:endParaRPr lang="it-IT" sz="1800" dirty="0" smtClean="0"/>
          </a:p>
          <a:p>
            <a:r>
              <a:rPr lang="it-IT" sz="1800" b="1" dirty="0" smtClean="0">
                <a:solidFill>
                  <a:srgbClr val="FF0000"/>
                </a:solidFill>
              </a:rPr>
              <a:t>I</a:t>
            </a:r>
            <a:r>
              <a:rPr lang="it-IT" sz="1800" b="1" u="sng" dirty="0" smtClean="0">
                <a:solidFill>
                  <a:srgbClr val="FF0000"/>
                </a:solidFill>
              </a:rPr>
              <a:t> COSTI</a:t>
            </a:r>
            <a:r>
              <a:rPr lang="it-IT" sz="1800" b="1" dirty="0" smtClean="0">
                <a:solidFill>
                  <a:srgbClr val="FF0000"/>
                </a:solidFill>
              </a:rPr>
              <a:t> sono determinati annualmente nei Piani Economici Finanziari (PEF)</a:t>
            </a:r>
            <a:endParaRPr lang="it-IT" sz="1800" b="1" dirty="0">
              <a:solidFill>
                <a:srgbClr val="FF000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a:t>
            </a:fld>
            <a:endParaRPr lang="it-IT" dirty="0"/>
          </a:p>
        </p:txBody>
      </p:sp>
      <p:sp>
        <p:nvSpPr>
          <p:cNvPr id="4" name="Titolo 3"/>
          <p:cNvSpPr>
            <a:spLocks noGrp="1"/>
          </p:cNvSpPr>
          <p:nvPr>
            <p:ph type="title"/>
          </p:nvPr>
        </p:nvSpPr>
        <p:spPr>
          <a:xfrm>
            <a:off x="685800" y="451766"/>
            <a:ext cx="7906249" cy="877155"/>
          </a:xfrm>
        </p:spPr>
        <p:txBody>
          <a:bodyPr/>
          <a:lstStyle/>
          <a:p>
            <a:r>
              <a:rPr lang="it-IT" sz="2400" dirty="0" smtClean="0"/>
              <a:t>INDIVIDUAZIONE DEI COSTI E DETERMINAZIONE DELLE TARIFFE</a:t>
            </a:r>
            <a:endParaRPr lang="it-IT" sz="2400" dirty="0"/>
          </a:p>
        </p:txBody>
      </p:sp>
      <p:sp>
        <p:nvSpPr>
          <p:cNvPr id="5" name="Rettangolo 4"/>
          <p:cNvSpPr/>
          <p:nvPr/>
        </p:nvSpPr>
        <p:spPr>
          <a:xfrm>
            <a:off x="320039" y="1473196"/>
            <a:ext cx="3659291" cy="14376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smtClean="0"/>
              <a:t>COSTI </a:t>
            </a:r>
            <a:r>
              <a:rPr lang="it-IT" b="1" dirty="0" err="1" smtClean="0"/>
              <a:t>DI</a:t>
            </a:r>
            <a:r>
              <a:rPr lang="it-IT" b="1" dirty="0" smtClean="0"/>
              <a:t> INVESTIMENTO</a:t>
            </a:r>
          </a:p>
          <a:p>
            <a:pPr algn="ctr"/>
            <a:r>
              <a:rPr lang="it-IT" b="1" dirty="0" smtClean="0"/>
              <a:t> (costi fissi)</a:t>
            </a:r>
          </a:p>
          <a:p>
            <a:pPr algn="ctr"/>
            <a:r>
              <a:rPr lang="it-IT" sz="2000" b="1" dirty="0" smtClean="0"/>
              <a:t> +                                      </a:t>
            </a:r>
          </a:p>
          <a:p>
            <a:pPr algn="ctr"/>
            <a:r>
              <a:rPr lang="it-IT" b="1" dirty="0" smtClean="0"/>
              <a:t>COSTI  </a:t>
            </a:r>
            <a:r>
              <a:rPr lang="it-IT" b="1" dirty="0" err="1" smtClean="0"/>
              <a:t>DI</a:t>
            </a:r>
            <a:r>
              <a:rPr lang="it-IT" b="1" dirty="0" smtClean="0"/>
              <a:t> RACCOLTA E SMALTIMENTO (costi variabili)</a:t>
            </a:r>
            <a:endParaRPr lang="it-IT" b="1" dirty="0"/>
          </a:p>
        </p:txBody>
      </p:sp>
      <p:sp>
        <p:nvSpPr>
          <p:cNvPr id="6" name="Rettangolo 5"/>
          <p:cNvSpPr/>
          <p:nvPr/>
        </p:nvSpPr>
        <p:spPr>
          <a:xfrm>
            <a:off x="5164663" y="1473196"/>
            <a:ext cx="3427385" cy="14071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smtClean="0"/>
              <a:t>TARIFFA </a:t>
            </a:r>
            <a:r>
              <a:rPr lang="it-IT" dirty="0" err="1" smtClean="0"/>
              <a:t>DI</a:t>
            </a:r>
            <a:r>
              <a:rPr lang="it-IT" dirty="0" smtClean="0"/>
              <a:t> RIFERIMENTO</a:t>
            </a:r>
            <a:endParaRPr lang="it-IT" dirty="0"/>
          </a:p>
        </p:txBody>
      </p:sp>
      <p:cxnSp>
        <p:nvCxnSpPr>
          <p:cNvPr id="12" name="Connettore 2 11"/>
          <p:cNvCxnSpPr>
            <a:stCxn id="5" idx="3"/>
          </p:cNvCxnSpPr>
          <p:nvPr/>
        </p:nvCxnSpPr>
        <p:spPr>
          <a:xfrm>
            <a:off x="3979330" y="2192018"/>
            <a:ext cx="118533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74320" y="746761"/>
            <a:ext cx="8641080" cy="5059679"/>
          </a:xfrm>
        </p:spPr>
        <p:txBody>
          <a:bodyPr/>
          <a:lstStyle/>
          <a:p>
            <a:r>
              <a:rPr lang="it-IT" dirty="0" smtClean="0">
                <a:solidFill>
                  <a:schemeClr val="tx2">
                    <a:lumMod val="50000"/>
                  </a:schemeClr>
                </a:solidFill>
              </a:rPr>
              <a:t>Diversa è, invece, la sorte dei </a:t>
            </a:r>
            <a:r>
              <a:rPr lang="it-IT" sz="1800" b="1" i="1" dirty="0" smtClean="0">
                <a:solidFill>
                  <a:srgbClr val="FF0000"/>
                </a:solidFill>
              </a:rPr>
              <a:t>crediti inesigibili</a:t>
            </a:r>
            <a:r>
              <a:rPr lang="it-IT" i="1" dirty="0" smtClean="0"/>
              <a:t>, </a:t>
            </a:r>
            <a:r>
              <a:rPr lang="it-IT" i="1" dirty="0" smtClean="0">
                <a:solidFill>
                  <a:schemeClr val="tx2">
                    <a:lumMod val="50000"/>
                  </a:schemeClr>
                </a:solidFill>
              </a:rPr>
              <a:t>per i quali cioè non vi sono fondate speranze di riscossione. Al riguardo, le Linee Guida richiamano la </a:t>
            </a:r>
            <a:r>
              <a:rPr lang="it-IT" i="1" u="sng" dirty="0" smtClean="0">
                <a:solidFill>
                  <a:schemeClr val="tx2">
                    <a:lumMod val="50000"/>
                  </a:schemeClr>
                </a:solidFill>
              </a:rPr>
              <a:t>disciplina contabile</a:t>
            </a:r>
            <a:r>
              <a:rPr lang="it-IT" i="1" dirty="0" smtClean="0">
                <a:solidFill>
                  <a:schemeClr val="tx2">
                    <a:lumMod val="50000"/>
                  </a:schemeClr>
                </a:solidFill>
              </a:rPr>
              <a:t>: l’art. 101, comma 5, del D.P.R. n. 917 del 1986 (modificato dall'art. 33, comma 5, del D.L. 22 giugno 2012, n. 83, convertito, con modificazioni, dalla L. 7 agosto 2012, n. 134) dispone che le perdite su crediti sono deducibili - e quindi divengono un “Costo” -  </a:t>
            </a:r>
            <a:r>
              <a:rPr lang="it-IT" b="1" i="1" u="sng" dirty="0" smtClean="0">
                <a:solidFill>
                  <a:schemeClr val="tx2">
                    <a:lumMod val="50000"/>
                  </a:schemeClr>
                </a:solidFill>
              </a:rPr>
              <a:t>qualora risultino da elementi “certi e precisi”</a:t>
            </a:r>
            <a:r>
              <a:rPr lang="it-IT" b="1" i="1" dirty="0" smtClean="0">
                <a:solidFill>
                  <a:schemeClr val="tx2">
                    <a:lumMod val="50000"/>
                  </a:schemeClr>
                </a:solidFill>
              </a:rPr>
              <a:t> </a:t>
            </a:r>
            <a:r>
              <a:rPr lang="it-IT" i="1" dirty="0" smtClean="0">
                <a:solidFill>
                  <a:schemeClr val="tx2">
                    <a:lumMod val="50000"/>
                  </a:schemeClr>
                </a:solidFill>
              </a:rPr>
              <a:t>e, in ogni caso, qualora il debitore sia assoggettato a </a:t>
            </a:r>
            <a:r>
              <a:rPr lang="it-IT" b="1" i="1" dirty="0" smtClean="0">
                <a:solidFill>
                  <a:schemeClr val="tx2">
                    <a:lumMod val="50000"/>
                  </a:schemeClr>
                </a:solidFill>
              </a:rPr>
              <a:t>procedure concorsuali</a:t>
            </a:r>
            <a:r>
              <a:rPr lang="it-IT" i="1" dirty="0" smtClean="0">
                <a:solidFill>
                  <a:schemeClr val="tx2">
                    <a:lumMod val="50000"/>
                  </a:schemeClr>
                </a:solidFill>
              </a:rPr>
              <a:t> </a:t>
            </a:r>
            <a:r>
              <a:rPr lang="it-IT" dirty="0" smtClean="0">
                <a:solidFill>
                  <a:schemeClr val="tx2">
                    <a:lumMod val="50000"/>
                  </a:schemeClr>
                </a:solidFill>
              </a:rPr>
              <a:t>o ha concluso un </a:t>
            </a:r>
            <a:r>
              <a:rPr lang="it-IT" b="1" dirty="0" smtClean="0">
                <a:solidFill>
                  <a:schemeClr val="tx2">
                    <a:lumMod val="50000"/>
                  </a:schemeClr>
                </a:solidFill>
              </a:rPr>
              <a:t>accordo di ristrutturazione </a:t>
            </a:r>
            <a:r>
              <a:rPr lang="it-IT" dirty="0" smtClean="0">
                <a:solidFill>
                  <a:schemeClr val="tx2">
                    <a:lumMod val="50000"/>
                  </a:schemeClr>
                </a:solidFill>
              </a:rPr>
              <a:t>dei debiti omologato. Gli elementi certi e precisi sussistono in ogni caso quando il credito sia di modesta entità (non superiore a 5.000 euro per le imprese di più rilevante dimensione e non superiore a 2.500 euro per le altre imprese) e sia decorso un periodo di sei mesi dalla scadenza di pagamento del credito.</a:t>
            </a:r>
          </a:p>
          <a:p>
            <a:r>
              <a:rPr lang="it-IT" dirty="0" smtClean="0">
                <a:solidFill>
                  <a:schemeClr val="tx2">
                    <a:lumMod val="50000"/>
                  </a:schemeClr>
                </a:solidFill>
              </a:rPr>
              <a:t>Le linee Guida precisano poi che occorre </a:t>
            </a:r>
            <a:r>
              <a:rPr lang="it-IT" u="sng" dirty="0" smtClean="0">
                <a:solidFill>
                  <a:schemeClr val="tx2">
                    <a:lumMod val="50000"/>
                  </a:schemeClr>
                </a:solidFill>
              </a:rPr>
              <a:t>coordinare tali disposizioni con quelle tributarie</a:t>
            </a:r>
            <a:r>
              <a:rPr lang="it-IT" dirty="0" smtClean="0">
                <a:solidFill>
                  <a:schemeClr val="tx2">
                    <a:lumMod val="50000"/>
                  </a:schemeClr>
                </a:solidFill>
              </a:rPr>
              <a:t>, cosicché la possibilità di considerare inesigibile un credito presuppone </a:t>
            </a:r>
            <a:r>
              <a:rPr lang="it-IT" u="sng" dirty="0" smtClean="0">
                <a:solidFill>
                  <a:schemeClr val="tx2">
                    <a:lumMod val="50000"/>
                  </a:schemeClr>
                </a:solidFill>
              </a:rPr>
              <a:t>il compiuto svolgimento delle procedure previste a pena di decadenza</a:t>
            </a:r>
            <a:r>
              <a:rPr lang="it-IT" dirty="0" smtClean="0">
                <a:solidFill>
                  <a:schemeClr val="tx2">
                    <a:lumMod val="50000"/>
                  </a:schemeClr>
                </a:solidFill>
              </a:rPr>
              <a:t>, quindi: </a:t>
            </a:r>
            <a:r>
              <a:rPr lang="it-IT" b="1" dirty="0" smtClean="0">
                <a:solidFill>
                  <a:schemeClr val="tx2">
                    <a:lumMod val="50000"/>
                  </a:schemeClr>
                </a:solidFill>
              </a:rPr>
              <a:t>accertamento + notifica del titolo esecutivo (cartella o ingiunzione). </a:t>
            </a:r>
          </a:p>
          <a:p>
            <a:r>
              <a:rPr lang="it-IT" sz="1800" b="1" dirty="0" smtClean="0">
                <a:solidFill>
                  <a:srgbClr val="FF0000"/>
                </a:solidFill>
              </a:rPr>
              <a:t>Solo decorso il semestre dalla notificazione del titolo esecutivo il credito potrà considerarsi </a:t>
            </a:r>
            <a:r>
              <a:rPr lang="it-IT" sz="1800" b="1" i="1" dirty="0" smtClean="0">
                <a:solidFill>
                  <a:srgbClr val="FF0000"/>
                </a:solidFill>
              </a:rPr>
              <a:t>inesigibile, e quindi inserito come costo nel Piano finanziario successivo.</a:t>
            </a:r>
            <a:endParaRPr lang="it-IT" sz="1800" b="1" dirty="0" smtClean="0">
              <a:solidFill>
                <a:srgbClr val="FF0000"/>
              </a:solidFill>
            </a:endParaRPr>
          </a:p>
          <a:p>
            <a:endParaRPr lang="it-IT" dirty="0" smtClean="0">
              <a:solidFill>
                <a:schemeClr val="tx2">
                  <a:lumMod val="50000"/>
                </a:schemeClr>
              </a:solidFill>
            </a:endParaRPr>
          </a:p>
          <a:p>
            <a:endParaRPr lang="it-IT" dirty="0" smtClean="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70</a:t>
            </a:fld>
            <a:endParaRPr lang="it-IT" dirty="0"/>
          </a:p>
        </p:txBody>
      </p:sp>
      <p:sp>
        <p:nvSpPr>
          <p:cNvPr id="4" name="Titolo 3"/>
          <p:cNvSpPr>
            <a:spLocks noGrp="1"/>
          </p:cNvSpPr>
          <p:nvPr>
            <p:ph type="title"/>
          </p:nvPr>
        </p:nvSpPr>
        <p:spPr>
          <a:xfrm>
            <a:off x="274320" y="198121"/>
            <a:ext cx="8317729" cy="548640"/>
          </a:xfrm>
        </p:spPr>
        <p:txBody>
          <a:bodyPr/>
          <a:lstStyle/>
          <a:p>
            <a:r>
              <a:rPr lang="it-IT" sz="2700" dirty="0" smtClean="0"/>
              <a:t>Le componenti di costo fisso: </a:t>
            </a:r>
            <a:r>
              <a:rPr lang="it-IT" sz="2700" dirty="0" err="1" smtClean="0"/>
              <a:t>CCa</a:t>
            </a:r>
            <a:r>
              <a:rPr lang="it-IT" sz="2700" dirty="0" smtClean="0"/>
              <a:t> (</a:t>
            </a:r>
            <a:r>
              <a:rPr lang="it-IT" sz="2700" dirty="0" err="1" smtClean="0"/>
              <a:t>CCDa</a:t>
            </a:r>
            <a:r>
              <a:rPr lang="it-IT" sz="2700" dirty="0" smtClean="0"/>
              <a:t>)</a:t>
            </a:r>
            <a:endParaRPr lang="it-IT" sz="27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8120" y="335280"/>
            <a:ext cx="8717280" cy="5756490"/>
          </a:xfrm>
        </p:spPr>
        <p:txBody>
          <a:bodyPr/>
          <a:lstStyle/>
          <a:p>
            <a:r>
              <a:rPr lang="it-IT" sz="1500" dirty="0" smtClean="0">
                <a:solidFill>
                  <a:schemeClr val="tx2">
                    <a:lumMod val="50000"/>
                  </a:schemeClr>
                </a:solidFill>
              </a:rPr>
              <a:t>Se l’obiettivo di </a:t>
            </a:r>
            <a:r>
              <a:rPr lang="it-IT" sz="1500" dirty="0" err="1" smtClean="0">
                <a:solidFill>
                  <a:schemeClr val="tx2">
                    <a:lumMod val="50000"/>
                  </a:schemeClr>
                </a:solidFill>
              </a:rPr>
              <a:t>Arera</a:t>
            </a:r>
            <a:r>
              <a:rPr lang="it-IT" sz="1500" dirty="0" smtClean="0">
                <a:solidFill>
                  <a:schemeClr val="tx2">
                    <a:lumMod val="50000"/>
                  </a:schemeClr>
                </a:solidFill>
              </a:rPr>
              <a:t> è quello di incentivare un’azione efficace di recupero dei crediti insoluti, occorre altresì evidenziare che nel sistema contabile dei comuni </a:t>
            </a:r>
            <a:r>
              <a:rPr lang="it-IT" sz="1500" b="1" dirty="0" smtClean="0">
                <a:solidFill>
                  <a:schemeClr val="tx2">
                    <a:lumMod val="50000"/>
                  </a:schemeClr>
                </a:solidFill>
              </a:rPr>
              <a:t>esiste già </a:t>
            </a:r>
            <a:r>
              <a:rPr lang="it-IT" sz="1500" dirty="0" smtClean="0">
                <a:solidFill>
                  <a:schemeClr val="tx2">
                    <a:lumMod val="50000"/>
                  </a:schemeClr>
                </a:solidFill>
              </a:rPr>
              <a:t>un </a:t>
            </a:r>
            <a:r>
              <a:rPr lang="it-IT" sz="1500" b="1" dirty="0" smtClean="0">
                <a:solidFill>
                  <a:schemeClr val="tx2">
                    <a:lumMod val="50000"/>
                  </a:schemeClr>
                </a:solidFill>
              </a:rPr>
              <a:t>meccanismo volto a penalizzare l’inerzia e le inefficienze della riscossione: il FCDE</a:t>
            </a:r>
            <a:r>
              <a:rPr lang="it-IT" sz="1500" dirty="0" smtClean="0">
                <a:solidFill>
                  <a:schemeClr val="tx2">
                    <a:lumMod val="50000"/>
                  </a:schemeClr>
                </a:solidFill>
              </a:rPr>
              <a:t>, introdotto dalla nuova contabilità (d.lgs. 118/2011), ha infatti lo scopo di limitare la capacità di spesa dell’ente in presenza di crediti di dubbia esigibilità.  Anche con riferimento alla Tari, il FCDE “a regime” tenderà a coincidere con i crediti inesigibili.</a:t>
            </a:r>
          </a:p>
          <a:p>
            <a:r>
              <a:rPr lang="it-IT" sz="1500" i="1" dirty="0" smtClean="0">
                <a:solidFill>
                  <a:schemeClr val="tx2">
                    <a:lumMod val="50000"/>
                  </a:schemeClr>
                </a:solidFill>
              </a:rPr>
              <a:t>ANCI-IFEL hanno chiesto ad </a:t>
            </a:r>
            <a:r>
              <a:rPr lang="it-IT" sz="1500" i="1" dirty="0" err="1" smtClean="0">
                <a:solidFill>
                  <a:schemeClr val="tx2">
                    <a:lumMod val="50000"/>
                  </a:schemeClr>
                </a:solidFill>
              </a:rPr>
              <a:t>Arera</a:t>
            </a:r>
            <a:r>
              <a:rPr lang="it-IT" sz="1500" i="1" dirty="0" smtClean="0">
                <a:solidFill>
                  <a:schemeClr val="tx2">
                    <a:lumMod val="50000"/>
                  </a:schemeClr>
                </a:solidFill>
              </a:rPr>
              <a:t> di rivedere la definizione di crediti inesigibili, proponendo</a:t>
            </a:r>
            <a:r>
              <a:rPr lang="it-IT" sz="1500" b="1" dirty="0" smtClean="0"/>
              <a:t> "</a:t>
            </a:r>
            <a:r>
              <a:rPr lang="it-IT" sz="1500" b="1" i="1" dirty="0" smtClean="0"/>
              <a:t>il riconoscimento degli accantonamenti, nella misura massima prevista dalle norme tributarie e </a:t>
            </a:r>
            <a:r>
              <a:rPr lang="it-IT" sz="1500" b="1" i="1" u="sng" dirty="0" smtClean="0"/>
              <a:t>contabili</a:t>
            </a:r>
            <a:r>
              <a:rPr lang="it-IT" sz="1500" b="1" i="1" dirty="0" smtClean="0"/>
              <a:t>, con riferimento ai crediti, nonché la quota parte dell’accantonamento al Fondo crediti di dubbia esigibilità relativa al prelievo sui rifiuti, depurato dell’accantonamento da svalutazione crediti e quantificato sulla base delle riscossioni dell’ultimo quinquennio”.</a:t>
            </a:r>
            <a:r>
              <a:rPr lang="it-IT" sz="1500" b="1" i="1" dirty="0" smtClean="0">
                <a:solidFill>
                  <a:schemeClr val="tx2">
                    <a:lumMod val="50000"/>
                  </a:schemeClr>
                </a:solidFill>
              </a:rPr>
              <a:t> </a:t>
            </a:r>
            <a:r>
              <a:rPr lang="it-IT" sz="1500" dirty="0" smtClean="0">
                <a:solidFill>
                  <a:schemeClr val="tx2">
                    <a:lumMod val="50000"/>
                  </a:schemeClr>
                </a:solidFill>
              </a:rPr>
              <a:t>Solo così sarebbe possibile inserire in tassa anche il costo da mancate </a:t>
            </a:r>
            <a:r>
              <a:rPr lang="it-IT" sz="1500" dirty="0" err="1" smtClean="0">
                <a:solidFill>
                  <a:schemeClr val="tx2">
                    <a:lumMod val="50000"/>
                  </a:schemeClr>
                </a:solidFill>
              </a:rPr>
              <a:t>riscossioni.In</a:t>
            </a:r>
            <a:r>
              <a:rPr lang="it-IT" sz="1500" dirty="0" smtClean="0">
                <a:solidFill>
                  <a:schemeClr val="tx2">
                    <a:lumMod val="50000"/>
                  </a:schemeClr>
                </a:solidFill>
              </a:rPr>
              <a:t> tal modo poi tale costo </a:t>
            </a:r>
            <a:r>
              <a:rPr lang="it-IT" sz="1500" u="sng" dirty="0" smtClean="0">
                <a:solidFill>
                  <a:schemeClr val="tx2">
                    <a:lumMod val="50000"/>
                  </a:schemeClr>
                </a:solidFill>
              </a:rPr>
              <a:t>sarà espressamente evidenziato </a:t>
            </a:r>
            <a:r>
              <a:rPr lang="it-IT" sz="1500" dirty="0" smtClean="0">
                <a:solidFill>
                  <a:schemeClr val="tx2">
                    <a:lumMod val="50000"/>
                  </a:schemeClr>
                </a:solidFill>
              </a:rPr>
              <a:t>anche a fini di trasparenza evitando che finisca per ricadere sull’intera collettività  in modo indistinto.</a:t>
            </a:r>
            <a:endParaRPr lang="it-IT" sz="1500" b="1" i="1" dirty="0" smtClean="0">
              <a:solidFill>
                <a:schemeClr val="tx2">
                  <a:lumMod val="50000"/>
                </a:schemeClr>
              </a:solidFill>
            </a:endParaRPr>
          </a:p>
          <a:p>
            <a:r>
              <a:rPr lang="it-IT" sz="1500" i="1" dirty="0" smtClean="0">
                <a:solidFill>
                  <a:srgbClr val="C00000"/>
                </a:solidFill>
              </a:rPr>
              <a:t>Infine </a:t>
            </a:r>
            <a:r>
              <a:rPr lang="it-IT" sz="1500" i="1" dirty="0" err="1" smtClean="0">
                <a:solidFill>
                  <a:srgbClr val="C00000"/>
                </a:solidFill>
              </a:rPr>
              <a:t>Arera</a:t>
            </a:r>
            <a:r>
              <a:rPr lang="it-IT" sz="1500" i="1" dirty="0" smtClean="0">
                <a:solidFill>
                  <a:srgbClr val="C00000"/>
                </a:solidFill>
              </a:rPr>
              <a:t> non pare considerare il recupero all’evasione (omessa o infedele denuncia). Le linee guida del MEF prevedevano che “le entrate effettivamente conseguite a seguito delle attività di recupero dell’evasione costituiscono una componente da sottrarre ai costi comuni nell’anno in cui l’entrata è materialmente conseguita”.</a:t>
            </a:r>
            <a:endParaRPr lang="it-IT" i="1" dirty="0" smtClean="0">
              <a:solidFill>
                <a:srgbClr val="C00000"/>
              </a:solidFill>
            </a:endParaRPr>
          </a:p>
          <a:p>
            <a:endParaRPr lang="it-IT"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71</a:t>
            </a:fld>
            <a:endParaRPr lang="it-IT" dirty="0"/>
          </a:p>
        </p:txBody>
      </p:sp>
      <p:sp>
        <p:nvSpPr>
          <p:cNvPr id="4" name="Titolo 3"/>
          <p:cNvSpPr>
            <a:spLocks noGrp="1"/>
          </p:cNvSpPr>
          <p:nvPr>
            <p:ph type="title"/>
          </p:nvPr>
        </p:nvSpPr>
        <p:spPr>
          <a:xfrm>
            <a:off x="609600" y="0"/>
            <a:ext cx="7982449" cy="579120"/>
          </a:xfrm>
        </p:spPr>
        <p:txBody>
          <a:bodyPr/>
          <a:lstStyle/>
          <a:p>
            <a:r>
              <a:rPr lang="it-IT" sz="2800" dirty="0" smtClean="0"/>
              <a:t>Le componenti di costo fisso: </a:t>
            </a:r>
            <a:r>
              <a:rPr lang="it-IT" sz="2800" dirty="0" err="1" smtClean="0"/>
              <a:t>CCa</a:t>
            </a:r>
            <a:r>
              <a:rPr lang="it-IT" sz="2800" dirty="0" smtClean="0"/>
              <a:t> (</a:t>
            </a:r>
            <a:r>
              <a:rPr lang="it-IT" sz="2800" dirty="0" err="1" smtClean="0"/>
              <a:t>CCDa</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6725" y="1333500"/>
            <a:ext cx="8125324" cy="4063996"/>
          </a:xfrm>
        </p:spPr>
        <p:txBody>
          <a:bodyPr/>
          <a:lstStyle/>
          <a:p>
            <a:r>
              <a:rPr lang="it-IT" sz="1800" b="1" dirty="0" smtClean="0">
                <a:solidFill>
                  <a:schemeClr val="tx2">
                    <a:lumMod val="50000"/>
                  </a:schemeClr>
                </a:solidFill>
              </a:rPr>
              <a:t>𝐶𝑂𝐴𝐿,𝑎  </a:t>
            </a:r>
            <a:r>
              <a:rPr lang="it-IT" dirty="0" smtClean="0">
                <a:solidFill>
                  <a:schemeClr val="tx2">
                    <a:lumMod val="50000"/>
                  </a:schemeClr>
                </a:solidFill>
              </a:rPr>
              <a:t>include quota degli oneri di funzionamento EGATO, di ARERA, nonché gli oneri locali, che comprendono gli oneri aggiuntivi per canoni/compensazioni territoriali, gli altri oneri tributari locali, gli eventuali oneri relativi a fondi perequativi fissati dall’EGATO o dall’ente territoriale competente.</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72</a:t>
            </a:fld>
            <a:endParaRPr lang="it-IT" dirty="0"/>
          </a:p>
        </p:txBody>
      </p:sp>
      <p:sp>
        <p:nvSpPr>
          <p:cNvPr id="4" name="Titolo 3"/>
          <p:cNvSpPr>
            <a:spLocks noGrp="1"/>
          </p:cNvSpPr>
          <p:nvPr>
            <p:ph type="title"/>
          </p:nvPr>
        </p:nvSpPr>
        <p:spPr>
          <a:xfrm>
            <a:off x="466725" y="451766"/>
            <a:ext cx="8125324" cy="510259"/>
          </a:xfrm>
        </p:spPr>
        <p:txBody>
          <a:bodyPr/>
          <a:lstStyle/>
          <a:p>
            <a:r>
              <a:rPr lang="it-IT" sz="2800" dirty="0" smtClean="0"/>
              <a:t>Le componenti di costo fisso: </a:t>
            </a:r>
            <a:r>
              <a:rPr lang="it-IT" sz="2800" dirty="0" err="1" smtClean="0"/>
              <a:t>CCa</a:t>
            </a:r>
            <a:r>
              <a:rPr lang="it-IT" sz="2800" dirty="0" smtClean="0"/>
              <a:t> (COAL,a)</a:t>
            </a:r>
            <a:endParaRPr lang="it-IT"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33375" y="942975"/>
            <a:ext cx="8477250" cy="4924425"/>
          </a:xfrm>
        </p:spPr>
        <p:txBody>
          <a:bodyPr/>
          <a:lstStyle/>
          <a:p>
            <a:r>
              <a:rPr lang="it-IT" dirty="0" smtClean="0">
                <a:solidFill>
                  <a:schemeClr val="tx2">
                    <a:lumMod val="50000"/>
                  </a:schemeClr>
                </a:solidFill>
              </a:rPr>
              <a:t>In ciascun anno 𝑎 = {2020,2021}, i </a:t>
            </a:r>
            <a:r>
              <a:rPr lang="it-IT" b="1" dirty="0" smtClean="0">
                <a:solidFill>
                  <a:schemeClr val="tx2">
                    <a:lumMod val="50000"/>
                  </a:schemeClr>
                </a:solidFill>
              </a:rPr>
              <a:t>costi d'uso del capitale </a:t>
            </a:r>
            <a:r>
              <a:rPr lang="it-IT" sz="1800" b="1" dirty="0" smtClean="0">
                <a:solidFill>
                  <a:schemeClr val="tx2">
                    <a:lumMod val="50000"/>
                  </a:schemeClr>
                </a:solidFill>
              </a:rPr>
              <a:t>𝐶𝐾𝑎</a:t>
            </a:r>
            <a:r>
              <a:rPr lang="it-IT" dirty="0" smtClean="0">
                <a:solidFill>
                  <a:schemeClr val="tx2">
                    <a:lumMod val="50000"/>
                  </a:schemeClr>
                </a:solidFill>
              </a:rPr>
              <a:t> , relativi a ciascun ambito di affidamento/comune, comprendono gli ammortamenti (𝐴𝑚𝑚𝑎 ), gli accantonamenti (𝐴𝑐𝑐𝑎), la remunerazione del capitale (𝑅𝑎) e la remunerazione delle immobilizzazioni in corso (𝑅𝐼𝐶,𝑎): </a:t>
            </a:r>
          </a:p>
          <a:p>
            <a:endParaRPr lang="it-IT" dirty="0" smtClean="0">
              <a:solidFill>
                <a:schemeClr val="tx2">
                  <a:lumMod val="50000"/>
                </a:schemeClr>
              </a:solidFill>
            </a:endParaRPr>
          </a:p>
          <a:p>
            <a:pPr algn="ctr"/>
            <a:r>
              <a:rPr lang="it-IT" sz="1800" b="1" dirty="0" smtClean="0">
                <a:solidFill>
                  <a:schemeClr val="tx2">
                    <a:lumMod val="50000"/>
                  </a:schemeClr>
                </a:solidFill>
              </a:rPr>
              <a:t>𝐶𝐾𝑎 = 𝐴𝑚 𝑎 + 𝐴𝑐𝑐𝑎 + 𝑅𝑎 + 𝑅𝐿𝐼𝐶,𝑎 </a:t>
            </a:r>
          </a:p>
          <a:p>
            <a:pPr algn="ctr"/>
            <a:endParaRPr lang="it-IT" sz="1800" b="1" dirty="0" smtClean="0">
              <a:solidFill>
                <a:schemeClr val="tx2">
                  <a:lumMod val="50000"/>
                </a:schemeClr>
              </a:solidFill>
            </a:endParaRPr>
          </a:p>
          <a:p>
            <a:r>
              <a:rPr lang="it-IT" i="1" u="sng" dirty="0" smtClean="0">
                <a:solidFill>
                  <a:schemeClr val="tx2">
                    <a:lumMod val="50000"/>
                  </a:schemeClr>
                </a:solidFill>
              </a:rPr>
              <a:t>Ammortamenti </a:t>
            </a:r>
          </a:p>
          <a:p>
            <a:r>
              <a:rPr lang="it-IT" dirty="0" smtClean="0">
                <a:solidFill>
                  <a:schemeClr val="tx2">
                    <a:lumMod val="50000"/>
                  </a:schemeClr>
                </a:solidFill>
              </a:rPr>
              <a:t>Il valore degli ammortamenti </a:t>
            </a:r>
            <a:r>
              <a:rPr lang="it-IT" sz="1800" b="1" dirty="0" smtClean="0">
                <a:solidFill>
                  <a:schemeClr val="tx2">
                    <a:lumMod val="50000"/>
                  </a:schemeClr>
                </a:solidFill>
              </a:rPr>
              <a:t>𝐴𝑚 𝑎 </a:t>
            </a:r>
            <a:r>
              <a:rPr lang="it-IT" dirty="0" smtClean="0">
                <a:solidFill>
                  <a:schemeClr val="tx2">
                    <a:lumMod val="50000"/>
                  </a:schemeClr>
                </a:solidFill>
              </a:rPr>
              <a:t>è dato dalla </a:t>
            </a:r>
            <a:r>
              <a:rPr lang="it-IT" u="sng" dirty="0" smtClean="0">
                <a:solidFill>
                  <a:schemeClr val="tx2">
                    <a:lumMod val="50000"/>
                  </a:schemeClr>
                </a:solidFill>
              </a:rPr>
              <a:t>moltiplicazione</a:t>
            </a:r>
            <a:r>
              <a:rPr lang="it-IT" dirty="0" smtClean="0">
                <a:solidFill>
                  <a:schemeClr val="tx2">
                    <a:lumMod val="50000"/>
                  </a:schemeClr>
                </a:solidFill>
              </a:rPr>
              <a:t> di un </a:t>
            </a:r>
            <a:r>
              <a:rPr lang="it-IT" b="1" dirty="0" smtClean="0">
                <a:solidFill>
                  <a:schemeClr val="tx2">
                    <a:lumMod val="50000"/>
                  </a:schemeClr>
                </a:solidFill>
              </a:rPr>
              <a:t>“deflatore” degli investimenti fissi </a:t>
            </a:r>
            <a:r>
              <a:rPr lang="it-IT" dirty="0" smtClean="0">
                <a:solidFill>
                  <a:schemeClr val="tx2">
                    <a:lumMod val="50000"/>
                  </a:schemeClr>
                </a:solidFill>
              </a:rPr>
              <a:t>utili per </a:t>
            </a:r>
            <a:r>
              <a:rPr lang="it-IT" b="1" dirty="0" smtClean="0">
                <a:solidFill>
                  <a:schemeClr val="tx2">
                    <a:lumMod val="50000"/>
                  </a:schemeClr>
                </a:solidFill>
              </a:rPr>
              <a:t>il valore dei cespiti </a:t>
            </a:r>
            <a:r>
              <a:rPr lang="it-IT" dirty="0" smtClean="0">
                <a:solidFill>
                  <a:schemeClr val="tx2">
                    <a:lumMod val="50000"/>
                  </a:schemeClr>
                </a:solidFill>
              </a:rPr>
              <a:t>(di cui </a:t>
            </a:r>
            <a:r>
              <a:rPr lang="it-IT" dirty="0" err="1" smtClean="0">
                <a:solidFill>
                  <a:schemeClr val="tx2">
                    <a:lumMod val="50000"/>
                  </a:schemeClr>
                </a:solidFill>
              </a:rPr>
              <a:t>Arera</a:t>
            </a:r>
            <a:r>
              <a:rPr lang="it-IT" dirty="0" smtClean="0">
                <a:solidFill>
                  <a:schemeClr val="tx2">
                    <a:lumMod val="50000"/>
                  </a:schemeClr>
                </a:solidFill>
              </a:rPr>
              <a:t> fornisce una tabella che ne riporta la “vita utile” per “categoria di cespiti”)</a:t>
            </a:r>
          </a:p>
          <a:p>
            <a:endParaRPr lang="it-IT" dirty="0" smtClean="0">
              <a:solidFill>
                <a:schemeClr val="tx2">
                  <a:lumMod val="50000"/>
                </a:schemeClr>
              </a:solidFill>
            </a:endParaRPr>
          </a:p>
          <a:p>
            <a:endParaRPr lang="it-IT" dirty="0" smtClean="0">
              <a:solidFill>
                <a:schemeClr val="tx2">
                  <a:lumMod val="50000"/>
                </a:schemeClr>
              </a:solidFill>
            </a:endParaRPr>
          </a:p>
          <a:p>
            <a:endParaRPr lang="it-IT" u="sng"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73</a:t>
            </a:fld>
            <a:endParaRPr lang="it-IT" dirty="0"/>
          </a:p>
        </p:txBody>
      </p:sp>
      <p:sp>
        <p:nvSpPr>
          <p:cNvPr id="4" name="Titolo 3"/>
          <p:cNvSpPr>
            <a:spLocks noGrp="1"/>
          </p:cNvSpPr>
          <p:nvPr>
            <p:ph type="title"/>
          </p:nvPr>
        </p:nvSpPr>
        <p:spPr>
          <a:xfrm>
            <a:off x="561975" y="451766"/>
            <a:ext cx="8030074" cy="491209"/>
          </a:xfrm>
        </p:spPr>
        <p:txBody>
          <a:bodyPr/>
          <a:lstStyle/>
          <a:p>
            <a:r>
              <a:rPr lang="it-IT" sz="2800" dirty="0" smtClean="0"/>
              <a:t>Le componenti di costo fisso: </a:t>
            </a:r>
            <a:r>
              <a:rPr lang="it-IT" sz="2800" dirty="0" err="1" smtClean="0"/>
              <a:t>Cka</a:t>
            </a:r>
            <a:r>
              <a:rPr lang="it-IT" sz="2800" dirty="0" smtClean="0"/>
              <a:t> (Am a)</a:t>
            </a:r>
            <a:endParaRPr lang="it-IT"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85774" y="838200"/>
            <a:ext cx="8296275" cy="5253570"/>
          </a:xfrm>
        </p:spPr>
        <p:txBody>
          <a:bodyPr/>
          <a:lstStyle/>
          <a:p>
            <a:r>
              <a:rPr lang="it-IT" i="1" u="sng" dirty="0" smtClean="0">
                <a:solidFill>
                  <a:schemeClr val="tx2">
                    <a:lumMod val="50000"/>
                  </a:schemeClr>
                </a:solidFill>
              </a:rPr>
              <a:t>Accantonamenti ammessi al riconoscimento tariffario </a:t>
            </a:r>
          </a:p>
          <a:p>
            <a:r>
              <a:rPr lang="it-IT" dirty="0" smtClean="0">
                <a:solidFill>
                  <a:schemeClr val="tx2">
                    <a:lumMod val="50000"/>
                  </a:schemeClr>
                </a:solidFill>
              </a:rPr>
              <a:t>La componente </a:t>
            </a:r>
            <a:r>
              <a:rPr lang="it-IT" sz="1800" b="1" dirty="0" smtClean="0">
                <a:solidFill>
                  <a:schemeClr val="tx2">
                    <a:lumMod val="50000"/>
                  </a:schemeClr>
                </a:solidFill>
              </a:rPr>
              <a:t>𝐴𝑐𝑐𝑎</a:t>
            </a:r>
            <a:r>
              <a:rPr lang="it-IT" dirty="0" smtClean="0">
                <a:solidFill>
                  <a:schemeClr val="tx2">
                    <a:lumMod val="50000"/>
                  </a:schemeClr>
                </a:solidFill>
              </a:rPr>
              <a:t> viene valorizzata al fine di considerare:</a:t>
            </a:r>
          </a:p>
          <a:p>
            <a:r>
              <a:rPr lang="it-IT" dirty="0" smtClean="0">
                <a:solidFill>
                  <a:schemeClr val="tx2">
                    <a:lumMod val="50000"/>
                  </a:schemeClr>
                </a:solidFill>
              </a:rPr>
              <a:t>• il riconoscimento degli accantonamenti effettuati ai fini della </a:t>
            </a:r>
            <a:r>
              <a:rPr lang="it-IT" i="1" dirty="0" smtClean="0">
                <a:solidFill>
                  <a:schemeClr val="tx2">
                    <a:lumMod val="50000"/>
                  </a:schemeClr>
                </a:solidFill>
              </a:rPr>
              <a:t>copertura dei costi di gestione post-operativa delle discariche autorizzate </a:t>
            </a:r>
            <a:r>
              <a:rPr lang="it-IT" dirty="0" smtClean="0">
                <a:solidFill>
                  <a:schemeClr val="tx2">
                    <a:lumMod val="50000"/>
                  </a:schemeClr>
                </a:solidFill>
              </a:rPr>
              <a:t>e dei costi di chiusura, ai sensi della normativa vigente; </a:t>
            </a:r>
          </a:p>
          <a:p>
            <a:r>
              <a:rPr lang="it-IT" dirty="0" smtClean="0">
                <a:solidFill>
                  <a:schemeClr val="tx2">
                    <a:lumMod val="50000"/>
                  </a:schemeClr>
                </a:solidFill>
              </a:rPr>
              <a:t>• il riconoscimento degli</a:t>
            </a:r>
            <a:r>
              <a:rPr lang="it-IT" i="1" dirty="0" smtClean="0">
                <a:solidFill>
                  <a:schemeClr val="tx2">
                    <a:lumMod val="50000"/>
                  </a:schemeClr>
                </a:solidFill>
              </a:rPr>
              <a:t> </a:t>
            </a:r>
            <a:r>
              <a:rPr lang="it-IT" dirty="0" smtClean="0">
                <a:solidFill>
                  <a:schemeClr val="tx2">
                    <a:lumMod val="50000"/>
                  </a:schemeClr>
                </a:solidFill>
              </a:rPr>
              <a:t>accantonamenti, nella misura massima prevista dalle norme tributarie, con </a:t>
            </a:r>
            <a:r>
              <a:rPr lang="it-IT" i="1" dirty="0" smtClean="0">
                <a:solidFill>
                  <a:schemeClr val="tx2">
                    <a:lumMod val="50000"/>
                  </a:schemeClr>
                </a:solidFill>
              </a:rPr>
              <a:t>riferimento ai crediti</a:t>
            </a:r>
            <a:r>
              <a:rPr lang="it-IT" dirty="0" smtClean="0">
                <a:solidFill>
                  <a:schemeClr val="tx2">
                    <a:lumMod val="50000"/>
                  </a:schemeClr>
                </a:solidFill>
              </a:rPr>
              <a:t>;</a:t>
            </a:r>
          </a:p>
          <a:p>
            <a:r>
              <a:rPr lang="it-IT" dirty="0" smtClean="0">
                <a:solidFill>
                  <a:schemeClr val="tx2">
                    <a:lumMod val="50000"/>
                  </a:schemeClr>
                </a:solidFill>
              </a:rPr>
              <a:t>• eventuali ulteriori accantonamenti iscritti a bilancio per la copertura di </a:t>
            </a:r>
            <a:r>
              <a:rPr lang="it-IT" i="1" dirty="0" smtClean="0">
                <a:solidFill>
                  <a:schemeClr val="tx2">
                    <a:lumMod val="50000"/>
                  </a:schemeClr>
                </a:solidFill>
              </a:rPr>
              <a:t>rischi ed oneri previsti dalla normativa di settore e/o dai contratti di affidamento in essere</a:t>
            </a:r>
            <a:r>
              <a:rPr lang="it-IT" dirty="0" smtClean="0">
                <a:solidFill>
                  <a:schemeClr val="tx2">
                    <a:lumMod val="50000"/>
                  </a:schemeClr>
                </a:solidFill>
              </a:rPr>
              <a:t>;</a:t>
            </a:r>
          </a:p>
          <a:p>
            <a:r>
              <a:rPr lang="it-IT" dirty="0" smtClean="0">
                <a:solidFill>
                  <a:schemeClr val="tx2">
                    <a:lumMod val="50000"/>
                  </a:schemeClr>
                </a:solidFill>
              </a:rPr>
              <a:t>• </a:t>
            </a:r>
            <a:r>
              <a:rPr lang="it-IT" i="1" dirty="0" smtClean="0">
                <a:solidFill>
                  <a:schemeClr val="tx2">
                    <a:lumMod val="50000"/>
                  </a:schemeClr>
                </a:solidFill>
              </a:rPr>
              <a:t>altri accantonamenti, diversi dagli ammortamenti</a:t>
            </a:r>
            <a:r>
              <a:rPr lang="it-IT" dirty="0" smtClean="0">
                <a:solidFill>
                  <a:schemeClr val="tx2">
                    <a:lumMod val="50000"/>
                  </a:schemeClr>
                </a:solidFill>
              </a:rPr>
              <a:t>, non in eccesso rispetto all’applicazione di norme tributarie. </a:t>
            </a:r>
          </a:p>
          <a:p>
            <a:endParaRPr lang="it-IT" dirty="0" smtClean="0"/>
          </a:p>
          <a:p>
            <a:endParaRPr lang="it-IT" u="sng" dirty="0" smtClean="0">
              <a:solidFill>
                <a:schemeClr val="tx2">
                  <a:lumMod val="50000"/>
                </a:schemeClr>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74</a:t>
            </a:fld>
            <a:endParaRPr lang="it-IT" dirty="0"/>
          </a:p>
        </p:txBody>
      </p:sp>
      <p:sp>
        <p:nvSpPr>
          <p:cNvPr id="4" name="Titolo 3"/>
          <p:cNvSpPr>
            <a:spLocks noGrp="1"/>
          </p:cNvSpPr>
          <p:nvPr>
            <p:ph type="title"/>
          </p:nvPr>
        </p:nvSpPr>
        <p:spPr>
          <a:xfrm>
            <a:off x="1050925" y="257176"/>
            <a:ext cx="7541124" cy="581024"/>
          </a:xfrm>
        </p:spPr>
        <p:txBody>
          <a:bodyPr/>
          <a:lstStyle/>
          <a:p>
            <a:r>
              <a:rPr lang="it-IT" sz="2800" dirty="0" smtClean="0"/>
              <a:t>Le componenti di costo fisso: </a:t>
            </a:r>
            <a:r>
              <a:rPr lang="it-IT" sz="2800" dirty="0" err="1" smtClean="0"/>
              <a:t>Cka</a:t>
            </a:r>
            <a:r>
              <a:rPr lang="it-IT" sz="2800" dirty="0" smtClean="0"/>
              <a:t> (Acca)</a:t>
            </a:r>
            <a:endParaRPr lang="it-IT"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71475" y="600074"/>
            <a:ext cx="8372475" cy="5305425"/>
          </a:xfrm>
        </p:spPr>
        <p:txBody>
          <a:bodyPr/>
          <a:lstStyle/>
          <a:p>
            <a:r>
              <a:rPr lang="it-IT" i="1" u="sng" dirty="0" smtClean="0">
                <a:solidFill>
                  <a:schemeClr val="tx2">
                    <a:lumMod val="50000"/>
                  </a:schemeClr>
                </a:solidFill>
              </a:rPr>
              <a:t>Remunerazione del capitale investito netto</a:t>
            </a:r>
          </a:p>
          <a:p>
            <a:r>
              <a:rPr lang="it-IT" dirty="0" smtClean="0">
                <a:solidFill>
                  <a:schemeClr val="tx2">
                    <a:lumMod val="50000"/>
                  </a:schemeClr>
                </a:solidFill>
              </a:rPr>
              <a:t>In ciascun anno 𝑎 = {2020,2021}, la remunerazione del capitale investito netto per il servizio del ciclo integrato (𝑅𝑎) è calcolata come:</a:t>
            </a:r>
          </a:p>
          <a:p>
            <a:pPr algn="ctr"/>
            <a:r>
              <a:rPr lang="it-IT" dirty="0" smtClean="0">
                <a:solidFill>
                  <a:schemeClr val="tx2">
                    <a:lumMod val="50000"/>
                  </a:schemeClr>
                </a:solidFill>
              </a:rPr>
              <a:t>𝑅𝑎 = (𝑊𝐴𝐶𝐶𝑎 ∗ 𝐶𝐼𝑁𝑎)</a:t>
            </a:r>
          </a:p>
          <a:p>
            <a:pPr>
              <a:buFont typeface="Wingdings" pitchFamily="2" charset="2"/>
              <a:buChar char="Ø"/>
            </a:pPr>
            <a:r>
              <a:rPr lang="it-IT" sz="1800" b="1" dirty="0" smtClean="0">
                <a:solidFill>
                  <a:schemeClr val="tx2">
                    <a:lumMod val="50000"/>
                  </a:schemeClr>
                </a:solidFill>
              </a:rPr>
              <a:t>𝑊𝐴𝐶𝐶𝑎</a:t>
            </a:r>
            <a:r>
              <a:rPr lang="it-IT" dirty="0" smtClean="0">
                <a:solidFill>
                  <a:schemeClr val="tx2">
                    <a:lumMod val="50000"/>
                  </a:schemeClr>
                </a:solidFill>
              </a:rPr>
              <a:t> è il tasso di remunerazione del capitale investito netto per il servizio del ciclo integrato;</a:t>
            </a:r>
          </a:p>
          <a:p>
            <a:r>
              <a:rPr lang="it-IT" sz="1400" dirty="0" smtClean="0">
                <a:solidFill>
                  <a:schemeClr val="tx2">
                    <a:lumMod val="50000"/>
                  </a:schemeClr>
                </a:solidFill>
              </a:rPr>
              <a:t>Componente calcolata sulla base del tasso di remunerazione del capitale investito del servizio, tenendo conto del criterio della </a:t>
            </a:r>
            <a:r>
              <a:rPr lang="it-IT" sz="1400" u="sng" dirty="0" smtClean="0">
                <a:solidFill>
                  <a:schemeClr val="tx2">
                    <a:lumMod val="50000"/>
                  </a:schemeClr>
                </a:solidFill>
              </a:rPr>
              <a:t>media ponderata del tasso di rendimento del capitale proprio e del costo del debito </a:t>
            </a:r>
            <a:r>
              <a:rPr lang="it-IT" sz="1400" dirty="0" smtClean="0">
                <a:solidFill>
                  <a:schemeClr val="tx2">
                    <a:lumMod val="50000"/>
                  </a:schemeClr>
                </a:solidFill>
              </a:rPr>
              <a:t>(</a:t>
            </a:r>
            <a:r>
              <a:rPr lang="it-IT" sz="1400" i="1" dirty="0" err="1" smtClean="0">
                <a:solidFill>
                  <a:schemeClr val="tx2">
                    <a:lumMod val="50000"/>
                  </a:schemeClr>
                </a:solidFill>
              </a:rPr>
              <a:t>Weighted</a:t>
            </a:r>
            <a:r>
              <a:rPr lang="it-IT" sz="1400" i="1" dirty="0" smtClean="0">
                <a:solidFill>
                  <a:schemeClr val="tx2">
                    <a:lumMod val="50000"/>
                  </a:schemeClr>
                </a:solidFill>
              </a:rPr>
              <a:t>  </a:t>
            </a:r>
            <a:r>
              <a:rPr lang="it-IT" sz="1400" i="1" dirty="0" err="1" smtClean="0">
                <a:solidFill>
                  <a:schemeClr val="tx2">
                    <a:lumMod val="50000"/>
                  </a:schemeClr>
                </a:solidFill>
              </a:rPr>
              <a:t>Average</a:t>
            </a:r>
            <a:r>
              <a:rPr lang="it-IT" sz="1400" i="1" dirty="0" smtClean="0">
                <a:solidFill>
                  <a:schemeClr val="tx2">
                    <a:lumMod val="50000"/>
                  </a:schemeClr>
                </a:solidFill>
              </a:rPr>
              <a:t>  </a:t>
            </a:r>
            <a:r>
              <a:rPr lang="it-IT" sz="1400" i="1" dirty="0" err="1" smtClean="0">
                <a:solidFill>
                  <a:schemeClr val="tx2">
                    <a:lumMod val="50000"/>
                  </a:schemeClr>
                </a:solidFill>
              </a:rPr>
              <a:t>Cost</a:t>
            </a:r>
            <a:r>
              <a:rPr lang="it-IT" sz="1400" i="1" dirty="0" smtClean="0">
                <a:solidFill>
                  <a:schemeClr val="tx2">
                    <a:lumMod val="50000"/>
                  </a:schemeClr>
                </a:solidFill>
              </a:rPr>
              <a:t> </a:t>
            </a:r>
            <a:r>
              <a:rPr lang="it-IT" sz="1400" i="1" dirty="0" err="1" smtClean="0">
                <a:solidFill>
                  <a:schemeClr val="tx2">
                    <a:lumMod val="50000"/>
                  </a:schemeClr>
                </a:solidFill>
              </a:rPr>
              <a:t>of</a:t>
            </a:r>
            <a:r>
              <a:rPr lang="it-IT" sz="1400" i="1" dirty="0" smtClean="0">
                <a:solidFill>
                  <a:schemeClr val="tx2">
                    <a:lumMod val="50000"/>
                  </a:schemeClr>
                </a:solidFill>
              </a:rPr>
              <a:t> Capital,WACC)</a:t>
            </a:r>
          </a:p>
          <a:p>
            <a:pPr>
              <a:buFont typeface="Wingdings" pitchFamily="2" charset="2"/>
              <a:buChar char="Ø"/>
            </a:pPr>
            <a:r>
              <a:rPr lang="it-IT" sz="1800" b="1" dirty="0" smtClean="0">
                <a:solidFill>
                  <a:schemeClr val="tx2">
                    <a:lumMod val="50000"/>
                  </a:schemeClr>
                </a:solidFill>
              </a:rPr>
              <a:t>𝐶𝐼𝑁𝑎</a:t>
            </a:r>
            <a:r>
              <a:rPr lang="it-IT" dirty="0" smtClean="0">
                <a:solidFill>
                  <a:schemeClr val="tx2">
                    <a:lumMod val="50000"/>
                  </a:schemeClr>
                </a:solidFill>
              </a:rPr>
              <a:t> è il capitale investito netto</a:t>
            </a:r>
          </a:p>
          <a:p>
            <a:r>
              <a:rPr lang="it-IT" dirty="0" smtClean="0">
                <a:solidFill>
                  <a:schemeClr val="tx2">
                    <a:lumMod val="50000"/>
                  </a:schemeClr>
                </a:solidFill>
              </a:rPr>
              <a:t>𝐶𝐼𝑁𝑎 = 𝐼𝑀𝑁𝑎 + 𝐶𝐶𝑁𝑎 − 𝑃𝑅𝑎</a:t>
            </a:r>
          </a:p>
          <a:p>
            <a:r>
              <a:rPr lang="it-IT" dirty="0" smtClean="0">
                <a:solidFill>
                  <a:schemeClr val="tx2">
                    <a:lumMod val="50000"/>
                  </a:schemeClr>
                </a:solidFill>
              </a:rPr>
              <a:t>• </a:t>
            </a:r>
            <a:r>
              <a:rPr lang="it-IT" sz="1400" dirty="0" smtClean="0">
                <a:solidFill>
                  <a:schemeClr val="tx2">
                    <a:lumMod val="50000"/>
                  </a:schemeClr>
                </a:solidFill>
              </a:rPr>
              <a:t>𝐼𝑀𝑁𝑎 sono le immobilizzazioni nette </a:t>
            </a:r>
          </a:p>
          <a:p>
            <a:r>
              <a:rPr lang="it-IT" sz="1400" dirty="0" smtClean="0">
                <a:solidFill>
                  <a:schemeClr val="tx2">
                    <a:lumMod val="50000"/>
                  </a:schemeClr>
                </a:solidFill>
              </a:rPr>
              <a:t>• 𝐶𝐶𝑁𝑎 è il capitale circolante netto,(attività “a breve – passività “a breve”). calcolato in forma parametrica, in considerazione dei tempi di incasso e pagamento dei crediti e debiti commerciali;</a:t>
            </a:r>
          </a:p>
          <a:p>
            <a:r>
              <a:rPr lang="it-IT" sz="1400" dirty="0" smtClean="0">
                <a:solidFill>
                  <a:schemeClr val="tx2">
                    <a:lumMod val="50000"/>
                  </a:schemeClr>
                </a:solidFill>
              </a:rPr>
              <a:t>• 𝑃𝑅𝑎 è il valore delle poste </a:t>
            </a:r>
            <a:r>
              <a:rPr lang="it-IT" sz="1400" dirty="0" err="1" smtClean="0">
                <a:solidFill>
                  <a:schemeClr val="tx2">
                    <a:lumMod val="50000"/>
                  </a:schemeClr>
                </a:solidFill>
              </a:rPr>
              <a:t>rettificative</a:t>
            </a:r>
            <a:r>
              <a:rPr lang="it-IT" sz="1400" dirty="0" smtClean="0">
                <a:solidFill>
                  <a:schemeClr val="tx2">
                    <a:lumMod val="50000"/>
                  </a:schemeClr>
                </a:solidFill>
              </a:rPr>
              <a:t> del capitale che includono forme alternative di finanziamento presenti nel bilancio dell’anno </a:t>
            </a:r>
            <a:r>
              <a:rPr lang="it-IT" sz="1400" i="1" dirty="0" smtClean="0">
                <a:solidFill>
                  <a:schemeClr val="tx2">
                    <a:lumMod val="50000"/>
                  </a:schemeClr>
                </a:solidFill>
              </a:rPr>
              <a:t>(a-2); in particolare </a:t>
            </a:r>
            <a:r>
              <a:rPr lang="it-IT" sz="1400" dirty="0" smtClean="0">
                <a:solidFill>
                  <a:schemeClr val="tx2">
                    <a:lumMod val="50000"/>
                  </a:schemeClr>
                </a:solidFill>
              </a:rPr>
              <a:t>il valore dei fondi per il trattamento di fine rapporto, incluso il fondo di trattamento di fine mandato degli amministratori, per la sola quota parte trattenuta dal gestore, nonché i fondi rischi e oneri ed eventuali fondi per il ripristino beni di terzi.</a:t>
            </a:r>
            <a:endParaRPr lang="it-IT" sz="1400" u="sng"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75</a:t>
            </a:fld>
            <a:endParaRPr lang="it-IT" dirty="0"/>
          </a:p>
        </p:txBody>
      </p:sp>
      <p:sp>
        <p:nvSpPr>
          <p:cNvPr id="4" name="Titolo 3"/>
          <p:cNvSpPr>
            <a:spLocks noGrp="1"/>
          </p:cNvSpPr>
          <p:nvPr>
            <p:ph type="title"/>
          </p:nvPr>
        </p:nvSpPr>
        <p:spPr>
          <a:xfrm>
            <a:off x="371475" y="142877"/>
            <a:ext cx="8220574" cy="600074"/>
          </a:xfrm>
        </p:spPr>
        <p:txBody>
          <a:bodyPr/>
          <a:lstStyle/>
          <a:p>
            <a:r>
              <a:rPr lang="it-IT" sz="2800" dirty="0" smtClean="0"/>
              <a:t>Le componenti di costo fisso: </a:t>
            </a:r>
            <a:r>
              <a:rPr lang="it-IT" sz="2800" dirty="0" err="1" smtClean="0"/>
              <a:t>Cka</a:t>
            </a:r>
            <a:r>
              <a:rPr lang="it-IT" sz="2800" dirty="0" smtClean="0"/>
              <a:t> (Ra)</a:t>
            </a:r>
            <a:endParaRPr lang="it-IT"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8624" y="771525"/>
            <a:ext cx="8353425" cy="5133975"/>
          </a:xfrm>
        </p:spPr>
        <p:txBody>
          <a:bodyPr/>
          <a:lstStyle/>
          <a:p>
            <a:r>
              <a:rPr lang="it-IT" i="1" u="sng" dirty="0" smtClean="0">
                <a:solidFill>
                  <a:schemeClr val="tx2">
                    <a:lumMod val="50000"/>
                  </a:schemeClr>
                </a:solidFill>
              </a:rPr>
              <a:t>Remunerazione dei lavori in corso</a:t>
            </a:r>
          </a:p>
          <a:p>
            <a:pPr algn="ctr"/>
            <a:endParaRPr lang="it-IT" dirty="0" smtClean="0">
              <a:solidFill>
                <a:schemeClr val="tx2">
                  <a:lumMod val="50000"/>
                </a:schemeClr>
              </a:solidFill>
            </a:endParaRPr>
          </a:p>
          <a:p>
            <a:pPr algn="ctr"/>
            <a:r>
              <a:rPr lang="it-IT" dirty="0" smtClean="0">
                <a:solidFill>
                  <a:schemeClr val="tx2">
                    <a:lumMod val="50000"/>
                  </a:schemeClr>
                </a:solidFill>
              </a:rPr>
              <a:t>RLIC,a = (</a:t>
            </a:r>
            <a:r>
              <a:rPr lang="it-IT" i="1" dirty="0" smtClean="0">
                <a:solidFill>
                  <a:schemeClr val="tx2">
                    <a:lumMod val="50000"/>
                  </a:schemeClr>
                </a:solidFill>
              </a:rPr>
              <a:t>SLIC,</a:t>
            </a:r>
            <a:r>
              <a:rPr lang="it-IT" i="1" dirty="0" err="1" smtClean="0">
                <a:solidFill>
                  <a:schemeClr val="tx2">
                    <a:lumMod val="50000"/>
                  </a:schemeClr>
                </a:solidFill>
              </a:rPr>
              <a:t>a∗LICa</a:t>
            </a:r>
            <a:r>
              <a:rPr lang="it-IT" dirty="0" smtClean="0">
                <a:solidFill>
                  <a:schemeClr val="tx2">
                    <a:lumMod val="50000"/>
                  </a:schemeClr>
                </a:solidFill>
              </a:rPr>
              <a:t>)</a:t>
            </a:r>
          </a:p>
          <a:p>
            <a:pPr>
              <a:buFont typeface="Wingdings" pitchFamily="2" charset="2"/>
              <a:buChar char="Ø"/>
            </a:pPr>
            <a:r>
              <a:rPr lang="it-IT" b="1" dirty="0" smtClean="0">
                <a:solidFill>
                  <a:schemeClr val="tx2">
                    <a:lumMod val="50000"/>
                  </a:schemeClr>
                </a:solidFill>
              </a:rPr>
              <a:t>𝑆𝐿𝐼𝐶,𝑎 </a:t>
            </a:r>
            <a:r>
              <a:rPr lang="it-IT" dirty="0" smtClean="0">
                <a:solidFill>
                  <a:schemeClr val="tx2">
                    <a:lumMod val="50000"/>
                  </a:schemeClr>
                </a:solidFill>
              </a:rPr>
              <a:t>è il saggio reale di remunerazione delle immobilizzazioni in corso, individuato assumendo:</a:t>
            </a:r>
          </a:p>
          <a:p>
            <a:r>
              <a:rPr lang="it-IT" i="1" dirty="0" smtClean="0">
                <a:solidFill>
                  <a:schemeClr val="tx2">
                    <a:lumMod val="50000"/>
                  </a:schemeClr>
                </a:solidFill>
              </a:rPr>
              <a:t>-una soglia minima pari il rendimento di riferimento delle immobilizzazioni comprensive del </a:t>
            </a:r>
            <a:r>
              <a:rPr lang="it-IT" i="1" dirty="0" err="1" smtClean="0">
                <a:solidFill>
                  <a:schemeClr val="tx2">
                    <a:lumMod val="50000"/>
                  </a:schemeClr>
                </a:solidFill>
              </a:rPr>
              <a:t>debtrisk</a:t>
            </a:r>
            <a:r>
              <a:rPr lang="it-IT" i="1" dirty="0" smtClean="0">
                <a:solidFill>
                  <a:schemeClr val="tx2">
                    <a:lumMod val="50000"/>
                  </a:schemeClr>
                </a:solidFill>
              </a:rPr>
              <a:t> premium, 𝐾𝑑𝑎𝑟𝑒𝑎𝑙</a:t>
            </a:r>
          </a:p>
          <a:p>
            <a:r>
              <a:rPr lang="it-IT" i="1" dirty="0" smtClean="0">
                <a:solidFill>
                  <a:schemeClr val="tx2">
                    <a:lumMod val="50000"/>
                  </a:schemeClr>
                </a:solidFill>
              </a:rPr>
              <a:t>-una soglia massima pari al tasso di remunerazione del capitale investito netto 𝑊𝐴𝐶𝐶𝑅𝐼𝐷,𝑎, calcolato assumendo un rapporto tra capitale di debito e capitale proprio pari a 4.</a:t>
            </a:r>
          </a:p>
          <a:p>
            <a:endParaRPr lang="it-IT" dirty="0" smtClean="0">
              <a:solidFill>
                <a:schemeClr val="tx2">
                  <a:lumMod val="50000"/>
                </a:schemeClr>
              </a:solidFill>
            </a:endParaRPr>
          </a:p>
          <a:p>
            <a:pPr>
              <a:buFont typeface="Wingdings" pitchFamily="2" charset="2"/>
              <a:buChar char="Ø"/>
            </a:pPr>
            <a:r>
              <a:rPr lang="it-IT" b="1" dirty="0" err="1" smtClean="0">
                <a:solidFill>
                  <a:schemeClr val="tx2">
                    <a:lumMod val="50000"/>
                  </a:schemeClr>
                </a:solidFill>
              </a:rPr>
              <a:t>LI</a:t>
            </a:r>
            <a:r>
              <a:rPr lang="it-IT" b="1" dirty="0" smtClean="0">
                <a:solidFill>
                  <a:schemeClr val="tx2">
                    <a:lumMod val="50000"/>
                  </a:schemeClr>
                </a:solidFill>
              </a:rPr>
              <a:t>𝐶𝑎 </a:t>
            </a:r>
            <a:r>
              <a:rPr lang="it-IT" dirty="0" smtClean="0">
                <a:solidFill>
                  <a:schemeClr val="tx2">
                    <a:lumMod val="50000"/>
                  </a:schemeClr>
                </a:solidFill>
              </a:rPr>
              <a:t>sono le immobilizzazioni in corso, limitando al massimo a 4 anni il periodo in cui le medesime possano trovare remunerazione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76</a:t>
            </a:fld>
            <a:endParaRPr lang="it-IT" dirty="0"/>
          </a:p>
        </p:txBody>
      </p:sp>
      <p:sp>
        <p:nvSpPr>
          <p:cNvPr id="4" name="Titolo 3"/>
          <p:cNvSpPr>
            <a:spLocks noGrp="1"/>
          </p:cNvSpPr>
          <p:nvPr>
            <p:ph type="title"/>
          </p:nvPr>
        </p:nvSpPr>
        <p:spPr>
          <a:xfrm>
            <a:off x="428624" y="228600"/>
            <a:ext cx="8163425" cy="542925"/>
          </a:xfrm>
        </p:spPr>
        <p:txBody>
          <a:bodyPr/>
          <a:lstStyle/>
          <a:p>
            <a:r>
              <a:rPr lang="it-IT" sz="2800" dirty="0" smtClean="0"/>
              <a:t>Le componenti di costo fisso: </a:t>
            </a:r>
            <a:r>
              <a:rPr lang="it-IT" sz="2800" dirty="0" err="1" smtClean="0"/>
              <a:t>Cka</a:t>
            </a:r>
            <a:r>
              <a:rPr lang="it-IT" sz="2800" dirty="0" smtClean="0"/>
              <a:t> (RLIC a</a:t>
            </a:r>
            <a:r>
              <a:rPr lang="it-IT" sz="3200" dirty="0" smtClean="0"/>
              <a:t>)</a:t>
            </a:r>
            <a:endParaRPr lang="it-IT"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94360" y="1051560"/>
            <a:ext cx="7997689" cy="4815840"/>
          </a:xfrm>
        </p:spPr>
        <p:txBody>
          <a:bodyPr/>
          <a:lstStyle/>
          <a:p>
            <a:r>
              <a:rPr lang="it-IT" dirty="0" smtClean="0">
                <a:solidFill>
                  <a:schemeClr val="tx2">
                    <a:lumMod val="50000"/>
                  </a:schemeClr>
                </a:solidFill>
              </a:rPr>
              <a:t>In ciascun anno 𝑎 = {2020,2021}, la </a:t>
            </a:r>
            <a:r>
              <a:rPr lang="it-IT" b="1" dirty="0" smtClean="0">
                <a:solidFill>
                  <a:schemeClr val="tx2">
                    <a:lumMod val="50000"/>
                  </a:schemeClr>
                </a:solidFill>
              </a:rPr>
              <a:t>componente a conguaglio relativa ai costi fissi </a:t>
            </a:r>
            <a:r>
              <a:rPr lang="it-IT" dirty="0" smtClean="0">
                <a:solidFill>
                  <a:schemeClr val="tx2">
                    <a:lumMod val="50000"/>
                  </a:schemeClr>
                </a:solidFill>
              </a:rPr>
              <a:t>riferiti all’anno </a:t>
            </a:r>
            <a:r>
              <a:rPr lang="it-IT" i="1" dirty="0" smtClean="0">
                <a:solidFill>
                  <a:schemeClr val="tx2">
                    <a:lumMod val="50000"/>
                  </a:schemeClr>
                </a:solidFill>
              </a:rPr>
              <a:t>(a-2) è data dalla differenza tra le entrate relative alle </a:t>
            </a:r>
            <a:r>
              <a:rPr lang="it-IT" dirty="0" smtClean="0">
                <a:solidFill>
                  <a:schemeClr val="tx2">
                    <a:lumMod val="50000"/>
                  </a:schemeClr>
                </a:solidFill>
              </a:rPr>
              <a:t>componenti di costo fisso come ridefinite dall’Autorità (Σ 𝑇𝐹𝑎−2 𝑛𝑒𝑤) e le pertinenti entrate tariffarie computate per l’anno </a:t>
            </a:r>
            <a:r>
              <a:rPr lang="it-IT" i="1" dirty="0" smtClean="0">
                <a:solidFill>
                  <a:schemeClr val="tx2">
                    <a:lumMod val="50000"/>
                  </a:schemeClr>
                </a:solidFill>
              </a:rPr>
              <a:t>(a-2) (Σ 𝑇𝐹𝑎−2 </a:t>
            </a:r>
            <a:r>
              <a:rPr lang="it-IT" dirty="0" smtClean="0">
                <a:solidFill>
                  <a:schemeClr val="tx2">
                    <a:lumMod val="50000"/>
                  </a:schemeClr>
                </a:solidFill>
              </a:rPr>
              <a:t>𝑜𝑙𝑑 ):</a:t>
            </a:r>
          </a:p>
          <a:p>
            <a:endParaRPr lang="it-IT" dirty="0" smtClean="0">
              <a:solidFill>
                <a:schemeClr val="tx2">
                  <a:lumMod val="50000"/>
                </a:schemeClr>
              </a:solidFill>
            </a:endParaRPr>
          </a:p>
          <a:p>
            <a:pPr algn="ctr"/>
            <a:r>
              <a:rPr lang="it-IT" sz="1800" b="1" dirty="0" smtClean="0">
                <a:solidFill>
                  <a:schemeClr val="tx2">
                    <a:lumMod val="50000"/>
                  </a:schemeClr>
                </a:solidFill>
              </a:rPr>
              <a:t>𝑅𝐶𝑇𝐹,𝑎 = </a:t>
            </a:r>
            <a:r>
              <a:rPr lang="el-GR" sz="1800" b="1" dirty="0" smtClean="0">
                <a:solidFill>
                  <a:schemeClr val="tx2">
                    <a:lumMod val="50000"/>
                  </a:schemeClr>
                </a:solidFill>
              </a:rPr>
              <a:t>Σ</a:t>
            </a:r>
            <a:r>
              <a:rPr lang="it-IT" sz="1800" b="1" dirty="0" smtClean="0">
                <a:solidFill>
                  <a:schemeClr val="tx2">
                    <a:lumMod val="50000"/>
                  </a:schemeClr>
                </a:solidFill>
              </a:rPr>
              <a:t>𝑇𝐹𝑎−2 𝑛𝑒𝑤 − </a:t>
            </a:r>
            <a:r>
              <a:rPr lang="el-GR" sz="1800" b="1" dirty="0" smtClean="0">
                <a:solidFill>
                  <a:schemeClr val="tx2">
                    <a:lumMod val="50000"/>
                  </a:schemeClr>
                </a:solidFill>
              </a:rPr>
              <a:t>Σ</a:t>
            </a:r>
            <a:r>
              <a:rPr lang="it-IT" sz="1800" b="1" dirty="0" smtClean="0">
                <a:solidFill>
                  <a:schemeClr val="tx2">
                    <a:lumMod val="50000"/>
                  </a:schemeClr>
                </a:solidFill>
              </a:rPr>
              <a:t>𝑇𝐹𝑎−2 </a:t>
            </a:r>
            <a:r>
              <a:rPr lang="it-IT" sz="1800" b="1" dirty="0" err="1" smtClean="0">
                <a:solidFill>
                  <a:schemeClr val="tx2">
                    <a:lumMod val="50000"/>
                  </a:schemeClr>
                </a:solidFill>
              </a:rPr>
              <a:t>old</a:t>
            </a:r>
            <a:endParaRPr lang="it-IT" sz="1800" b="1" dirty="0" smtClean="0">
              <a:solidFill>
                <a:schemeClr val="tx2">
                  <a:lumMod val="50000"/>
                </a:schemeClr>
              </a:solidFill>
            </a:endParaRPr>
          </a:p>
          <a:p>
            <a:pPr algn="ctr"/>
            <a:endParaRPr lang="it-IT" sz="1800" b="1" dirty="0" smtClean="0">
              <a:solidFill>
                <a:schemeClr val="tx2">
                  <a:lumMod val="50000"/>
                </a:schemeClr>
              </a:solidFill>
            </a:endParaRPr>
          </a:p>
          <a:p>
            <a:r>
              <a:rPr lang="el-GR" b="1" u="sng" dirty="0" smtClean="0">
                <a:solidFill>
                  <a:schemeClr val="tx2">
                    <a:lumMod val="50000"/>
                  </a:schemeClr>
                </a:solidFill>
              </a:rPr>
              <a:t>Σ</a:t>
            </a:r>
            <a:r>
              <a:rPr lang="it-IT" b="1" u="sng" dirty="0" smtClean="0">
                <a:solidFill>
                  <a:schemeClr val="tx2">
                    <a:lumMod val="50000"/>
                  </a:schemeClr>
                </a:solidFill>
              </a:rPr>
              <a:t>𝑇𝐹𝑎−2 </a:t>
            </a:r>
            <a:r>
              <a:rPr lang="it-IT" b="1" u="sng" dirty="0" err="1" smtClean="0">
                <a:solidFill>
                  <a:schemeClr val="tx2">
                    <a:lumMod val="50000"/>
                  </a:schemeClr>
                </a:solidFill>
              </a:rPr>
              <a:t>old</a:t>
            </a:r>
            <a:r>
              <a:rPr lang="it-IT" b="1" u="sng" dirty="0" smtClean="0">
                <a:solidFill>
                  <a:schemeClr val="tx2">
                    <a:lumMod val="50000"/>
                  </a:schemeClr>
                </a:solidFill>
              </a:rPr>
              <a:t> </a:t>
            </a:r>
          </a:p>
          <a:p>
            <a:r>
              <a:rPr lang="it-IT" b="1" dirty="0" smtClean="0">
                <a:solidFill>
                  <a:schemeClr val="tx2">
                    <a:lumMod val="50000"/>
                  </a:schemeClr>
                </a:solidFill>
              </a:rPr>
              <a:t>Per il 2018 e 2019;</a:t>
            </a:r>
          </a:p>
          <a:p>
            <a:r>
              <a:rPr lang="it-IT" b="1" dirty="0" smtClean="0">
                <a:solidFill>
                  <a:schemeClr val="tx2">
                    <a:lumMod val="50000"/>
                  </a:schemeClr>
                </a:solidFill>
              </a:rPr>
              <a:t>in relazione ad alcune componenti di costi fissi (Costi comuni </a:t>
            </a:r>
            <a:r>
              <a:rPr lang="it-IT" b="1" dirty="0" err="1" smtClean="0">
                <a:solidFill>
                  <a:schemeClr val="tx2">
                    <a:lumMod val="50000"/>
                  </a:schemeClr>
                </a:solidFill>
              </a:rPr>
              <a:t>CC</a:t>
            </a:r>
            <a:r>
              <a:rPr lang="it-IT" b="1" dirty="0" smtClean="0">
                <a:solidFill>
                  <a:schemeClr val="tx2">
                    <a:lumMod val="50000"/>
                  </a:schemeClr>
                </a:solidFill>
              </a:rPr>
              <a:t> e costi di capitale CK) l’autorità propone di prendere a riferimento i costi risultanti dai bilanci 2017.</a:t>
            </a:r>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77</a:t>
            </a:fld>
            <a:endParaRPr lang="it-IT" dirty="0"/>
          </a:p>
        </p:txBody>
      </p:sp>
      <p:sp>
        <p:nvSpPr>
          <p:cNvPr id="4" name="Titolo 3"/>
          <p:cNvSpPr>
            <a:spLocks noGrp="1"/>
          </p:cNvSpPr>
          <p:nvPr>
            <p:ph type="title"/>
          </p:nvPr>
        </p:nvSpPr>
        <p:spPr>
          <a:xfrm>
            <a:off x="411480" y="213361"/>
            <a:ext cx="8180569" cy="609600"/>
          </a:xfrm>
        </p:spPr>
        <p:txBody>
          <a:bodyPr/>
          <a:lstStyle/>
          <a:p>
            <a:r>
              <a:rPr lang="it-IT" sz="2800" dirty="0" smtClean="0">
                <a:solidFill>
                  <a:schemeClr val="tx2">
                    <a:lumMod val="75000"/>
                  </a:schemeClr>
                </a:solidFill>
              </a:rPr>
              <a:t>Le componenti di costo fisso: 𝑅𝐶𝑇𝐹,𝑎</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95276" y="548640"/>
            <a:ext cx="8620124" cy="5404485"/>
          </a:xfrm>
        </p:spPr>
        <p:txBody>
          <a:bodyPr/>
          <a:lstStyle/>
          <a:p>
            <a:r>
              <a:rPr lang="it-IT" b="1" u="sng" dirty="0" smtClean="0">
                <a:solidFill>
                  <a:schemeClr val="tx2">
                    <a:lumMod val="50000"/>
                  </a:schemeClr>
                </a:solidFill>
              </a:rPr>
              <a:t>L’Autorità è orientata a prevedere l’applicazione di un limite alla crescita annuale</a:t>
            </a:r>
            <a:endParaRPr lang="it-IT" dirty="0" smtClean="0">
              <a:solidFill>
                <a:schemeClr val="tx2">
                  <a:lumMod val="50000"/>
                </a:schemeClr>
              </a:solidFill>
            </a:endParaRPr>
          </a:p>
          <a:p>
            <a:r>
              <a:rPr lang="it-IT" dirty="0" smtClean="0">
                <a:solidFill>
                  <a:schemeClr val="tx2">
                    <a:lumMod val="50000"/>
                  </a:schemeClr>
                </a:solidFill>
              </a:rPr>
              <a:t>del totale delle entrate tariffarie </a:t>
            </a:r>
            <a:r>
              <a:rPr lang="it-IT" b="1" u="sng" dirty="0" smtClean="0">
                <a:solidFill>
                  <a:schemeClr val="tx2">
                    <a:lumMod val="50000"/>
                  </a:schemeClr>
                </a:solidFill>
              </a:rPr>
              <a:t>già per gli anni {2020,2021}. </a:t>
            </a:r>
          </a:p>
          <a:p>
            <a:r>
              <a:rPr lang="it-IT" sz="1500" dirty="0" smtClean="0">
                <a:solidFill>
                  <a:schemeClr val="tx2">
                    <a:lumMod val="50000"/>
                  </a:schemeClr>
                </a:solidFill>
              </a:rPr>
              <a:t>Il TOTALE entrate tariffarie di riferimento (Σ 𝑇𝑎 ) deve rispettare il seguente limite annuale di crescita:</a:t>
            </a:r>
          </a:p>
          <a:p>
            <a:r>
              <a:rPr lang="it-IT" dirty="0" smtClean="0">
                <a:solidFill>
                  <a:schemeClr val="tx2">
                    <a:lumMod val="50000"/>
                  </a:schemeClr>
                </a:solidFill>
              </a:rPr>
              <a:t>Σ 𝑇𝑎            Anno di riferimento</a:t>
            </a:r>
          </a:p>
          <a:p>
            <a:r>
              <a:rPr lang="it-IT" dirty="0" smtClean="0">
                <a:solidFill>
                  <a:schemeClr val="tx2">
                    <a:lumMod val="50000"/>
                  </a:schemeClr>
                </a:solidFill>
              </a:rPr>
              <a:t>Σ 𝑇𝑎−1       Anno precedente</a:t>
            </a:r>
            <a:r>
              <a:rPr lang="it-IT" b="1" dirty="0" smtClean="0">
                <a:solidFill>
                  <a:schemeClr val="tx2">
                    <a:lumMod val="50000"/>
                  </a:schemeClr>
                </a:solidFill>
              </a:rPr>
              <a:t>                 </a:t>
            </a:r>
            <a:endParaRPr lang="it-IT" dirty="0" smtClean="0">
              <a:solidFill>
                <a:schemeClr val="tx2">
                  <a:lumMod val="50000"/>
                </a:schemeClr>
              </a:solidFill>
            </a:endParaRPr>
          </a:p>
          <a:p>
            <a:r>
              <a:rPr lang="it-IT" sz="1900" b="1" dirty="0" smtClean="0">
                <a:solidFill>
                  <a:schemeClr val="tx2">
                    <a:lumMod val="50000"/>
                  </a:schemeClr>
                </a:solidFill>
              </a:rPr>
              <a:t>                                                Σ 𝑇𝑎 / Σ 𝑇(𝑎−1)   ≤ (1 + 𝜌𝑎 )</a:t>
            </a:r>
            <a:endParaRPr lang="it-IT" sz="1900" dirty="0" smtClean="0">
              <a:solidFill>
                <a:schemeClr val="tx2">
                  <a:lumMod val="50000"/>
                </a:schemeClr>
              </a:solidFill>
            </a:endParaRPr>
          </a:p>
          <a:p>
            <a:r>
              <a:rPr lang="it-IT" dirty="0" smtClean="0">
                <a:solidFill>
                  <a:schemeClr val="tx2">
                    <a:lumMod val="50000"/>
                  </a:schemeClr>
                </a:solidFill>
              </a:rPr>
              <a:t>La limitazione della crescita delle entrate (𝜌𝑎 ) è definita sulla base della seguente condizione:</a:t>
            </a:r>
          </a:p>
          <a:p>
            <a:pPr algn="ctr"/>
            <a:r>
              <a:rPr lang="it-IT" b="1" dirty="0" smtClean="0">
                <a:solidFill>
                  <a:schemeClr val="tx2">
                    <a:lumMod val="50000"/>
                  </a:schemeClr>
                </a:solidFill>
              </a:rPr>
              <a:t>𝜌𝑎 = 𝑟𝑝𝑖𝑎 − 𝑋𝑎 + 𝑄𝐿𝑎 + 𝑃𝐺𝑎</a:t>
            </a:r>
          </a:p>
          <a:p>
            <a:r>
              <a:rPr lang="it-IT" dirty="0" smtClean="0">
                <a:solidFill>
                  <a:schemeClr val="tx2">
                    <a:lumMod val="50000"/>
                  </a:schemeClr>
                </a:solidFill>
              </a:rPr>
              <a:t>• il tasso di inflazione programmata,</a:t>
            </a:r>
            <a:r>
              <a:rPr lang="it-IT" b="1" dirty="0" smtClean="0">
                <a:solidFill>
                  <a:schemeClr val="tx2">
                    <a:lumMod val="50000"/>
                  </a:schemeClr>
                </a:solidFill>
              </a:rPr>
              <a:t> 𝑟𝑝𝑖𝑎 </a:t>
            </a:r>
            <a:r>
              <a:rPr lang="it-IT" dirty="0" smtClean="0">
                <a:solidFill>
                  <a:schemeClr val="tx2">
                    <a:lumMod val="50000"/>
                  </a:schemeClr>
                </a:solidFill>
              </a:rPr>
              <a:t>;</a:t>
            </a:r>
          </a:p>
          <a:p>
            <a:r>
              <a:rPr lang="it-IT" dirty="0" smtClean="0">
                <a:solidFill>
                  <a:schemeClr val="tx2">
                    <a:lumMod val="50000"/>
                  </a:schemeClr>
                </a:solidFill>
              </a:rPr>
              <a:t>• un fattore che tiene conto del miglioramento di efficienza, </a:t>
            </a:r>
            <a:r>
              <a:rPr lang="it-IT" b="1" dirty="0" smtClean="0">
                <a:solidFill>
                  <a:schemeClr val="tx2">
                    <a:lumMod val="50000"/>
                  </a:schemeClr>
                </a:solidFill>
              </a:rPr>
              <a:t>𝑋𝑎</a:t>
            </a:r>
            <a:r>
              <a:rPr lang="it-IT" dirty="0" smtClean="0">
                <a:solidFill>
                  <a:schemeClr val="tx2">
                    <a:lumMod val="50000"/>
                  </a:schemeClr>
                </a:solidFill>
              </a:rPr>
              <a:t>, compreso tra i valori (</a:t>
            </a:r>
            <a:r>
              <a:rPr lang="it-IT" b="1" dirty="0" smtClean="0">
                <a:solidFill>
                  <a:schemeClr val="tx2">
                    <a:lumMod val="50000"/>
                  </a:schemeClr>
                </a:solidFill>
              </a:rPr>
              <a:t>0,1 – 0,5)</a:t>
            </a:r>
            <a:r>
              <a:rPr lang="it-IT" dirty="0" smtClean="0">
                <a:solidFill>
                  <a:schemeClr val="tx2">
                    <a:lumMod val="50000"/>
                  </a:schemeClr>
                </a:solidFill>
              </a:rPr>
              <a:t>;</a:t>
            </a:r>
          </a:p>
          <a:p>
            <a:r>
              <a:rPr lang="it-IT" dirty="0" smtClean="0">
                <a:solidFill>
                  <a:schemeClr val="tx2">
                    <a:lumMod val="50000"/>
                  </a:schemeClr>
                </a:solidFill>
              </a:rPr>
              <a:t>• un coefficiente che tiene conto del previsto miglioramento della qualità delle prestazioni erogate alle utenze, </a:t>
            </a:r>
            <a:r>
              <a:rPr lang="it-IT" b="1" dirty="0" smtClean="0">
                <a:solidFill>
                  <a:schemeClr val="tx2">
                    <a:lumMod val="50000"/>
                  </a:schemeClr>
                </a:solidFill>
              </a:rPr>
              <a:t>𝑄𝐿𝑎</a:t>
            </a:r>
            <a:r>
              <a:rPr lang="it-IT" dirty="0" smtClean="0">
                <a:solidFill>
                  <a:schemeClr val="tx2">
                    <a:lumMod val="50000"/>
                  </a:schemeClr>
                </a:solidFill>
              </a:rPr>
              <a:t> , il quale può assumere valore compreso tra </a:t>
            </a:r>
            <a:r>
              <a:rPr lang="it-IT" b="1" dirty="0" smtClean="0">
                <a:solidFill>
                  <a:schemeClr val="tx2">
                    <a:lumMod val="50000"/>
                  </a:schemeClr>
                </a:solidFill>
              </a:rPr>
              <a:t>0 e 2%; </a:t>
            </a:r>
            <a:r>
              <a:rPr lang="it-IT" dirty="0" smtClean="0">
                <a:solidFill>
                  <a:srgbClr val="C00000"/>
                </a:solidFill>
              </a:rPr>
              <a:t>(ad es. in caso di previsioni di significativi della percentuale di raccolta differenziata, di frequenza maggiore nelle attività di </a:t>
            </a:r>
            <a:r>
              <a:rPr lang="it-IT" dirty="0" err="1" smtClean="0">
                <a:solidFill>
                  <a:srgbClr val="C00000"/>
                </a:solidFill>
              </a:rPr>
              <a:t>spazzamento</a:t>
            </a:r>
            <a:r>
              <a:rPr lang="it-IT" dirty="0" smtClean="0">
                <a:solidFill>
                  <a:srgbClr val="C00000"/>
                </a:solidFill>
              </a:rPr>
              <a:t> e di raccolta, incrementi nei livelli di riutilizzo e riciclo,…)</a:t>
            </a:r>
          </a:p>
          <a:p>
            <a:r>
              <a:rPr lang="it-IT" dirty="0" smtClean="0">
                <a:solidFill>
                  <a:schemeClr val="tx2">
                    <a:lumMod val="50000"/>
                  </a:schemeClr>
                </a:solidFill>
              </a:rPr>
              <a:t>• un fattore che tiene conto di modifiche del perimetro gestionale (anche conseguente ad operazioni di aggregazioni tra gestori), con riferimento ad aspetti tecnici e/o operativi, non intercettato dal fattore relativo alla qualità, </a:t>
            </a:r>
            <a:r>
              <a:rPr lang="it-IT" b="1" dirty="0" smtClean="0">
                <a:solidFill>
                  <a:schemeClr val="tx2">
                    <a:lumMod val="50000"/>
                  </a:schemeClr>
                </a:solidFill>
              </a:rPr>
              <a:t>𝑃𝐺𝑎</a:t>
            </a:r>
            <a:r>
              <a:rPr lang="it-IT" dirty="0" smtClean="0">
                <a:solidFill>
                  <a:schemeClr val="tx2">
                    <a:lumMod val="50000"/>
                  </a:schemeClr>
                </a:solidFill>
              </a:rPr>
              <a:t> il quale può assumere valore compreso</a:t>
            </a:r>
          </a:p>
          <a:p>
            <a:r>
              <a:rPr lang="it-IT" dirty="0" smtClean="0">
                <a:solidFill>
                  <a:schemeClr val="tx2">
                    <a:lumMod val="50000"/>
                  </a:schemeClr>
                </a:solidFill>
              </a:rPr>
              <a:t> tra </a:t>
            </a:r>
            <a:r>
              <a:rPr lang="it-IT" b="1" dirty="0" smtClean="0">
                <a:solidFill>
                  <a:schemeClr val="tx2">
                    <a:lumMod val="50000"/>
                  </a:schemeClr>
                </a:solidFill>
              </a:rPr>
              <a:t>0 e 3% </a:t>
            </a:r>
            <a:r>
              <a:rPr lang="it-IT" dirty="0" smtClean="0">
                <a:solidFill>
                  <a:srgbClr val="C00000"/>
                </a:solidFill>
              </a:rPr>
              <a:t>(ad esempio passaggio dalla raccolta stradale alla raccolta porta a porta)</a:t>
            </a:r>
            <a:r>
              <a:rPr lang="it-IT" b="1" dirty="0" smtClean="0">
                <a:solidFill>
                  <a:srgbClr val="C00000"/>
                </a:solidFill>
              </a:rPr>
              <a:t>;</a:t>
            </a:r>
            <a:endParaRPr lang="it-IT" dirty="0" smtClean="0">
              <a:solidFill>
                <a:srgbClr val="C00000"/>
              </a:solidFill>
            </a:endParaRP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78</a:t>
            </a:fld>
            <a:endParaRPr lang="it-IT" dirty="0"/>
          </a:p>
        </p:txBody>
      </p:sp>
      <p:sp>
        <p:nvSpPr>
          <p:cNvPr id="4" name="Titolo 3"/>
          <p:cNvSpPr>
            <a:spLocks noGrp="1"/>
          </p:cNvSpPr>
          <p:nvPr>
            <p:ph type="title"/>
          </p:nvPr>
        </p:nvSpPr>
        <p:spPr>
          <a:xfrm>
            <a:off x="295276" y="106680"/>
            <a:ext cx="8620124" cy="701040"/>
          </a:xfrm>
        </p:spPr>
        <p:txBody>
          <a:bodyPr/>
          <a:lstStyle/>
          <a:p>
            <a:r>
              <a:rPr lang="it-IT" sz="2500" u="sng" dirty="0" smtClean="0">
                <a:solidFill>
                  <a:srgbClr val="FF0000"/>
                </a:solidFill>
              </a:rPr>
              <a:t>Limite di crescita delle entrate tariffarie di riferimento</a:t>
            </a:r>
            <a:endParaRPr lang="it-IT" sz="2500" u="sng"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4800" y="1264920"/>
            <a:ext cx="8671560" cy="4587240"/>
          </a:xfrm>
        </p:spPr>
        <p:txBody>
          <a:bodyPr/>
          <a:lstStyle/>
          <a:p>
            <a:r>
              <a:rPr lang="it-IT" b="1" dirty="0" smtClean="0">
                <a:solidFill>
                  <a:srgbClr val="FF0000"/>
                </a:solidFill>
              </a:rPr>
              <a:t>L’Autorità potrà consentire</a:t>
            </a:r>
            <a:r>
              <a:rPr lang="it-IT" dirty="0" smtClean="0">
                <a:solidFill>
                  <a:srgbClr val="FF0000"/>
                </a:solidFill>
              </a:rPr>
              <a:t>,</a:t>
            </a:r>
            <a:r>
              <a:rPr lang="it-IT" dirty="0" smtClean="0"/>
              <a:t> </a:t>
            </a:r>
            <a:r>
              <a:rPr lang="it-IT" dirty="0" smtClean="0">
                <a:solidFill>
                  <a:schemeClr val="tx2">
                    <a:lumMod val="50000"/>
                  </a:schemeClr>
                </a:solidFill>
              </a:rPr>
              <a:t>ove gli </a:t>
            </a:r>
            <a:r>
              <a:rPr lang="it-IT" b="1" dirty="0" smtClean="0">
                <a:solidFill>
                  <a:schemeClr val="tx2">
                    <a:lumMod val="50000"/>
                  </a:schemeClr>
                </a:solidFill>
              </a:rPr>
              <a:t>EGATO o gli altri soggetti territorialmente competenti</a:t>
            </a:r>
            <a:r>
              <a:rPr lang="it-IT" dirty="0" smtClean="0">
                <a:solidFill>
                  <a:schemeClr val="tx2">
                    <a:lumMod val="50000"/>
                  </a:schemeClr>
                </a:solidFill>
              </a:rPr>
              <a:t> ritengano necessario - </a:t>
            </a:r>
            <a:r>
              <a:rPr lang="it-IT" u="sng" dirty="0" smtClean="0">
                <a:solidFill>
                  <a:schemeClr val="tx2">
                    <a:lumMod val="50000"/>
                  </a:schemeClr>
                </a:solidFill>
              </a:rPr>
              <a:t>per assicurare il raggiungimento dei previsti miglioramenti di qualità ovvero per sostenere il processo di integrazione delle attività gestite </a:t>
            </a:r>
            <a:r>
              <a:rPr lang="it-IT" dirty="0" smtClean="0"/>
              <a:t>- </a:t>
            </a:r>
            <a:r>
              <a:rPr lang="it-IT" b="1" dirty="0" smtClean="0">
                <a:solidFill>
                  <a:srgbClr val="FF0000"/>
                </a:solidFill>
              </a:rPr>
              <a:t>il superamento del limite </a:t>
            </a:r>
            <a:r>
              <a:rPr lang="it-IT" dirty="0" smtClean="0">
                <a:solidFill>
                  <a:schemeClr val="tx2">
                    <a:lumMod val="50000"/>
                  </a:schemeClr>
                </a:solidFill>
              </a:rPr>
              <a:t>a condizione che i medesimi presentino – con riferimento ai dati 2017, 2018 e alle risultanze disponibili per il 2019 – all’Autorità una </a:t>
            </a:r>
            <a:r>
              <a:rPr lang="it-IT" b="1" dirty="0" smtClean="0">
                <a:solidFill>
                  <a:srgbClr val="FF0000"/>
                </a:solidFill>
              </a:rPr>
              <a:t>relazione attestante</a:t>
            </a:r>
            <a:r>
              <a:rPr lang="it-IT" dirty="0" smtClean="0"/>
              <a:t>:</a:t>
            </a:r>
          </a:p>
          <a:p>
            <a:r>
              <a:rPr lang="it-IT" dirty="0" smtClean="0">
                <a:solidFill>
                  <a:schemeClr val="tx2">
                    <a:lumMod val="50000"/>
                  </a:schemeClr>
                </a:solidFill>
              </a:rPr>
              <a:t>• le valutazioni di </a:t>
            </a:r>
            <a:r>
              <a:rPr lang="it-IT" u="sng" dirty="0" smtClean="0">
                <a:solidFill>
                  <a:schemeClr val="tx2">
                    <a:lumMod val="50000"/>
                  </a:schemeClr>
                </a:solidFill>
              </a:rPr>
              <a:t>congruità</a:t>
            </a:r>
            <a:r>
              <a:rPr lang="it-IT" dirty="0" smtClean="0">
                <a:solidFill>
                  <a:schemeClr val="tx2">
                    <a:lumMod val="50000"/>
                  </a:schemeClr>
                </a:solidFill>
              </a:rPr>
              <a:t> compiute sulla base delle risultanze dei </a:t>
            </a:r>
            <a:r>
              <a:rPr lang="it-IT" u="sng" dirty="0" smtClean="0">
                <a:solidFill>
                  <a:schemeClr val="tx2">
                    <a:lumMod val="50000"/>
                  </a:schemeClr>
                </a:solidFill>
              </a:rPr>
              <a:t>fabbisogni standard </a:t>
            </a:r>
            <a:r>
              <a:rPr lang="it-IT" dirty="0" smtClean="0">
                <a:solidFill>
                  <a:schemeClr val="tx2">
                    <a:lumMod val="50000"/>
                  </a:schemeClr>
                </a:solidFill>
              </a:rPr>
              <a:t>di cui all’articolo 1, comma 653, della legge n. 147/2013 e l’analisi delle risultanze che presentino oneri significativamente superiori ai valori standard;</a:t>
            </a:r>
          </a:p>
          <a:p>
            <a:r>
              <a:rPr lang="it-IT" dirty="0" smtClean="0">
                <a:solidFill>
                  <a:schemeClr val="tx2">
                    <a:lumMod val="50000"/>
                  </a:schemeClr>
                </a:solidFill>
              </a:rPr>
              <a:t>• le valutazioni in ordine all’equilibrio economico-finanziario delle gestioni, con specifica evidenza degli effetti di eventuali valori di picco delle componenti 𝐶𝑇𝑆𝑎 e 𝐶𝑇𝑅𝑎 ;</a:t>
            </a:r>
          </a:p>
          <a:p>
            <a:r>
              <a:rPr lang="it-IT" dirty="0" smtClean="0">
                <a:solidFill>
                  <a:schemeClr val="tx2">
                    <a:lumMod val="50000"/>
                  </a:schemeClr>
                </a:solidFill>
              </a:rPr>
              <a:t>• l’effetto relativo alla valorizzazione del fattore di </a:t>
            </a:r>
            <a:r>
              <a:rPr lang="it-IT" i="1" dirty="0" err="1" smtClean="0">
                <a:solidFill>
                  <a:schemeClr val="tx2">
                    <a:lumMod val="50000"/>
                  </a:schemeClr>
                </a:solidFill>
              </a:rPr>
              <a:t>sharing</a:t>
            </a:r>
            <a:r>
              <a:rPr lang="it-IT" i="1" dirty="0" smtClean="0">
                <a:solidFill>
                  <a:schemeClr val="tx2">
                    <a:lumMod val="50000"/>
                  </a:schemeClr>
                </a:solidFill>
              </a:rPr>
              <a:t> 𝑏 in corrispondenza </a:t>
            </a:r>
            <a:r>
              <a:rPr lang="it-IT" dirty="0" smtClean="0">
                <a:solidFill>
                  <a:schemeClr val="tx2">
                    <a:lumMod val="50000"/>
                  </a:schemeClr>
                </a:solidFill>
              </a:rPr>
              <a:t>dell’estremo superiore dell’intervallo;</a:t>
            </a:r>
          </a:p>
          <a:p>
            <a:r>
              <a:rPr lang="it-IT" dirty="0" smtClean="0">
                <a:solidFill>
                  <a:schemeClr val="tx2">
                    <a:lumMod val="50000"/>
                  </a:schemeClr>
                </a:solidFill>
              </a:rPr>
              <a:t>• le valutazioni relative agli eventuali oneri aggiuntivi relativi ad incrementi di qualità nelle prestazioni o a modifiche nel perimetro gestionale.</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79</a:t>
            </a:fld>
            <a:endParaRPr lang="it-IT" dirty="0"/>
          </a:p>
        </p:txBody>
      </p:sp>
      <p:sp>
        <p:nvSpPr>
          <p:cNvPr id="4" name="Titolo 3"/>
          <p:cNvSpPr>
            <a:spLocks noGrp="1"/>
          </p:cNvSpPr>
          <p:nvPr>
            <p:ph type="title"/>
          </p:nvPr>
        </p:nvSpPr>
        <p:spPr>
          <a:xfrm>
            <a:off x="304800" y="259081"/>
            <a:ext cx="8503920" cy="792480"/>
          </a:xfrm>
        </p:spPr>
        <p:txBody>
          <a:bodyPr/>
          <a:lstStyle/>
          <a:p>
            <a:r>
              <a:rPr lang="it-IT" sz="2800" dirty="0" smtClean="0"/>
              <a:t>Limite di crescita annuale delle entrate tariffarie di riferimento … possibilità di deroghe</a:t>
            </a:r>
            <a:endParaRPr lang="it-IT"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97281"/>
            <a:ext cx="8134849" cy="4663440"/>
          </a:xfrm>
        </p:spPr>
        <p:txBody>
          <a:bodyPr/>
          <a:lstStyle/>
          <a:p>
            <a:r>
              <a:rPr lang="it-IT" sz="2000" b="1" dirty="0" smtClean="0">
                <a:solidFill>
                  <a:schemeClr val="tx2">
                    <a:lumMod val="50000"/>
                  </a:schemeClr>
                </a:solidFill>
              </a:rPr>
              <a:t>Il contenuto del piano finanziario</a:t>
            </a:r>
          </a:p>
          <a:p>
            <a:r>
              <a:rPr lang="it-IT" sz="2000" b="1" dirty="0" smtClean="0">
                <a:solidFill>
                  <a:schemeClr val="tx2">
                    <a:lumMod val="50000"/>
                  </a:schemeClr>
                </a:solidFill>
              </a:rPr>
              <a:t> </a:t>
            </a:r>
            <a:endParaRPr lang="it-IT" sz="2000" dirty="0" smtClean="0">
              <a:solidFill>
                <a:schemeClr val="tx2">
                  <a:lumMod val="50000"/>
                </a:schemeClr>
              </a:solidFill>
            </a:endParaRPr>
          </a:p>
          <a:p>
            <a:r>
              <a:rPr lang="it-IT" sz="1800" dirty="0" smtClean="0">
                <a:solidFill>
                  <a:schemeClr val="tx2">
                    <a:lumMod val="50000"/>
                  </a:schemeClr>
                </a:solidFill>
              </a:rPr>
              <a:t>Come specificato all’art. 8 del D.P.R. n. 158 del 1999, il Piano finanziario deve individuare: </a:t>
            </a:r>
          </a:p>
          <a:p>
            <a:r>
              <a:rPr lang="it-IT" sz="1800" dirty="0" smtClean="0">
                <a:solidFill>
                  <a:schemeClr val="tx2">
                    <a:lumMod val="50000"/>
                  </a:schemeClr>
                </a:solidFill>
              </a:rPr>
              <a:t>• il </a:t>
            </a:r>
            <a:r>
              <a:rPr lang="it-IT" sz="1800" b="1" dirty="0" smtClean="0">
                <a:solidFill>
                  <a:schemeClr val="tx2">
                    <a:lumMod val="50000"/>
                  </a:schemeClr>
                </a:solidFill>
              </a:rPr>
              <a:t>programma degli interventi necessari</a:t>
            </a:r>
            <a:r>
              <a:rPr lang="it-IT" sz="1800" dirty="0" smtClean="0">
                <a:solidFill>
                  <a:schemeClr val="tx2">
                    <a:lumMod val="50000"/>
                  </a:schemeClr>
                </a:solidFill>
              </a:rPr>
              <a:t>, imposti dalla normativa ambientale o comunque deliberati dagli enti locali, e concernenti sia </a:t>
            </a:r>
            <a:r>
              <a:rPr lang="it-IT" sz="1800" u="sng" dirty="0" smtClean="0">
                <a:solidFill>
                  <a:schemeClr val="tx2">
                    <a:lumMod val="50000"/>
                  </a:schemeClr>
                </a:solidFill>
              </a:rPr>
              <a:t>gli acquisti di beni o servizi, sia la realizzazione di impianti; </a:t>
            </a:r>
            <a:endParaRPr lang="it-IT" sz="1800" dirty="0" smtClean="0">
              <a:solidFill>
                <a:schemeClr val="tx2">
                  <a:lumMod val="50000"/>
                </a:schemeClr>
              </a:solidFill>
            </a:endParaRPr>
          </a:p>
          <a:p>
            <a:r>
              <a:rPr lang="it-IT" sz="1800" dirty="0" smtClean="0">
                <a:solidFill>
                  <a:schemeClr val="tx2">
                    <a:lumMod val="50000"/>
                  </a:schemeClr>
                </a:solidFill>
              </a:rPr>
              <a:t>• il </a:t>
            </a:r>
            <a:r>
              <a:rPr lang="it-IT" sz="1800" b="1" dirty="0" smtClean="0">
                <a:solidFill>
                  <a:schemeClr val="tx2">
                    <a:lumMod val="50000"/>
                  </a:schemeClr>
                </a:solidFill>
              </a:rPr>
              <a:t>piano finanziario degli investimenti</a:t>
            </a:r>
            <a:r>
              <a:rPr lang="it-IT" sz="1800" dirty="0" smtClean="0">
                <a:solidFill>
                  <a:schemeClr val="tx2">
                    <a:lumMod val="50000"/>
                  </a:schemeClr>
                </a:solidFill>
              </a:rPr>
              <a:t>, che indica l’impiego di risorse finanziarie necessarie a realizzare gli interventi programmati; </a:t>
            </a:r>
          </a:p>
          <a:p>
            <a:r>
              <a:rPr lang="it-IT" sz="1800" dirty="0" smtClean="0">
                <a:solidFill>
                  <a:schemeClr val="tx2">
                    <a:lumMod val="50000"/>
                  </a:schemeClr>
                </a:solidFill>
              </a:rPr>
              <a:t>• </a:t>
            </a:r>
            <a:r>
              <a:rPr lang="it-IT" sz="1800" b="1" dirty="0" smtClean="0">
                <a:solidFill>
                  <a:schemeClr val="tx2">
                    <a:lumMod val="50000"/>
                  </a:schemeClr>
                </a:solidFill>
              </a:rPr>
              <a:t>l’indicazione dei beni, delle strutture e dei servizi disponibili,</a:t>
            </a:r>
            <a:r>
              <a:rPr lang="it-IT" sz="1800" dirty="0" smtClean="0">
                <a:solidFill>
                  <a:schemeClr val="tx2">
                    <a:lumMod val="50000"/>
                  </a:schemeClr>
                </a:solidFill>
              </a:rPr>
              <a:t> nonché il ricorso eventuale all’utilizzo di beni e strutture di terzi, o all’affidamento di servizi a terzi; </a:t>
            </a:r>
          </a:p>
          <a:p>
            <a:r>
              <a:rPr lang="it-IT" sz="1800" dirty="0" smtClean="0">
                <a:solidFill>
                  <a:schemeClr val="tx2">
                    <a:lumMod val="50000"/>
                  </a:schemeClr>
                </a:solidFill>
              </a:rPr>
              <a:t>• le </a:t>
            </a:r>
            <a:r>
              <a:rPr lang="it-IT" sz="1800" b="1" dirty="0" smtClean="0">
                <a:solidFill>
                  <a:schemeClr val="tx2">
                    <a:lumMod val="50000"/>
                  </a:schemeClr>
                </a:solidFill>
              </a:rPr>
              <a:t>risorse finanziarie necessarie</a:t>
            </a:r>
            <a:r>
              <a:rPr lang="it-IT" sz="1800" dirty="0" smtClean="0">
                <a:solidFill>
                  <a:schemeClr val="tx2">
                    <a:lumMod val="50000"/>
                  </a:schemeClr>
                </a:solidFill>
              </a:rPr>
              <a:t>, completando il piano finanziario degli investimenti e indicando in termini di competenza i costi e gli oneri annuali e pluriennali. </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a:t>
            </a:fld>
            <a:endParaRPr lang="it-IT" dirty="0"/>
          </a:p>
        </p:txBody>
      </p:sp>
      <p:sp>
        <p:nvSpPr>
          <p:cNvPr id="4" name="Titolo 3"/>
          <p:cNvSpPr>
            <a:spLocks noGrp="1"/>
          </p:cNvSpPr>
          <p:nvPr>
            <p:ph type="title"/>
          </p:nvPr>
        </p:nvSpPr>
        <p:spPr>
          <a:xfrm>
            <a:off x="670560" y="451766"/>
            <a:ext cx="7921489" cy="877155"/>
          </a:xfrm>
        </p:spPr>
        <p:txBody>
          <a:bodyPr/>
          <a:lstStyle/>
          <a:p>
            <a:r>
              <a:rPr lang="it-IT" dirty="0" smtClean="0"/>
              <a:t>I PIANI ECONOMICI FINANZIARI (PEF)</a:t>
            </a: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7761"/>
            <a:ext cx="8351520" cy="4770119"/>
          </a:xfrm>
        </p:spPr>
        <p:txBody>
          <a:bodyPr/>
          <a:lstStyle/>
          <a:p>
            <a:r>
              <a:rPr lang="it-IT" dirty="0" smtClean="0">
                <a:solidFill>
                  <a:schemeClr val="tx2">
                    <a:lumMod val="50000"/>
                  </a:schemeClr>
                </a:solidFill>
              </a:rPr>
              <a:t>L’Autorità prevede che le entrate devono garantire la copertura dei costi efficienti, così come dettagliati nel documento,</a:t>
            </a:r>
            <a:r>
              <a:rPr lang="it-IT" b="1" dirty="0" smtClean="0">
                <a:solidFill>
                  <a:schemeClr val="tx2">
                    <a:lumMod val="50000"/>
                  </a:schemeClr>
                </a:solidFill>
              </a:rPr>
              <a:t> </a:t>
            </a:r>
            <a:r>
              <a:rPr lang="it-IT" dirty="0" smtClean="0">
                <a:solidFill>
                  <a:schemeClr val="tx2">
                    <a:lumMod val="50000"/>
                  </a:schemeClr>
                </a:solidFill>
              </a:rPr>
              <a:t>e che sia rispettato il limite di crescita tariffario da un anno all’altro.</a:t>
            </a:r>
          </a:p>
          <a:p>
            <a:r>
              <a:rPr lang="it-IT" dirty="0" smtClean="0">
                <a:solidFill>
                  <a:schemeClr val="tx2">
                    <a:lumMod val="50000"/>
                  </a:schemeClr>
                </a:solidFill>
              </a:rPr>
              <a:t>Per il 2020, ad esempio, le entrate tariffarie non potranno crescere rispetto al 2019 oltre il limite imposto pari a  </a:t>
            </a:r>
            <a:r>
              <a:rPr lang="it-IT" b="1" dirty="0" smtClean="0">
                <a:solidFill>
                  <a:schemeClr val="tx2">
                    <a:lumMod val="50000"/>
                  </a:schemeClr>
                </a:solidFill>
              </a:rPr>
              <a:t>(1 + 𝜌𝑎 )  “</a:t>
            </a:r>
            <a:r>
              <a:rPr lang="it-IT" b="1" i="1" dirty="0" smtClean="0">
                <a:solidFill>
                  <a:schemeClr val="tx2">
                    <a:lumMod val="50000"/>
                  </a:schemeClr>
                </a:solidFill>
              </a:rPr>
              <a:t>PRICE CAP”</a:t>
            </a:r>
          </a:p>
          <a:p>
            <a:r>
              <a:rPr lang="it-IT" u="sng" dirty="0" smtClean="0">
                <a:solidFill>
                  <a:schemeClr val="tx2">
                    <a:lumMod val="50000"/>
                  </a:schemeClr>
                </a:solidFill>
              </a:rPr>
              <a:t>Tenuto conto che i fattori </a:t>
            </a:r>
            <a:r>
              <a:rPr lang="it-IT" b="1" u="sng" dirty="0" smtClean="0">
                <a:solidFill>
                  <a:schemeClr val="tx2">
                    <a:lumMod val="50000"/>
                  </a:schemeClr>
                </a:solidFill>
              </a:rPr>
              <a:t>𝑄𝐿𝑎 + 𝑃𝐺𝑎 </a:t>
            </a:r>
            <a:r>
              <a:rPr lang="it-IT" u="sng" dirty="0" smtClean="0">
                <a:solidFill>
                  <a:schemeClr val="tx2">
                    <a:lumMod val="50000"/>
                  </a:schemeClr>
                </a:solidFill>
              </a:rPr>
              <a:t>non potranno eccedere il valore del 5%, aumentato del tasso di inflazione e diminuito del fattore “recupero produttività”;  </a:t>
            </a:r>
          </a:p>
          <a:p>
            <a:r>
              <a:rPr lang="it-IT" u="sng" dirty="0" smtClean="0">
                <a:solidFill>
                  <a:schemeClr val="tx2">
                    <a:lumMod val="50000"/>
                  </a:schemeClr>
                </a:solidFill>
              </a:rPr>
              <a:t>e che il fattore di recupero di produttività “dovrebbe” attestarsi tra i valori 0,1 - 0,5</a:t>
            </a:r>
            <a:r>
              <a:rPr lang="it-IT" dirty="0" smtClean="0">
                <a:solidFill>
                  <a:schemeClr val="tx2">
                    <a:lumMod val="50000"/>
                  </a:schemeClr>
                </a:solidFill>
              </a:rPr>
              <a:t> </a:t>
            </a:r>
            <a:r>
              <a:rPr lang="it-IT" b="1" dirty="0" smtClean="0">
                <a:solidFill>
                  <a:srgbClr val="FF0000"/>
                </a:solidFill>
              </a:rPr>
              <a:t>(?..valore assoluto, oppure 0,1% - 0,5%? </a:t>
            </a:r>
            <a:r>
              <a:rPr lang="it-IT" dirty="0" smtClean="0">
                <a:solidFill>
                  <a:schemeClr val="tx2">
                    <a:lumMod val="50000"/>
                  </a:schemeClr>
                </a:solidFill>
              </a:rPr>
              <a:t>)</a:t>
            </a:r>
          </a:p>
          <a:p>
            <a:r>
              <a:rPr lang="it-IT" b="1" dirty="0" smtClean="0">
                <a:solidFill>
                  <a:schemeClr val="tx2">
                    <a:lumMod val="50000"/>
                  </a:schemeClr>
                </a:solidFill>
              </a:rPr>
              <a:t>Sembra che </a:t>
            </a:r>
            <a:r>
              <a:rPr lang="it-IT" b="1" dirty="0" err="1" smtClean="0">
                <a:solidFill>
                  <a:schemeClr val="tx2">
                    <a:lumMod val="50000"/>
                  </a:schemeClr>
                </a:solidFill>
              </a:rPr>
              <a:t>Arera</a:t>
            </a:r>
            <a:r>
              <a:rPr lang="it-IT" b="1" dirty="0" smtClean="0">
                <a:solidFill>
                  <a:schemeClr val="tx2">
                    <a:lumMod val="50000"/>
                  </a:schemeClr>
                </a:solidFill>
              </a:rPr>
              <a:t> abbia disposto che le tariffe non potranno aumentare da un anno all’altro!</a:t>
            </a:r>
          </a:p>
          <a:p>
            <a:endParaRPr lang="it-IT" dirty="0" smtClean="0">
              <a:solidFill>
                <a:schemeClr val="tx2">
                  <a:lumMod val="50000"/>
                </a:schemeClr>
              </a:solidFill>
            </a:endParaRPr>
          </a:p>
          <a:p>
            <a:r>
              <a:rPr lang="it-IT" dirty="0" smtClean="0">
                <a:solidFill>
                  <a:schemeClr val="tx2">
                    <a:lumMod val="50000"/>
                  </a:schemeClr>
                </a:solidFill>
              </a:rPr>
              <a:t>Questo limite alla crescita delle Entrate Tariffarie rischia di scontrarsi inevitabilmente con alcuni fattori:</a:t>
            </a:r>
          </a:p>
          <a:p>
            <a:pPr>
              <a:buFont typeface="Wingdings" pitchFamily="2" charset="2"/>
              <a:buChar char="Ø"/>
            </a:pPr>
            <a:r>
              <a:rPr lang="it-IT" dirty="0" smtClean="0">
                <a:solidFill>
                  <a:schemeClr val="tx2">
                    <a:lumMod val="50000"/>
                  </a:schemeClr>
                </a:solidFill>
              </a:rPr>
              <a:t>Spesso la crescita dei costi è dovuta a fattori esterni, a volte non prevedibili;</a:t>
            </a:r>
          </a:p>
          <a:p>
            <a:pPr>
              <a:buFont typeface="Wingdings" pitchFamily="2" charset="2"/>
              <a:buChar char="Ø"/>
            </a:pPr>
            <a:r>
              <a:rPr lang="it-IT" dirty="0" smtClean="0">
                <a:solidFill>
                  <a:schemeClr val="tx2">
                    <a:lumMod val="50000"/>
                  </a:schemeClr>
                </a:solidFill>
              </a:rPr>
              <a:t>Il Comune può già aver stipulato contratti (soprattutto in caso di “nuovi contratti”) , non facilmente modificabili, in base ai quali risulta impossibile rispettare il limite indicato dall’Autorità.</a:t>
            </a:r>
          </a:p>
          <a:p>
            <a:endParaRPr lang="it-IT" dirty="0" smtClean="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80</a:t>
            </a:fld>
            <a:endParaRPr lang="it-IT" dirty="0"/>
          </a:p>
        </p:txBody>
      </p:sp>
      <p:sp>
        <p:nvSpPr>
          <p:cNvPr id="4" name="Titolo 3"/>
          <p:cNvSpPr>
            <a:spLocks noGrp="1"/>
          </p:cNvSpPr>
          <p:nvPr>
            <p:ph type="title"/>
          </p:nvPr>
        </p:nvSpPr>
        <p:spPr>
          <a:xfrm>
            <a:off x="457200" y="198121"/>
            <a:ext cx="8134849" cy="731519"/>
          </a:xfrm>
        </p:spPr>
        <p:txBody>
          <a:bodyPr/>
          <a:lstStyle/>
          <a:p>
            <a:r>
              <a:rPr lang="it-IT" sz="2800" dirty="0" smtClean="0"/>
              <a:t>Limite di crescita annuale delle entrate tariffarie di riferimento</a:t>
            </a:r>
            <a:endParaRPr lang="it-IT"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9080" y="944881"/>
            <a:ext cx="8702040" cy="5146890"/>
          </a:xfrm>
        </p:spPr>
        <p:txBody>
          <a:bodyPr/>
          <a:lstStyle/>
          <a:p>
            <a:r>
              <a:rPr lang="it-IT" dirty="0" smtClean="0">
                <a:solidFill>
                  <a:schemeClr val="tx2">
                    <a:lumMod val="50000"/>
                  </a:schemeClr>
                </a:solidFill>
              </a:rPr>
              <a:t>Sicuramente, nei primi anni di applicazione del limite di crescita, si riscontreranno problemi applicativi.</a:t>
            </a:r>
          </a:p>
          <a:p>
            <a:r>
              <a:rPr lang="it-IT" dirty="0" smtClean="0">
                <a:solidFill>
                  <a:schemeClr val="tx2">
                    <a:lumMod val="50000"/>
                  </a:schemeClr>
                </a:solidFill>
              </a:rPr>
              <a:t>Occorre infatti tener presente che il limite  </a:t>
            </a:r>
            <a:r>
              <a:rPr lang="it-IT" b="1" dirty="0" smtClean="0">
                <a:solidFill>
                  <a:schemeClr val="tx2">
                    <a:lumMod val="50000"/>
                  </a:schemeClr>
                </a:solidFill>
              </a:rPr>
              <a:t>Σ 𝑇𝑎 / Σ 𝑇(𝑎−1)   ≤ (1 + 𝜌𝑎 ) </a:t>
            </a:r>
            <a:r>
              <a:rPr lang="it-IT" dirty="0" smtClean="0">
                <a:solidFill>
                  <a:schemeClr val="tx2">
                    <a:lumMod val="50000"/>
                  </a:schemeClr>
                </a:solidFill>
              </a:rPr>
              <a:t>è calcolato partendo dai costi efficienti dell’anno  (a-2).</a:t>
            </a:r>
            <a:endParaRPr lang="it-IT" smtClean="0">
              <a:solidFill>
                <a:schemeClr val="tx2">
                  <a:lumMod val="50000"/>
                </a:schemeClr>
              </a:solidFill>
            </a:endParaRPr>
          </a:p>
          <a:p>
            <a:endParaRPr lang="it-IT" dirty="0" smtClean="0">
              <a:solidFill>
                <a:schemeClr val="tx2">
                  <a:lumMod val="50000"/>
                </a:schemeClr>
              </a:solidFill>
            </a:endParaRPr>
          </a:p>
          <a:p>
            <a:r>
              <a:rPr lang="it-IT" dirty="0" smtClean="0">
                <a:solidFill>
                  <a:schemeClr val="tx2">
                    <a:lumMod val="50000"/>
                  </a:schemeClr>
                </a:solidFill>
              </a:rPr>
              <a:t>Per il 2020, la tariffa di riferimento </a:t>
            </a:r>
            <a:r>
              <a:rPr lang="it-IT" b="1" dirty="0" smtClean="0">
                <a:solidFill>
                  <a:schemeClr val="tx2">
                    <a:lumMod val="50000"/>
                  </a:schemeClr>
                </a:solidFill>
              </a:rPr>
              <a:t>Σ 𝑇𝑎  </a:t>
            </a:r>
            <a:r>
              <a:rPr lang="it-IT" dirty="0" smtClean="0">
                <a:solidFill>
                  <a:schemeClr val="tx2">
                    <a:lumMod val="50000"/>
                  </a:schemeClr>
                </a:solidFill>
              </a:rPr>
              <a:t>sarà quindi determinata sulla base dei </a:t>
            </a:r>
            <a:r>
              <a:rPr lang="it-IT" i="1" u="sng" dirty="0" smtClean="0">
                <a:solidFill>
                  <a:schemeClr val="tx2">
                    <a:lumMod val="50000"/>
                  </a:schemeClr>
                </a:solidFill>
              </a:rPr>
              <a:t>costi efficienti</a:t>
            </a:r>
            <a:r>
              <a:rPr lang="it-IT" u="sng" dirty="0" smtClean="0">
                <a:solidFill>
                  <a:schemeClr val="tx2">
                    <a:lumMod val="50000"/>
                  </a:schemeClr>
                </a:solidFill>
              </a:rPr>
              <a:t>, </a:t>
            </a:r>
            <a:r>
              <a:rPr lang="it-IT" dirty="0" smtClean="0">
                <a:solidFill>
                  <a:schemeClr val="tx2">
                    <a:lumMod val="50000"/>
                  </a:schemeClr>
                </a:solidFill>
              </a:rPr>
              <a:t>calcolati - </a:t>
            </a:r>
            <a:r>
              <a:rPr lang="it-IT" b="1" dirty="0" smtClean="0">
                <a:solidFill>
                  <a:schemeClr val="tx2">
                    <a:lumMod val="50000"/>
                  </a:schemeClr>
                </a:solidFill>
              </a:rPr>
              <a:t>partendo dai costi consuntivi dell’anno 2018.</a:t>
            </a:r>
          </a:p>
          <a:p>
            <a:r>
              <a:rPr lang="it-IT" dirty="0" smtClean="0">
                <a:solidFill>
                  <a:schemeClr val="tx2">
                    <a:lumMod val="50000"/>
                  </a:schemeClr>
                </a:solidFill>
              </a:rPr>
              <a:t>Analogamente, la tariffa di riferimento dell’anno 2019 </a:t>
            </a:r>
            <a:r>
              <a:rPr lang="it-IT" b="1" dirty="0" smtClean="0">
                <a:solidFill>
                  <a:schemeClr val="tx2">
                    <a:lumMod val="50000"/>
                  </a:schemeClr>
                </a:solidFill>
              </a:rPr>
              <a:t>Σ 𝑇(𝑎−1)  </a:t>
            </a:r>
            <a:r>
              <a:rPr lang="it-IT" dirty="0" smtClean="0">
                <a:solidFill>
                  <a:schemeClr val="tx2">
                    <a:lumMod val="50000"/>
                  </a:schemeClr>
                </a:solidFill>
              </a:rPr>
              <a:t>sarà determinata sulla base dei </a:t>
            </a:r>
            <a:r>
              <a:rPr lang="it-IT" i="1" u="sng" dirty="0" smtClean="0">
                <a:solidFill>
                  <a:schemeClr val="tx2">
                    <a:lumMod val="50000"/>
                  </a:schemeClr>
                </a:solidFill>
              </a:rPr>
              <a:t>costi efficienti </a:t>
            </a:r>
            <a:r>
              <a:rPr lang="it-IT" dirty="0" smtClean="0">
                <a:solidFill>
                  <a:schemeClr val="tx2">
                    <a:lumMod val="50000"/>
                  </a:schemeClr>
                </a:solidFill>
              </a:rPr>
              <a:t>– </a:t>
            </a:r>
            <a:r>
              <a:rPr lang="it-IT" b="1" dirty="0" smtClean="0">
                <a:solidFill>
                  <a:schemeClr val="tx2">
                    <a:lumMod val="50000"/>
                  </a:schemeClr>
                </a:solidFill>
              </a:rPr>
              <a:t>partendo dai costi consuntivi dell’anno 2017.  </a:t>
            </a:r>
          </a:p>
          <a:p>
            <a:endParaRPr lang="it-IT" b="1" dirty="0" smtClean="0">
              <a:solidFill>
                <a:schemeClr val="tx2">
                  <a:lumMod val="50000"/>
                </a:schemeClr>
              </a:solidFill>
            </a:endParaRPr>
          </a:p>
          <a:p>
            <a:r>
              <a:rPr lang="it-IT" i="1" dirty="0" smtClean="0">
                <a:solidFill>
                  <a:schemeClr val="tx2">
                    <a:lumMod val="50000"/>
                  </a:schemeClr>
                </a:solidFill>
              </a:rPr>
              <a:t>Se, ad esempio, il PEF approvato dal Comune nel 2018 presentava un aumento della tariffa di riferimento superiore al 5% rispetto a quella 2017, il Comune difficilmente potrà rispettare il limite di crescita se non saranno deliberate tariffe in “diminuzione” per l’anno 2020. In tal caso, ci si chiede se il Comune dovrà inviare la relazione ad </a:t>
            </a:r>
            <a:r>
              <a:rPr lang="it-IT" i="1" dirty="0" err="1" smtClean="0">
                <a:solidFill>
                  <a:schemeClr val="tx2">
                    <a:lumMod val="50000"/>
                  </a:schemeClr>
                </a:solidFill>
              </a:rPr>
              <a:t>Arera</a:t>
            </a:r>
            <a:r>
              <a:rPr lang="it-IT" i="1" dirty="0" smtClean="0">
                <a:solidFill>
                  <a:schemeClr val="tx2">
                    <a:lumMod val="50000"/>
                  </a:schemeClr>
                </a:solidFill>
              </a:rPr>
              <a:t> per superamento del limite, visto che il superamento non dipenderebbe da scelte previsionali per l’anno 2020.</a:t>
            </a:r>
          </a:p>
          <a:p>
            <a:endParaRPr lang="it-IT" sz="1800"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81</a:t>
            </a:fld>
            <a:endParaRPr lang="it-IT" dirty="0"/>
          </a:p>
        </p:txBody>
      </p:sp>
      <p:sp>
        <p:nvSpPr>
          <p:cNvPr id="4" name="Titolo 3"/>
          <p:cNvSpPr>
            <a:spLocks noGrp="1"/>
          </p:cNvSpPr>
          <p:nvPr>
            <p:ph type="title"/>
          </p:nvPr>
        </p:nvSpPr>
        <p:spPr>
          <a:xfrm>
            <a:off x="441960" y="1"/>
            <a:ext cx="8150089" cy="944880"/>
          </a:xfrm>
        </p:spPr>
        <p:txBody>
          <a:bodyPr/>
          <a:lstStyle/>
          <a:p>
            <a:r>
              <a:rPr lang="it-IT" sz="2800" dirty="0" smtClean="0"/>
              <a:t>Limite di crescita annuale delle entrate tariffarie di riferimento e “conguagli”</a:t>
            </a:r>
            <a:endParaRPr lang="it-IT"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28600" y="1051560"/>
            <a:ext cx="8915400" cy="5040210"/>
          </a:xfrm>
        </p:spPr>
        <p:txBody>
          <a:bodyPr/>
          <a:lstStyle/>
          <a:p>
            <a:r>
              <a:rPr lang="it-IT" sz="1500" dirty="0" smtClean="0">
                <a:solidFill>
                  <a:schemeClr val="tx2">
                    <a:lumMod val="50000"/>
                  </a:schemeClr>
                </a:solidFill>
              </a:rPr>
              <a:t>L’articolo 1, comma 527, </a:t>
            </a:r>
            <a:r>
              <a:rPr lang="it-IT" sz="1500" dirty="0" err="1" smtClean="0">
                <a:solidFill>
                  <a:schemeClr val="tx2">
                    <a:lumMod val="50000"/>
                  </a:schemeClr>
                </a:solidFill>
              </a:rPr>
              <a:t>dellalegge</a:t>
            </a:r>
            <a:r>
              <a:rPr lang="it-IT" sz="1500" dirty="0" smtClean="0">
                <a:solidFill>
                  <a:schemeClr val="tx2">
                    <a:lumMod val="50000"/>
                  </a:schemeClr>
                </a:solidFill>
              </a:rPr>
              <a:t> 27 dicembre 2017, n. 205 ha assegnato all’Autorità anche </a:t>
            </a:r>
            <a:r>
              <a:rPr lang="it-IT" sz="1500" i="1" dirty="0" smtClean="0">
                <a:solidFill>
                  <a:schemeClr val="tx2">
                    <a:lumMod val="50000"/>
                  </a:schemeClr>
                </a:solidFill>
              </a:rPr>
              <a:t>“la definizione dei livelli di qualità dei servizi, sentiti le Regioni, i gestori e le associazioni dei consumatori, nonché la vigilanza sulle modalità di erogazione dei servizi”* e “la diffusione della conoscenza e della trasparenza delle condizioni di svolgimento dei servizi a beneficio dell’utenza”. </a:t>
            </a:r>
          </a:p>
          <a:p>
            <a:r>
              <a:rPr lang="it-IT" sz="1500" dirty="0" smtClean="0">
                <a:solidFill>
                  <a:schemeClr val="tx2">
                    <a:lumMod val="50000"/>
                  </a:schemeClr>
                </a:solidFill>
              </a:rPr>
              <a:t>Dalle prime  analisi </a:t>
            </a:r>
            <a:r>
              <a:rPr lang="it-IT" sz="1500" dirty="0" err="1" smtClean="0">
                <a:solidFill>
                  <a:schemeClr val="tx2">
                    <a:lumMod val="50000"/>
                  </a:schemeClr>
                </a:solidFill>
              </a:rPr>
              <a:t>Arera</a:t>
            </a:r>
            <a:r>
              <a:rPr lang="it-IT" sz="1500" dirty="0" smtClean="0">
                <a:solidFill>
                  <a:schemeClr val="tx2">
                    <a:lumMod val="50000"/>
                  </a:schemeClr>
                </a:solidFill>
              </a:rPr>
              <a:t> ha riscontrato una </a:t>
            </a:r>
            <a:r>
              <a:rPr lang="it-IT" sz="1500" u="sng" dirty="0" smtClean="0">
                <a:solidFill>
                  <a:schemeClr val="tx2">
                    <a:lumMod val="50000"/>
                  </a:schemeClr>
                </a:solidFill>
              </a:rPr>
              <a:t>situazione fortemente eterogenea sul territorio nazionale rispetto agli strumenti utilizzati per regolare</a:t>
            </a:r>
            <a:r>
              <a:rPr lang="it-IT" sz="1500" dirty="0" smtClean="0">
                <a:solidFill>
                  <a:schemeClr val="tx2">
                    <a:lumMod val="50000"/>
                  </a:schemeClr>
                </a:solidFill>
              </a:rPr>
              <a:t> </a:t>
            </a:r>
            <a:r>
              <a:rPr lang="it-IT" sz="1500" b="1" u="sng" dirty="0" smtClean="0">
                <a:solidFill>
                  <a:schemeClr val="tx2">
                    <a:lumMod val="50000"/>
                  </a:schemeClr>
                </a:solidFill>
              </a:rPr>
              <a:t>la qualità e la trasparenza dei servizi, la tutela degli utenti, </a:t>
            </a:r>
          </a:p>
          <a:p>
            <a:r>
              <a:rPr lang="it-IT" sz="1500" b="1" u="sng" dirty="0" smtClean="0">
                <a:solidFill>
                  <a:schemeClr val="tx2">
                    <a:lumMod val="50000"/>
                  </a:schemeClr>
                </a:solidFill>
              </a:rPr>
              <a:t>gli elementi informativi sul servizio, i contenuti nei siti internet, nei documenti di avviso/invito di pagamento o nelle bollette </a:t>
            </a:r>
            <a:r>
              <a:rPr lang="it-IT" sz="1500" dirty="0" smtClean="0">
                <a:solidFill>
                  <a:schemeClr val="tx2">
                    <a:lumMod val="50000"/>
                  </a:schemeClr>
                </a:solidFill>
              </a:rPr>
              <a:t>e negli altri strumenti di comunicazione individuale all’utente, trasparenza delle informazioni sulla qualità ambientale del servizio.</a:t>
            </a:r>
          </a:p>
          <a:p>
            <a:endParaRPr lang="it-IT" dirty="0" smtClean="0">
              <a:solidFill>
                <a:schemeClr val="tx2">
                  <a:lumMod val="50000"/>
                </a:schemeClr>
              </a:solidFill>
            </a:endParaRPr>
          </a:p>
          <a:p>
            <a:r>
              <a:rPr lang="it-IT" dirty="0" smtClean="0">
                <a:solidFill>
                  <a:schemeClr val="tx2">
                    <a:lumMod val="50000"/>
                  </a:schemeClr>
                </a:solidFill>
              </a:rPr>
              <a:t>ARERA SI E’ POSTA DEGLI </a:t>
            </a:r>
            <a:r>
              <a:rPr lang="it-IT" b="1" dirty="0" smtClean="0">
                <a:solidFill>
                  <a:schemeClr val="tx2">
                    <a:lumMod val="50000"/>
                  </a:schemeClr>
                </a:solidFill>
              </a:rPr>
              <a:t>OBIETTIVI</a:t>
            </a:r>
            <a:r>
              <a:rPr lang="it-IT" dirty="0" smtClean="0">
                <a:solidFill>
                  <a:schemeClr val="tx2">
                    <a:lumMod val="50000"/>
                  </a:schemeClr>
                </a:solidFill>
              </a:rPr>
              <a:t> per assicurare una maggiore uniformità nell’informazione agli utenti e nella qualità del servizio; in particolare</a:t>
            </a:r>
            <a:r>
              <a:rPr lang="it-IT" dirty="0" smtClean="0"/>
              <a:t>: </a:t>
            </a:r>
          </a:p>
          <a:p>
            <a:r>
              <a:rPr lang="it-IT" b="1" dirty="0" smtClean="0">
                <a:solidFill>
                  <a:schemeClr val="tx2">
                    <a:lumMod val="50000"/>
                  </a:schemeClr>
                </a:solidFill>
              </a:rPr>
              <a:t>A)  Definire </a:t>
            </a:r>
            <a:r>
              <a:rPr lang="it-IT" b="1" u="sng" dirty="0" smtClean="0">
                <a:solidFill>
                  <a:schemeClr val="tx2">
                    <a:lumMod val="50000"/>
                  </a:schemeClr>
                </a:solidFill>
              </a:rPr>
              <a:t>contenuti informativi minimi obbligatori </a:t>
            </a:r>
            <a:r>
              <a:rPr lang="it-IT" b="1" dirty="0" smtClean="0">
                <a:solidFill>
                  <a:schemeClr val="tx2">
                    <a:lumMod val="50000"/>
                  </a:schemeClr>
                </a:solidFill>
              </a:rPr>
              <a:t>relativi ai servizi di raccolta e trasporto (RT) e </a:t>
            </a:r>
            <a:r>
              <a:rPr lang="it-IT" b="1" dirty="0" err="1" smtClean="0">
                <a:solidFill>
                  <a:schemeClr val="tx2">
                    <a:lumMod val="50000"/>
                  </a:schemeClr>
                </a:solidFill>
              </a:rPr>
              <a:t>spazzamento</a:t>
            </a:r>
            <a:r>
              <a:rPr lang="it-IT" b="1" dirty="0" smtClean="0">
                <a:solidFill>
                  <a:schemeClr val="tx2">
                    <a:lumMod val="50000"/>
                  </a:schemeClr>
                </a:solidFill>
              </a:rPr>
              <a:t> e lavaggio delle strade (SL) , </a:t>
            </a:r>
          </a:p>
          <a:p>
            <a:r>
              <a:rPr lang="it-IT" b="1" dirty="0" smtClean="0">
                <a:solidFill>
                  <a:schemeClr val="tx2">
                    <a:lumMod val="50000"/>
                  </a:schemeClr>
                </a:solidFill>
              </a:rPr>
              <a:t>B)  Definire </a:t>
            </a:r>
            <a:r>
              <a:rPr lang="it-IT" b="1" u="sng" dirty="0" smtClean="0">
                <a:solidFill>
                  <a:schemeClr val="tx2">
                    <a:lumMod val="50000"/>
                  </a:schemeClr>
                </a:solidFill>
              </a:rPr>
              <a:t>standard qualitativi minimi obbligatori </a:t>
            </a:r>
            <a:r>
              <a:rPr lang="it-IT" b="1" dirty="0" smtClean="0">
                <a:solidFill>
                  <a:schemeClr val="tx2">
                    <a:lumMod val="50000"/>
                  </a:schemeClr>
                </a:solidFill>
              </a:rPr>
              <a:t>ed omogenei su tutto il territorio nazionale.</a:t>
            </a:r>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82</a:t>
            </a:fld>
            <a:endParaRPr lang="it-IT" dirty="0"/>
          </a:p>
        </p:txBody>
      </p:sp>
      <p:sp>
        <p:nvSpPr>
          <p:cNvPr id="4" name="Titolo 3"/>
          <p:cNvSpPr>
            <a:spLocks noGrp="1"/>
          </p:cNvSpPr>
          <p:nvPr>
            <p:ph type="title"/>
          </p:nvPr>
        </p:nvSpPr>
        <p:spPr>
          <a:xfrm>
            <a:off x="228600" y="213361"/>
            <a:ext cx="8686800" cy="838199"/>
          </a:xfrm>
        </p:spPr>
        <p:txBody>
          <a:bodyPr/>
          <a:lstStyle/>
          <a:p>
            <a:r>
              <a:rPr lang="it-IT" sz="2800" dirty="0" smtClean="0"/>
              <a:t>Doc. 352/2019 - </a:t>
            </a:r>
            <a:r>
              <a:rPr lang="it-IT" sz="2500" dirty="0" smtClean="0"/>
              <a:t>Disposizioni in materia di trasparenza nel servizio di gestione dei rifiuti urbani e assimilati </a:t>
            </a:r>
            <a:endParaRPr lang="it-IT" sz="25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72440" y="914400"/>
            <a:ext cx="8382000" cy="4983480"/>
          </a:xfrm>
        </p:spPr>
        <p:txBody>
          <a:bodyPr/>
          <a:lstStyle/>
          <a:p>
            <a:endParaRPr lang="it-IT" dirty="0" smtClean="0">
              <a:solidFill>
                <a:schemeClr val="tx2">
                  <a:lumMod val="50000"/>
                </a:schemeClr>
              </a:solidFill>
            </a:endParaRPr>
          </a:p>
          <a:p>
            <a:r>
              <a:rPr lang="it-IT" sz="1800" b="1" dirty="0" smtClean="0">
                <a:solidFill>
                  <a:schemeClr val="tx2">
                    <a:lumMod val="50000"/>
                  </a:schemeClr>
                </a:solidFill>
              </a:rPr>
              <a:t>SOGGETTI OBBLIGATI:</a:t>
            </a:r>
          </a:p>
          <a:p>
            <a:endParaRPr lang="it-IT" sz="1800" b="1" dirty="0" smtClean="0">
              <a:solidFill>
                <a:schemeClr val="tx2">
                  <a:lumMod val="50000"/>
                </a:schemeClr>
              </a:solidFill>
            </a:endParaRPr>
          </a:p>
          <a:p>
            <a:pPr>
              <a:buFont typeface="Wingdings" pitchFamily="2" charset="2"/>
              <a:buChar char="Ø"/>
            </a:pPr>
            <a:r>
              <a:rPr lang="it-IT" sz="1800" b="1" u="sng" dirty="0" smtClean="0">
                <a:solidFill>
                  <a:schemeClr val="tx2">
                    <a:lumMod val="50000"/>
                  </a:schemeClr>
                </a:solidFill>
              </a:rPr>
              <a:t>Gestore</a:t>
            </a:r>
            <a:r>
              <a:rPr lang="it-IT" sz="1800" b="1" dirty="0" smtClean="0">
                <a:solidFill>
                  <a:schemeClr val="tx2">
                    <a:lumMod val="50000"/>
                  </a:schemeClr>
                </a:solidFill>
              </a:rPr>
              <a:t> </a:t>
            </a:r>
            <a:r>
              <a:rPr lang="it-IT" sz="1800" dirty="0" smtClean="0">
                <a:solidFill>
                  <a:schemeClr val="tx2">
                    <a:lumMod val="50000"/>
                  </a:schemeClr>
                </a:solidFill>
              </a:rPr>
              <a:t>affidatario del servizio integrato di gestione dei RU, ovvero gestori dei singoli servizi di RT e SL</a:t>
            </a:r>
          </a:p>
          <a:p>
            <a:pPr>
              <a:buFont typeface="Wingdings" pitchFamily="2" charset="2"/>
              <a:buChar char="Ø"/>
            </a:pPr>
            <a:r>
              <a:rPr lang="it-IT" sz="1800" dirty="0" smtClean="0">
                <a:solidFill>
                  <a:schemeClr val="tx2">
                    <a:lumMod val="50000"/>
                  </a:schemeClr>
                </a:solidFill>
              </a:rPr>
              <a:t>Soggetti che effettuano l’attività di gestione tariffe e rapporti con gli utenti, cioè il</a:t>
            </a:r>
            <a:r>
              <a:rPr lang="it-IT" sz="1800" u="sng" dirty="0" smtClean="0">
                <a:solidFill>
                  <a:schemeClr val="tx2">
                    <a:lumMod val="50000"/>
                  </a:schemeClr>
                </a:solidFill>
              </a:rPr>
              <a:t> </a:t>
            </a:r>
            <a:r>
              <a:rPr lang="it-IT" sz="1800" b="1" u="sng" dirty="0" smtClean="0">
                <a:solidFill>
                  <a:schemeClr val="tx2">
                    <a:lumMod val="50000"/>
                  </a:schemeClr>
                </a:solidFill>
              </a:rPr>
              <a:t>Comune</a:t>
            </a:r>
            <a:r>
              <a:rPr lang="it-IT" sz="1800" u="sng" dirty="0" smtClean="0">
                <a:solidFill>
                  <a:schemeClr val="tx2">
                    <a:lumMod val="50000"/>
                  </a:schemeClr>
                </a:solidFill>
              </a:rPr>
              <a:t>.</a:t>
            </a:r>
          </a:p>
          <a:p>
            <a:endParaRPr lang="it-IT" sz="1800" dirty="0" smtClean="0">
              <a:solidFill>
                <a:schemeClr val="tx2">
                  <a:lumMod val="50000"/>
                </a:schemeClr>
              </a:solidFill>
            </a:endParaRPr>
          </a:p>
          <a:p>
            <a:endParaRPr lang="it-IT" sz="1800" dirty="0" smtClean="0">
              <a:solidFill>
                <a:schemeClr val="tx2">
                  <a:lumMod val="50000"/>
                </a:schemeClr>
              </a:solidFill>
            </a:endParaRPr>
          </a:p>
          <a:p>
            <a:endParaRPr lang="it-IT" sz="1800" b="1" dirty="0" smtClean="0">
              <a:solidFill>
                <a:schemeClr val="tx2">
                  <a:lumMod val="50000"/>
                </a:schemeClr>
              </a:solidFill>
            </a:endParaRPr>
          </a:p>
          <a:p>
            <a:r>
              <a:rPr lang="it-IT" sz="1800" b="1" dirty="0" smtClean="0">
                <a:solidFill>
                  <a:schemeClr val="tx2">
                    <a:lumMod val="50000"/>
                  </a:schemeClr>
                </a:solidFill>
              </a:rPr>
              <a:t>DESTINATARI FINALI DELL’INTERVENTO: </a:t>
            </a:r>
          </a:p>
          <a:p>
            <a:endParaRPr lang="it-IT" sz="1800" b="1" dirty="0" smtClean="0">
              <a:solidFill>
                <a:schemeClr val="tx2">
                  <a:lumMod val="50000"/>
                </a:schemeClr>
              </a:solidFill>
            </a:endParaRPr>
          </a:p>
          <a:p>
            <a:r>
              <a:rPr lang="it-IT" sz="1800" b="1" u="sng" dirty="0" smtClean="0">
                <a:solidFill>
                  <a:schemeClr val="tx2">
                    <a:lumMod val="50000"/>
                  </a:schemeClr>
                </a:solidFill>
              </a:rPr>
              <a:t>Tutti gli Utenti</a:t>
            </a:r>
            <a:r>
              <a:rPr lang="it-IT" sz="1800" dirty="0" smtClean="0">
                <a:solidFill>
                  <a:schemeClr val="tx2">
                    <a:lumMod val="50000"/>
                  </a:schemeClr>
                </a:solidFill>
              </a:rPr>
              <a:t>, domestici e non domestici. </a:t>
            </a:r>
          </a:p>
          <a:p>
            <a:endParaRPr lang="it-IT" dirty="0" smtClean="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83</a:t>
            </a:fld>
            <a:endParaRPr lang="it-IT" dirty="0"/>
          </a:p>
        </p:txBody>
      </p:sp>
      <p:sp>
        <p:nvSpPr>
          <p:cNvPr id="4" name="Titolo 3"/>
          <p:cNvSpPr>
            <a:spLocks noGrp="1"/>
          </p:cNvSpPr>
          <p:nvPr>
            <p:ph type="title"/>
          </p:nvPr>
        </p:nvSpPr>
        <p:spPr>
          <a:xfrm>
            <a:off x="472440" y="243841"/>
            <a:ext cx="8119609" cy="457199"/>
          </a:xfrm>
        </p:spPr>
        <p:txBody>
          <a:bodyPr/>
          <a:lstStyle/>
          <a:p>
            <a:r>
              <a:rPr lang="it-IT" dirty="0" err="1" smtClean="0"/>
              <a:t>Doc</a:t>
            </a:r>
            <a:r>
              <a:rPr lang="it-IT" dirty="0" smtClean="0"/>
              <a:t> 352/2019: Ambito di applicazione</a:t>
            </a:r>
            <a:endParaRPr lang="it-IT"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3840" y="762000"/>
            <a:ext cx="8641080" cy="5329770"/>
          </a:xfrm>
        </p:spPr>
        <p:txBody>
          <a:bodyPr/>
          <a:lstStyle/>
          <a:p>
            <a:r>
              <a:rPr lang="it-IT" b="1" u="sng" dirty="0" smtClean="0"/>
              <a:t>16 SETTEMBRE </a:t>
            </a:r>
          </a:p>
          <a:p>
            <a:r>
              <a:rPr lang="it-IT" dirty="0" smtClean="0"/>
              <a:t>Scadenza per invio osservazioni </a:t>
            </a:r>
            <a:r>
              <a:rPr lang="it-IT" dirty="0" err="1" smtClean="0"/>
              <a:t>alL’</a:t>
            </a:r>
            <a:r>
              <a:rPr lang="it-IT" dirty="0" smtClean="0"/>
              <a:t>Autorità</a:t>
            </a:r>
          </a:p>
          <a:p>
            <a:endParaRPr lang="it-IT" b="1" dirty="0" smtClean="0"/>
          </a:p>
          <a:p>
            <a:r>
              <a:rPr lang="it-IT" b="1" u="sng" dirty="0" smtClean="0">
                <a:solidFill>
                  <a:schemeClr val="tx2">
                    <a:lumMod val="50000"/>
                  </a:schemeClr>
                </a:solidFill>
              </a:rPr>
              <a:t>ENTRO  31 OTTOBRE</a:t>
            </a:r>
          </a:p>
          <a:p>
            <a:r>
              <a:rPr lang="it-IT" dirty="0" smtClean="0">
                <a:solidFill>
                  <a:schemeClr val="tx2">
                    <a:lumMod val="50000"/>
                  </a:schemeClr>
                </a:solidFill>
              </a:rPr>
              <a:t>Pubblicazione provvedimento finale, previo confronto con le associazioni degli </a:t>
            </a:r>
            <a:r>
              <a:rPr lang="it-IT" dirty="0" err="1" smtClean="0">
                <a:solidFill>
                  <a:schemeClr val="tx2">
                    <a:lumMod val="50000"/>
                  </a:schemeClr>
                </a:solidFill>
              </a:rPr>
              <a:t>stakeholder</a:t>
            </a:r>
            <a:r>
              <a:rPr lang="it-IT" dirty="0" smtClean="0">
                <a:solidFill>
                  <a:schemeClr val="tx2">
                    <a:lumMod val="50000"/>
                  </a:schemeClr>
                </a:solidFill>
              </a:rPr>
              <a:t> sulla base delle osservazioni inviate e di ulteriori dati raccolti sul tema.</a:t>
            </a:r>
          </a:p>
          <a:p>
            <a:endParaRPr lang="it-IT" b="1" dirty="0" smtClean="0"/>
          </a:p>
          <a:p>
            <a:r>
              <a:rPr lang="it-IT" b="1" u="sng" dirty="0" smtClean="0">
                <a:solidFill>
                  <a:srgbClr val="FF0000"/>
                </a:solidFill>
              </a:rPr>
              <a:t>ENTRO 1° APRILE 2020</a:t>
            </a:r>
          </a:p>
          <a:p>
            <a:r>
              <a:rPr lang="it-IT" b="1" dirty="0" smtClean="0">
                <a:solidFill>
                  <a:srgbClr val="FF0000"/>
                </a:solidFill>
              </a:rPr>
              <a:t>Entrata in vigore della disciplina</a:t>
            </a:r>
          </a:p>
          <a:p>
            <a:r>
              <a:rPr lang="it-IT" b="1" dirty="0" err="1" smtClean="0"/>
              <a:t>…poi</a:t>
            </a:r>
            <a:endParaRPr lang="it-IT" b="1" dirty="0" smtClean="0"/>
          </a:p>
          <a:p>
            <a:r>
              <a:rPr lang="it-IT" b="1" i="1" dirty="0" smtClean="0">
                <a:solidFill>
                  <a:schemeClr val="accent2">
                    <a:lumMod val="75000"/>
                  </a:schemeClr>
                </a:solidFill>
              </a:rPr>
              <a:t>Primo periodo di regolazione dal 1°aprile 2020 al 31 dicembre 2023 - </a:t>
            </a:r>
            <a:r>
              <a:rPr lang="it-IT" b="1" dirty="0" smtClean="0">
                <a:solidFill>
                  <a:schemeClr val="accent2">
                    <a:lumMod val="75000"/>
                  </a:schemeClr>
                </a:solidFill>
              </a:rPr>
              <a:t>al termine del quale valutare un’eventuale revisione -</a:t>
            </a:r>
            <a:r>
              <a:rPr lang="it-IT" b="1" i="1" dirty="0" smtClean="0">
                <a:solidFill>
                  <a:schemeClr val="accent2">
                    <a:lumMod val="75000"/>
                  </a:schemeClr>
                </a:solidFill>
              </a:rPr>
              <a:t> senza differenziazione degli obblighi di trasparenza in funzione della tipologia di utenti domestici e non domestici. </a:t>
            </a:r>
          </a:p>
          <a:p>
            <a:endParaRPr lang="it-IT" b="1" i="1" dirty="0" smtClean="0">
              <a:solidFill>
                <a:schemeClr val="accent2">
                  <a:lumMod val="75000"/>
                </a:schemeClr>
              </a:solidFill>
            </a:endParaRPr>
          </a:p>
          <a:p>
            <a:r>
              <a:rPr lang="it-IT" b="1" dirty="0" smtClean="0">
                <a:solidFill>
                  <a:srgbClr val="00682F"/>
                </a:solidFill>
              </a:rPr>
              <a:t>GRADUALITA’: Considerata l’eterogeneità del settore che vede la convivenza di diversi modelli di organizzazione, l’Autorità è orientata a prevedere un </a:t>
            </a:r>
            <a:r>
              <a:rPr lang="it-IT" b="1" u="sng" dirty="0" smtClean="0">
                <a:solidFill>
                  <a:srgbClr val="00682F"/>
                </a:solidFill>
              </a:rPr>
              <a:t>differimento al 1°gennaio 2021 per i gestori affidatari del servizio e i Comuni con meno di 5.000 abitanti residenti.</a:t>
            </a:r>
            <a:endParaRPr lang="it-IT" b="1" u="sng" dirty="0">
              <a:solidFill>
                <a:srgbClr val="00682F"/>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84</a:t>
            </a:fld>
            <a:endParaRPr lang="it-IT" dirty="0"/>
          </a:p>
        </p:txBody>
      </p:sp>
      <p:sp>
        <p:nvSpPr>
          <p:cNvPr id="4" name="Titolo 3"/>
          <p:cNvSpPr>
            <a:spLocks noGrp="1"/>
          </p:cNvSpPr>
          <p:nvPr>
            <p:ph type="title"/>
          </p:nvPr>
        </p:nvSpPr>
        <p:spPr>
          <a:xfrm>
            <a:off x="426720" y="259080"/>
            <a:ext cx="8165329" cy="701041"/>
          </a:xfrm>
        </p:spPr>
        <p:txBody>
          <a:bodyPr/>
          <a:lstStyle/>
          <a:p>
            <a:r>
              <a:rPr lang="it-IT" dirty="0" err="1" smtClean="0"/>
              <a:t>Doc</a:t>
            </a:r>
            <a:r>
              <a:rPr lang="it-IT" dirty="0" smtClean="0"/>
              <a:t> 352/2019 – Tempistiche e gradualità</a:t>
            </a:r>
            <a:endParaRPr lang="it-IT"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87680" y="929641"/>
            <a:ext cx="8366760" cy="5162130"/>
          </a:xfrm>
        </p:spPr>
        <p:txBody>
          <a:bodyPr/>
          <a:lstStyle/>
          <a:p>
            <a:r>
              <a:rPr lang="it-IT" dirty="0" smtClean="0">
                <a:solidFill>
                  <a:schemeClr val="tx2">
                    <a:lumMod val="50000"/>
                  </a:schemeClr>
                </a:solidFill>
              </a:rPr>
              <a:t>In materia di servizi pubblici, la legge 24 dicembre 2007, n. 2443 ha previsto che nei contratti di servizio sia sancito l’obbligo per i soggetti gestori (in questo caso, del servizio di RT e/o del servizio di SL), di adottare e pubblicizzare una </a:t>
            </a:r>
            <a:r>
              <a:rPr lang="it-IT" b="1" dirty="0" smtClean="0">
                <a:solidFill>
                  <a:schemeClr val="tx2">
                    <a:lumMod val="50000"/>
                  </a:schemeClr>
                </a:solidFill>
              </a:rPr>
              <a:t>“Carta della qualità dei servizi</a:t>
            </a:r>
            <a:r>
              <a:rPr lang="it-IT" dirty="0" smtClean="0">
                <a:solidFill>
                  <a:schemeClr val="tx2">
                    <a:lumMod val="50000"/>
                  </a:schemeClr>
                </a:solidFill>
              </a:rPr>
              <a:t>”, ossia un documento che deve contenere, tra l’altro:</a:t>
            </a:r>
          </a:p>
          <a:p>
            <a:r>
              <a:rPr lang="it-IT" i="1" dirty="0" smtClean="0">
                <a:solidFill>
                  <a:schemeClr val="tx2">
                    <a:lumMod val="50000"/>
                  </a:schemeClr>
                </a:solidFill>
              </a:rPr>
              <a:t>a) gli standard di qualità e di quantità relativi alle prestazioni erogate;</a:t>
            </a:r>
          </a:p>
          <a:p>
            <a:r>
              <a:rPr lang="it-IT" i="1" dirty="0" smtClean="0">
                <a:solidFill>
                  <a:schemeClr val="tx2">
                    <a:lumMod val="50000"/>
                  </a:schemeClr>
                </a:solidFill>
              </a:rPr>
              <a:t>b) le modalità di accesso alle informazioni garantite, quelle per proporre reclamo e quelle per adire le vie conciliative e giudiziarie;</a:t>
            </a:r>
          </a:p>
          <a:p>
            <a:r>
              <a:rPr lang="it-IT" i="1" dirty="0" smtClean="0">
                <a:solidFill>
                  <a:schemeClr val="tx2">
                    <a:lumMod val="50000"/>
                  </a:schemeClr>
                </a:solidFill>
              </a:rPr>
              <a:t>c) le modalità di ristoro dell’utenza in forma specifica o mediante restituzione totale o parziale del corrispettivo versato, in caso di inottemperanza.</a:t>
            </a:r>
          </a:p>
          <a:p>
            <a:endParaRPr lang="it-IT" dirty="0" smtClean="0">
              <a:solidFill>
                <a:schemeClr val="tx2">
                  <a:lumMod val="50000"/>
                </a:schemeClr>
              </a:solidFill>
            </a:endParaRPr>
          </a:p>
          <a:p>
            <a:r>
              <a:rPr lang="it-IT" dirty="0" smtClean="0">
                <a:solidFill>
                  <a:schemeClr val="tx2">
                    <a:lumMod val="50000"/>
                  </a:schemeClr>
                </a:solidFill>
              </a:rPr>
              <a:t>In adempimento alla menzionata normativa, </a:t>
            </a:r>
            <a:r>
              <a:rPr lang="it-IT" b="1" dirty="0" smtClean="0">
                <a:solidFill>
                  <a:schemeClr val="tx2">
                    <a:lumMod val="50000"/>
                  </a:schemeClr>
                </a:solidFill>
              </a:rPr>
              <a:t>tutti i gestori </a:t>
            </a:r>
            <a:r>
              <a:rPr lang="it-IT" dirty="0" smtClean="0">
                <a:solidFill>
                  <a:schemeClr val="tx2">
                    <a:lumMod val="50000"/>
                  </a:schemeClr>
                </a:solidFill>
              </a:rPr>
              <a:t>del servizio integrato di gestione dei RU, ovvero dei singoli servizi di RT e/o di SL, </a:t>
            </a:r>
            <a:r>
              <a:rPr lang="it-IT" b="1" dirty="0" smtClean="0">
                <a:solidFill>
                  <a:schemeClr val="tx2">
                    <a:lumMod val="50000"/>
                  </a:schemeClr>
                </a:solidFill>
              </a:rPr>
              <a:t>ivi inclusi i Comuni che li gestiscono in economia</a:t>
            </a:r>
            <a:r>
              <a:rPr lang="it-IT" dirty="0" smtClean="0">
                <a:solidFill>
                  <a:schemeClr val="tx2">
                    <a:lumMod val="50000"/>
                  </a:schemeClr>
                </a:solidFill>
              </a:rPr>
              <a:t>, </a:t>
            </a:r>
            <a:r>
              <a:rPr lang="it-IT" b="1" dirty="0" smtClean="0">
                <a:solidFill>
                  <a:schemeClr val="tx2">
                    <a:lumMod val="50000"/>
                  </a:schemeClr>
                </a:solidFill>
              </a:rPr>
              <a:t>sono tenuti ad </a:t>
            </a:r>
            <a:r>
              <a:rPr lang="it-IT" b="1" u="sng" dirty="0" smtClean="0">
                <a:solidFill>
                  <a:schemeClr val="tx2">
                    <a:lumMod val="50000"/>
                  </a:schemeClr>
                </a:solidFill>
              </a:rPr>
              <a:t>adottare</a:t>
            </a:r>
            <a:r>
              <a:rPr lang="it-IT" b="1" dirty="0" smtClean="0">
                <a:solidFill>
                  <a:schemeClr val="tx2">
                    <a:lumMod val="50000"/>
                  </a:schemeClr>
                </a:solidFill>
              </a:rPr>
              <a:t> e </a:t>
            </a:r>
            <a:r>
              <a:rPr lang="it-IT" b="1" u="sng" dirty="0" smtClean="0">
                <a:solidFill>
                  <a:schemeClr val="tx2">
                    <a:lumMod val="50000"/>
                  </a:schemeClr>
                </a:solidFill>
              </a:rPr>
              <a:t>pubblicare</a:t>
            </a:r>
            <a:r>
              <a:rPr lang="it-IT" b="1" dirty="0" smtClean="0">
                <a:solidFill>
                  <a:schemeClr val="tx2">
                    <a:lumMod val="50000"/>
                  </a:schemeClr>
                </a:solidFill>
              </a:rPr>
              <a:t> la propria Carta della qualità dei servizi</a:t>
            </a:r>
            <a:r>
              <a:rPr lang="it-IT" dirty="0" smtClean="0">
                <a:solidFill>
                  <a:schemeClr val="tx2">
                    <a:lumMod val="50000"/>
                  </a:schemeClr>
                </a:solidFill>
              </a:rPr>
              <a:t>. </a:t>
            </a:r>
          </a:p>
          <a:p>
            <a:r>
              <a:rPr lang="it-IT" dirty="0" smtClean="0">
                <a:solidFill>
                  <a:schemeClr val="tx2">
                    <a:lumMod val="50000"/>
                  </a:schemeClr>
                </a:solidFill>
              </a:rPr>
              <a:t>Ad oggi, la normativa vigente non ha individuato uno specifico schema di riferimento per l’adozione della Carta, per cui Carte adottate dai gestori sono eterogenee sul territorio.</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85</a:t>
            </a:fld>
            <a:endParaRPr lang="it-IT" dirty="0"/>
          </a:p>
        </p:txBody>
      </p:sp>
      <p:sp>
        <p:nvSpPr>
          <p:cNvPr id="4" name="Titolo 3"/>
          <p:cNvSpPr>
            <a:spLocks noGrp="1"/>
          </p:cNvSpPr>
          <p:nvPr>
            <p:ph type="title"/>
          </p:nvPr>
        </p:nvSpPr>
        <p:spPr>
          <a:xfrm>
            <a:off x="487680" y="213361"/>
            <a:ext cx="8104369" cy="716280"/>
          </a:xfrm>
        </p:spPr>
        <p:txBody>
          <a:bodyPr/>
          <a:lstStyle/>
          <a:p>
            <a:r>
              <a:rPr lang="it-IT" dirty="0" smtClean="0"/>
              <a:t>La Carta dei servizi</a:t>
            </a:r>
            <a:endParaRPr lang="it-IT"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6240" y="594360"/>
            <a:ext cx="8503920" cy="5497410"/>
          </a:xfrm>
        </p:spPr>
        <p:txBody>
          <a:bodyPr/>
          <a:lstStyle/>
          <a:p>
            <a:r>
              <a:rPr lang="it-IT" dirty="0" smtClean="0">
                <a:solidFill>
                  <a:schemeClr val="tx2">
                    <a:lumMod val="50000"/>
                  </a:schemeClr>
                </a:solidFill>
              </a:rPr>
              <a:t>L’Autorità ricorda alcuni contenuti informativi minimi previsti dalla </a:t>
            </a:r>
            <a:r>
              <a:rPr lang="it-IT" dirty="0" err="1" smtClean="0">
                <a:solidFill>
                  <a:schemeClr val="tx2">
                    <a:lumMod val="50000"/>
                  </a:schemeClr>
                </a:solidFill>
              </a:rPr>
              <a:t>Lgge</a:t>
            </a:r>
            <a:r>
              <a:rPr lang="it-IT" dirty="0" smtClean="0">
                <a:solidFill>
                  <a:schemeClr val="tx2">
                    <a:lumMod val="50000"/>
                  </a:schemeClr>
                </a:solidFill>
              </a:rPr>
              <a:t>, distinguendo tra Tari Tributo e Tariffa corrispettiva:</a:t>
            </a:r>
          </a:p>
          <a:p>
            <a:r>
              <a:rPr lang="it-IT" b="1" u="sng" dirty="0" smtClean="0">
                <a:solidFill>
                  <a:srgbClr val="004B6B"/>
                </a:solidFill>
              </a:rPr>
              <a:t>TARI TRIBUTO</a:t>
            </a:r>
          </a:p>
          <a:p>
            <a:r>
              <a:rPr lang="it-IT" dirty="0" smtClean="0">
                <a:solidFill>
                  <a:srgbClr val="004B6B"/>
                </a:solidFill>
              </a:rPr>
              <a:t>a) Il Comune, responsabile direttamente o tramite altro soggetto incaricato dell’accertamento e/o della riscossione, è destinatario degli obblighi informativi che derivano dalla legge 27 luglio 2000, n. 212, recante “</a:t>
            </a:r>
            <a:r>
              <a:rPr lang="it-IT" i="1" dirty="0" smtClean="0">
                <a:solidFill>
                  <a:srgbClr val="004B6B"/>
                </a:solidFill>
              </a:rPr>
              <a:t>Disposizioni in materia di Statuto dei diritti del contribuente”;</a:t>
            </a:r>
          </a:p>
          <a:p>
            <a:r>
              <a:rPr lang="it-IT" dirty="0" smtClean="0">
                <a:solidFill>
                  <a:srgbClr val="004B6B"/>
                </a:solidFill>
              </a:rPr>
              <a:t>b) secondo quanto disposto dalla legge n. 147/2013, “</a:t>
            </a:r>
            <a:r>
              <a:rPr lang="it-IT" i="1" dirty="0" smtClean="0">
                <a:solidFill>
                  <a:srgbClr val="004B6B"/>
                </a:solidFill>
              </a:rPr>
              <a:t>Il Comune stabilisce le scadenze di pagamento della TARI, prevedendo di norma almeno due rate a scadenza semestrale” (articolo 1, comma 688), sebbene sia consentito il </a:t>
            </a:r>
            <a:r>
              <a:rPr lang="it-IT" dirty="0" smtClean="0">
                <a:solidFill>
                  <a:srgbClr val="004B6B"/>
                </a:solidFill>
              </a:rPr>
              <a:t>pagamento in un’unica rata entro il 16 giugno di ogni anno;</a:t>
            </a:r>
          </a:p>
          <a:p>
            <a:r>
              <a:rPr lang="it-IT" dirty="0" smtClean="0">
                <a:solidFill>
                  <a:srgbClr val="004B6B"/>
                </a:solidFill>
              </a:rPr>
              <a:t>c) anche gli strumenti di pagamento, il calcolo delle rate e le modalità di riscossione possono essere regolati a livello comunale; </a:t>
            </a:r>
            <a:r>
              <a:rPr lang="it-IT" b="1" dirty="0" smtClean="0">
                <a:solidFill>
                  <a:srgbClr val="004B6B"/>
                </a:solidFill>
              </a:rPr>
              <a:t>il Comune può optare per la liquidazione di quanto dovuto con l’invio di un avviso/invito di pagamento </a:t>
            </a:r>
            <a:r>
              <a:rPr lang="it-IT" sz="1800" b="1" u="sng" dirty="0" smtClean="0">
                <a:solidFill>
                  <a:srgbClr val="004B6B"/>
                </a:solidFill>
              </a:rPr>
              <a:t>oppure per l’autoliquidazione </a:t>
            </a:r>
            <a:r>
              <a:rPr lang="it-IT" b="1" dirty="0" smtClean="0">
                <a:solidFill>
                  <a:srgbClr val="004B6B"/>
                </a:solidFill>
              </a:rPr>
              <a:t>da parte dell’utente.  </a:t>
            </a:r>
          </a:p>
          <a:p>
            <a:r>
              <a:rPr lang="it-IT" b="1" u="sng" dirty="0" smtClean="0">
                <a:solidFill>
                  <a:srgbClr val="C00000"/>
                </a:solidFill>
              </a:rPr>
              <a:t>TARI CORRISPETTIVO</a:t>
            </a:r>
          </a:p>
          <a:p>
            <a:r>
              <a:rPr lang="it-IT" dirty="0" smtClean="0">
                <a:solidFill>
                  <a:srgbClr val="C00000"/>
                </a:solidFill>
              </a:rPr>
              <a:t>Nel caso di tariffa corrispettiva, invece, i gestori dei servizi, responsabili direttamente o per il tramite di un soggetto terzo dell’accertamento e/o della riscossione, sono destinatari di </a:t>
            </a:r>
            <a:r>
              <a:rPr lang="it-IT" b="1" dirty="0" smtClean="0">
                <a:solidFill>
                  <a:srgbClr val="C00000"/>
                </a:solidFill>
              </a:rPr>
              <a:t>obblighi </a:t>
            </a:r>
            <a:r>
              <a:rPr lang="it-IT" dirty="0" smtClean="0">
                <a:solidFill>
                  <a:srgbClr val="C00000"/>
                </a:solidFill>
              </a:rPr>
              <a:t>che derivano dalla normativa generale </a:t>
            </a:r>
            <a:r>
              <a:rPr lang="it-IT" b="1" dirty="0" smtClean="0">
                <a:solidFill>
                  <a:srgbClr val="C00000"/>
                </a:solidFill>
              </a:rPr>
              <a:t>in tema di fatturazione</a:t>
            </a:r>
            <a:r>
              <a:rPr lang="it-IT" dirty="0" smtClean="0"/>
              <a:t>.</a:t>
            </a:r>
            <a:endParaRPr lang="it-IT" u="sng"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86</a:t>
            </a:fld>
            <a:endParaRPr lang="it-IT" dirty="0"/>
          </a:p>
        </p:txBody>
      </p:sp>
      <p:sp>
        <p:nvSpPr>
          <p:cNvPr id="4" name="Titolo 3"/>
          <p:cNvSpPr>
            <a:spLocks noGrp="1"/>
          </p:cNvSpPr>
          <p:nvPr>
            <p:ph type="title"/>
          </p:nvPr>
        </p:nvSpPr>
        <p:spPr>
          <a:xfrm>
            <a:off x="396240" y="182880"/>
            <a:ext cx="8195809" cy="853441"/>
          </a:xfrm>
        </p:spPr>
        <p:txBody>
          <a:bodyPr/>
          <a:lstStyle/>
          <a:p>
            <a:r>
              <a:rPr lang="it-IT" dirty="0" smtClean="0"/>
              <a:t>Contenuti informativi minimi</a:t>
            </a:r>
            <a:endParaRPr lang="it-IT"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6240" y="883921"/>
            <a:ext cx="8473440" cy="4952999"/>
          </a:xfrm>
        </p:spPr>
        <p:txBody>
          <a:bodyPr/>
          <a:lstStyle/>
          <a:p>
            <a:r>
              <a:rPr lang="it-IT" dirty="0" smtClean="0">
                <a:solidFill>
                  <a:schemeClr val="tx2">
                    <a:lumMod val="50000"/>
                  </a:schemeClr>
                </a:solidFill>
              </a:rPr>
              <a:t>Alla luce degli obiettivi generali e specifici sopra richiamati, l’Autorità si propone di articolare la disciplina della trasparenza nel settore dei RU nei seguenti ambiti di intervento:</a:t>
            </a:r>
          </a:p>
          <a:p>
            <a:endParaRPr lang="it-IT" dirty="0" smtClean="0">
              <a:solidFill>
                <a:schemeClr val="tx2">
                  <a:lumMod val="50000"/>
                </a:schemeClr>
              </a:solidFill>
            </a:endParaRPr>
          </a:p>
          <a:p>
            <a:pPr marL="342900" indent="-342900">
              <a:buFont typeface="+mj-lt"/>
              <a:buAutoNum type="alphaLcParenR"/>
            </a:pPr>
            <a:r>
              <a:rPr lang="it-IT" b="1" dirty="0" smtClean="0">
                <a:solidFill>
                  <a:schemeClr val="tx2">
                    <a:lumMod val="50000"/>
                  </a:schemeClr>
                </a:solidFill>
              </a:rPr>
              <a:t>contenuti minimi obbligatori </a:t>
            </a:r>
            <a:r>
              <a:rPr lang="it-IT" dirty="0" smtClean="0">
                <a:solidFill>
                  <a:schemeClr val="tx2">
                    <a:lumMod val="50000"/>
                  </a:schemeClr>
                </a:solidFill>
              </a:rPr>
              <a:t>che devono essere riportati sui </a:t>
            </a:r>
            <a:r>
              <a:rPr lang="it-IT" b="1" u="sng" dirty="0" smtClean="0">
                <a:solidFill>
                  <a:schemeClr val="tx2">
                    <a:lumMod val="50000"/>
                  </a:schemeClr>
                </a:solidFill>
              </a:rPr>
              <a:t>siti internet </a:t>
            </a:r>
            <a:r>
              <a:rPr lang="it-IT" dirty="0" smtClean="0">
                <a:solidFill>
                  <a:schemeClr val="tx2">
                    <a:lumMod val="50000"/>
                  </a:schemeClr>
                </a:solidFill>
              </a:rPr>
              <a:t>dei </a:t>
            </a:r>
            <a:r>
              <a:rPr lang="it-IT" b="1" u="sng" dirty="0" smtClean="0">
                <a:solidFill>
                  <a:schemeClr val="tx2">
                    <a:lumMod val="50000"/>
                  </a:schemeClr>
                </a:solidFill>
              </a:rPr>
              <a:t>gestori</a:t>
            </a:r>
            <a:r>
              <a:rPr lang="it-IT" dirty="0" smtClean="0">
                <a:solidFill>
                  <a:schemeClr val="tx2">
                    <a:lumMod val="50000"/>
                  </a:schemeClr>
                </a:solidFill>
              </a:rPr>
              <a:t> del servizio integrato di gestione dei RU, ovvero su quelli dei gestori dei singoli servizi di RT e di SL, ivi inclusi i </a:t>
            </a:r>
            <a:r>
              <a:rPr lang="it-IT" b="1" u="sng" dirty="0" smtClean="0">
                <a:solidFill>
                  <a:schemeClr val="tx2">
                    <a:lumMod val="50000"/>
                  </a:schemeClr>
                </a:solidFill>
              </a:rPr>
              <a:t>Comuni</a:t>
            </a:r>
            <a:r>
              <a:rPr lang="it-IT" dirty="0" smtClean="0">
                <a:solidFill>
                  <a:schemeClr val="tx2">
                    <a:lumMod val="50000"/>
                  </a:schemeClr>
                </a:solidFill>
              </a:rPr>
              <a:t> che li gestiscono in economia, e sui siti internet dei soggetti che effettuano l’attività di gestione tariffe e rapporti con gli utenti;</a:t>
            </a:r>
          </a:p>
          <a:p>
            <a:pPr marL="342900" indent="-342900">
              <a:buFont typeface="+mj-lt"/>
              <a:buAutoNum type="alphaLcParenR"/>
            </a:pPr>
            <a:endParaRPr lang="it-IT" dirty="0" smtClean="0">
              <a:solidFill>
                <a:schemeClr val="tx2">
                  <a:lumMod val="50000"/>
                </a:schemeClr>
              </a:solidFill>
            </a:endParaRPr>
          </a:p>
          <a:p>
            <a:pPr marL="342900" indent="-342900">
              <a:buFont typeface="+mj-lt"/>
              <a:buAutoNum type="alphaLcParenR"/>
            </a:pPr>
            <a:r>
              <a:rPr lang="it-IT" b="1" dirty="0" smtClean="0">
                <a:solidFill>
                  <a:schemeClr val="tx2">
                    <a:lumMod val="50000"/>
                  </a:schemeClr>
                </a:solidFill>
              </a:rPr>
              <a:t>contenuti minimi obbligatori </a:t>
            </a:r>
            <a:r>
              <a:rPr lang="it-IT" dirty="0" smtClean="0">
                <a:solidFill>
                  <a:schemeClr val="tx2">
                    <a:lumMod val="50000"/>
                  </a:schemeClr>
                </a:solidFill>
              </a:rPr>
              <a:t>che devono essere inseriti nei </a:t>
            </a:r>
            <a:r>
              <a:rPr lang="it-IT" b="1" u="sng" dirty="0" smtClean="0">
                <a:solidFill>
                  <a:schemeClr val="tx2">
                    <a:lumMod val="50000"/>
                  </a:schemeClr>
                </a:solidFill>
              </a:rPr>
              <a:t>documenti di fatturazione e/o negli avvisi/inviti di pagamento </a:t>
            </a:r>
            <a:r>
              <a:rPr lang="it-IT" dirty="0" smtClean="0">
                <a:solidFill>
                  <a:schemeClr val="tx2">
                    <a:lumMod val="50000"/>
                  </a:schemeClr>
                </a:solidFill>
              </a:rPr>
              <a:t>(di seguito convenzionalmente: documento di riscossione) emessi dai gestori dell’attività di gestione tariffe e rapporti con gli utenti, </a:t>
            </a:r>
          </a:p>
          <a:p>
            <a:pPr marL="342900" indent="-342900">
              <a:buFont typeface="+mj-lt"/>
              <a:buAutoNum type="alphaLcParenR"/>
            </a:pPr>
            <a:endParaRPr lang="it-IT" dirty="0" smtClean="0">
              <a:solidFill>
                <a:schemeClr val="tx2">
                  <a:lumMod val="50000"/>
                </a:schemeClr>
              </a:solidFill>
            </a:endParaRPr>
          </a:p>
          <a:p>
            <a:pPr marL="342900" indent="-342900">
              <a:buFont typeface="+mj-lt"/>
              <a:buAutoNum type="alphaLcParenR"/>
            </a:pPr>
            <a:r>
              <a:rPr lang="it-IT" dirty="0" smtClean="0">
                <a:solidFill>
                  <a:schemeClr val="tx2">
                    <a:lumMod val="50000"/>
                  </a:schemeClr>
                </a:solidFill>
              </a:rPr>
              <a:t>obblighi in materia di </a:t>
            </a:r>
            <a:r>
              <a:rPr lang="it-IT" b="1" dirty="0" smtClean="0">
                <a:solidFill>
                  <a:schemeClr val="tx2">
                    <a:lumMod val="50000"/>
                  </a:schemeClr>
                </a:solidFill>
              </a:rPr>
              <a:t>comunicazione individuale agli utenti.</a:t>
            </a:r>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87</a:t>
            </a:fld>
            <a:endParaRPr lang="it-IT" dirty="0"/>
          </a:p>
        </p:txBody>
      </p:sp>
      <p:sp>
        <p:nvSpPr>
          <p:cNvPr id="4" name="Titolo 3"/>
          <p:cNvSpPr>
            <a:spLocks noGrp="1"/>
          </p:cNvSpPr>
          <p:nvPr>
            <p:ph type="title"/>
          </p:nvPr>
        </p:nvSpPr>
        <p:spPr>
          <a:xfrm>
            <a:off x="396240" y="243841"/>
            <a:ext cx="8195809" cy="640080"/>
          </a:xfrm>
        </p:spPr>
        <p:txBody>
          <a:bodyPr/>
          <a:lstStyle/>
          <a:p>
            <a:r>
              <a:rPr lang="it-IT" dirty="0" err="1" smtClean="0"/>
              <a:t>Doc</a:t>
            </a:r>
            <a:r>
              <a:rPr lang="it-IT" dirty="0" smtClean="0"/>
              <a:t> 352/2019: Ambito degli interventi</a:t>
            </a:r>
            <a:endParaRPr lang="it-IT"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28600" y="624840"/>
            <a:ext cx="8580120" cy="5466930"/>
          </a:xfrm>
        </p:spPr>
        <p:txBody>
          <a:bodyPr/>
          <a:lstStyle/>
          <a:p>
            <a:r>
              <a:rPr lang="it-IT" b="1" dirty="0" smtClean="0">
                <a:solidFill>
                  <a:schemeClr val="tx2">
                    <a:lumMod val="50000"/>
                  </a:schemeClr>
                </a:solidFill>
              </a:rPr>
              <a:t>SITI INTERNET:</a:t>
            </a:r>
            <a:r>
              <a:rPr lang="it-IT" dirty="0" smtClean="0">
                <a:solidFill>
                  <a:schemeClr val="tx2">
                    <a:lumMod val="50000"/>
                  </a:schemeClr>
                </a:solidFill>
              </a:rPr>
              <a:t> I soggetti obbligati dovranno </a:t>
            </a:r>
            <a:r>
              <a:rPr lang="it-IT" b="1" dirty="0" smtClean="0">
                <a:solidFill>
                  <a:schemeClr val="tx2">
                    <a:lumMod val="50000"/>
                  </a:schemeClr>
                </a:solidFill>
              </a:rPr>
              <a:t>predisporre e mantenere aggiornata </a:t>
            </a:r>
            <a:r>
              <a:rPr lang="it-IT" dirty="0" smtClean="0">
                <a:solidFill>
                  <a:schemeClr val="tx2">
                    <a:lumMod val="50000"/>
                  </a:schemeClr>
                </a:solidFill>
              </a:rPr>
              <a:t>un’apposita sezione del proprio </a:t>
            </a:r>
            <a:r>
              <a:rPr lang="it-IT" b="1" dirty="0" smtClean="0">
                <a:solidFill>
                  <a:schemeClr val="tx2">
                    <a:lumMod val="50000"/>
                  </a:schemeClr>
                </a:solidFill>
              </a:rPr>
              <a:t>sito </a:t>
            </a:r>
            <a:r>
              <a:rPr lang="it-IT" b="1" i="1" dirty="0" smtClean="0">
                <a:solidFill>
                  <a:schemeClr val="tx2">
                    <a:lumMod val="50000"/>
                  </a:schemeClr>
                </a:solidFill>
              </a:rPr>
              <a:t>internet</a:t>
            </a:r>
            <a:r>
              <a:rPr lang="it-IT" dirty="0" smtClean="0">
                <a:solidFill>
                  <a:schemeClr val="tx2">
                    <a:lumMod val="50000"/>
                  </a:schemeClr>
                </a:solidFill>
              </a:rPr>
              <a:t>, </a:t>
            </a:r>
            <a:r>
              <a:rPr lang="it-IT" b="1" dirty="0" smtClean="0">
                <a:solidFill>
                  <a:schemeClr val="tx2">
                    <a:lumMod val="50000"/>
                  </a:schemeClr>
                </a:solidFill>
              </a:rPr>
              <a:t>facilmente accessibile dalla </a:t>
            </a:r>
            <a:r>
              <a:rPr lang="it-IT" b="1" i="1" u="sng" dirty="0" smtClean="0">
                <a:solidFill>
                  <a:schemeClr val="tx2">
                    <a:lumMod val="50000"/>
                  </a:schemeClr>
                </a:solidFill>
              </a:rPr>
              <a:t>home </a:t>
            </a:r>
            <a:r>
              <a:rPr lang="it-IT" b="1" i="1" u="sng" dirty="0" err="1" smtClean="0">
                <a:solidFill>
                  <a:schemeClr val="tx2">
                    <a:lumMod val="50000"/>
                  </a:schemeClr>
                </a:solidFill>
              </a:rPr>
              <a:t>page</a:t>
            </a:r>
            <a:r>
              <a:rPr lang="it-IT" dirty="0" smtClean="0">
                <a:solidFill>
                  <a:schemeClr val="tx2">
                    <a:lumMod val="50000"/>
                  </a:schemeClr>
                </a:solidFill>
              </a:rPr>
              <a:t>, che dovrà contenere un </a:t>
            </a:r>
            <a:r>
              <a:rPr lang="it-IT" b="1" i="1" dirty="0" smtClean="0">
                <a:solidFill>
                  <a:schemeClr val="tx2">
                    <a:lumMod val="50000"/>
                  </a:schemeClr>
                </a:solidFill>
              </a:rPr>
              <a:t>set </a:t>
            </a:r>
            <a:r>
              <a:rPr lang="it-IT" b="1" dirty="0" smtClean="0">
                <a:solidFill>
                  <a:schemeClr val="tx2">
                    <a:lumMod val="50000"/>
                  </a:schemeClr>
                </a:solidFill>
              </a:rPr>
              <a:t>minimo </a:t>
            </a:r>
            <a:r>
              <a:rPr lang="it-IT" dirty="0" smtClean="0">
                <a:solidFill>
                  <a:schemeClr val="tx2">
                    <a:lumMod val="50000"/>
                  </a:schemeClr>
                </a:solidFill>
              </a:rPr>
              <a:t>informazioni, ovvero:</a:t>
            </a:r>
          </a:p>
          <a:p>
            <a:r>
              <a:rPr lang="it-IT" b="1" u="sng" dirty="0" smtClean="0">
                <a:solidFill>
                  <a:schemeClr val="tx2">
                    <a:lumMod val="50000"/>
                  </a:schemeClr>
                </a:solidFill>
              </a:rPr>
              <a:t>Aspetti Generali del Servizio Raccolta e Trattamento</a:t>
            </a:r>
            <a:endParaRPr lang="it-IT" dirty="0" smtClean="0">
              <a:solidFill>
                <a:schemeClr val="tx2">
                  <a:lumMod val="50000"/>
                </a:schemeClr>
              </a:solidFill>
            </a:endParaRPr>
          </a:p>
          <a:p>
            <a:pPr lvl="0">
              <a:buFont typeface="Wingdings" pitchFamily="2" charset="2"/>
              <a:buChar char="Ø"/>
            </a:pPr>
            <a:r>
              <a:rPr lang="it-IT" dirty="0" smtClean="0">
                <a:solidFill>
                  <a:schemeClr val="tx2">
                    <a:lumMod val="50000"/>
                  </a:schemeClr>
                </a:solidFill>
              </a:rPr>
              <a:t>Ragione sociale</a:t>
            </a:r>
          </a:p>
          <a:p>
            <a:pPr lvl="0">
              <a:buFont typeface="Wingdings" pitchFamily="2" charset="2"/>
              <a:buChar char="Ø"/>
            </a:pPr>
            <a:r>
              <a:rPr lang="it-IT" dirty="0" smtClean="0">
                <a:solidFill>
                  <a:schemeClr val="tx2">
                    <a:lumMod val="50000"/>
                  </a:schemeClr>
                </a:solidFill>
              </a:rPr>
              <a:t>Contatti (telefonici e di posta elettronica) per invio di richieste di informazioni, segnalazione, reclami, con relativa modulistica, liberamente accessibile e scaricabile</a:t>
            </a:r>
          </a:p>
          <a:p>
            <a:pPr lvl="0">
              <a:buFont typeface="Wingdings" pitchFamily="2" charset="2"/>
              <a:buChar char="Ø"/>
            </a:pPr>
            <a:r>
              <a:rPr lang="it-IT" dirty="0" smtClean="0">
                <a:solidFill>
                  <a:schemeClr val="tx2">
                    <a:lumMod val="50000"/>
                  </a:schemeClr>
                </a:solidFill>
              </a:rPr>
              <a:t>Calendario e orari di raccolta</a:t>
            </a:r>
          </a:p>
          <a:p>
            <a:pPr lvl="0">
              <a:buFont typeface="Wingdings" pitchFamily="2" charset="2"/>
              <a:buChar char="Ø"/>
            </a:pPr>
            <a:r>
              <a:rPr lang="it-IT" dirty="0" smtClean="0">
                <a:solidFill>
                  <a:schemeClr val="tx2">
                    <a:lumMod val="50000"/>
                  </a:schemeClr>
                </a:solidFill>
              </a:rPr>
              <a:t>Istruzioni per il corretto conferimento dei rifiuti </a:t>
            </a:r>
          </a:p>
          <a:p>
            <a:pPr lvl="0">
              <a:buFont typeface="Wingdings" pitchFamily="2" charset="2"/>
              <a:buChar char="Ø"/>
            </a:pPr>
            <a:r>
              <a:rPr lang="it-IT" dirty="0" smtClean="0">
                <a:solidFill>
                  <a:schemeClr val="tx2">
                    <a:lumMod val="50000"/>
                  </a:schemeClr>
                </a:solidFill>
              </a:rPr>
              <a:t>Carta dei servizi</a:t>
            </a:r>
          </a:p>
          <a:p>
            <a:pPr lvl="0">
              <a:buFont typeface="Wingdings" pitchFamily="2" charset="2"/>
              <a:buChar char="Ø"/>
            </a:pPr>
            <a:r>
              <a:rPr lang="it-IT" dirty="0" smtClean="0">
                <a:solidFill>
                  <a:schemeClr val="tx2">
                    <a:lumMod val="50000"/>
                  </a:schemeClr>
                </a:solidFill>
              </a:rPr>
              <a:t>Livello di raccolta differenziata conseguito nell’ambito territoriale di riferimento in ciascuno degli ultimi tre anni in termini percentuali rispetto alla quantità complessiva raccolta e calcolato in base alle disposizioni contenute nel decreto del Ministero dell’Ambiente e della Tutela del Territorio e del Mare del 26 maggio 2016. </a:t>
            </a:r>
          </a:p>
          <a:p>
            <a:r>
              <a:rPr lang="it-IT" dirty="0" smtClean="0">
                <a:solidFill>
                  <a:srgbClr val="C00000"/>
                </a:solidFill>
              </a:rPr>
              <a:t>Al fine di favorire il corretto comportamento degli utenti nel corso del tempo, nella sezione del sito internet del gestore affidatario dei servizi dovranno essere pubblicate </a:t>
            </a:r>
            <a:r>
              <a:rPr lang="it-IT" b="1" dirty="0" smtClean="0">
                <a:solidFill>
                  <a:srgbClr val="C00000"/>
                </a:solidFill>
              </a:rPr>
              <a:t>le variazioni di rilievo nelle condizioni di erogazione dei servizi</a:t>
            </a:r>
            <a:r>
              <a:rPr lang="it-IT" dirty="0" smtClean="0">
                <a:solidFill>
                  <a:srgbClr val="C00000"/>
                </a:solidFill>
              </a:rPr>
              <a:t> medesimi </a:t>
            </a:r>
            <a:r>
              <a:rPr lang="it-IT" b="1" u="sng" dirty="0" smtClean="0">
                <a:solidFill>
                  <a:srgbClr val="C00000"/>
                </a:solidFill>
              </a:rPr>
              <a:t>con un</a:t>
            </a:r>
            <a:r>
              <a:rPr lang="it-IT" u="sng" dirty="0" smtClean="0">
                <a:solidFill>
                  <a:srgbClr val="C00000"/>
                </a:solidFill>
              </a:rPr>
              <a:t> </a:t>
            </a:r>
            <a:r>
              <a:rPr lang="it-IT" b="1" u="sng" dirty="0" smtClean="0">
                <a:solidFill>
                  <a:srgbClr val="C00000"/>
                </a:solidFill>
              </a:rPr>
              <a:t>preavviso di almeno 3 mesi</a:t>
            </a:r>
            <a:r>
              <a:rPr lang="it-IT" b="1" u="sng" dirty="0" smtClean="0">
                <a:solidFill>
                  <a:schemeClr val="accent6">
                    <a:lumMod val="50000"/>
                  </a:schemeClr>
                </a:solidFill>
              </a:rPr>
              <a:t>.</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88</a:t>
            </a:fld>
            <a:endParaRPr lang="it-IT" dirty="0"/>
          </a:p>
        </p:txBody>
      </p:sp>
      <p:sp>
        <p:nvSpPr>
          <p:cNvPr id="4" name="Titolo 3"/>
          <p:cNvSpPr>
            <a:spLocks noGrp="1"/>
          </p:cNvSpPr>
          <p:nvPr>
            <p:ph type="title"/>
          </p:nvPr>
        </p:nvSpPr>
        <p:spPr>
          <a:xfrm>
            <a:off x="441960" y="182881"/>
            <a:ext cx="8366760" cy="624840"/>
          </a:xfrm>
        </p:spPr>
        <p:txBody>
          <a:bodyPr/>
          <a:lstStyle/>
          <a:p>
            <a:r>
              <a:rPr lang="it-IT" dirty="0" smtClean="0"/>
              <a:t>Obblighi di trasparenza tramite siti internet</a:t>
            </a:r>
            <a:endParaRPr lang="it-IT"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0040" y="853441"/>
            <a:ext cx="8272009" cy="5013959"/>
          </a:xfrm>
        </p:spPr>
        <p:txBody>
          <a:bodyPr/>
          <a:lstStyle/>
          <a:p>
            <a:r>
              <a:rPr lang="it-IT" b="1" u="sng" dirty="0" smtClean="0">
                <a:solidFill>
                  <a:schemeClr val="tx2">
                    <a:lumMod val="50000"/>
                  </a:schemeClr>
                </a:solidFill>
              </a:rPr>
              <a:t>Aspetti Generali del Servizio </a:t>
            </a:r>
            <a:r>
              <a:rPr lang="it-IT" b="1" u="sng" dirty="0" err="1" smtClean="0">
                <a:solidFill>
                  <a:schemeClr val="tx2">
                    <a:lumMod val="50000"/>
                  </a:schemeClr>
                </a:solidFill>
              </a:rPr>
              <a:t>Spazzamento</a:t>
            </a:r>
            <a:r>
              <a:rPr lang="it-IT" b="1" u="sng" dirty="0" smtClean="0">
                <a:solidFill>
                  <a:schemeClr val="tx2">
                    <a:lumMod val="50000"/>
                  </a:schemeClr>
                </a:solidFill>
              </a:rPr>
              <a:t> e lavaggio</a:t>
            </a:r>
            <a:endParaRPr lang="it-IT" dirty="0" smtClean="0">
              <a:solidFill>
                <a:schemeClr val="tx2">
                  <a:lumMod val="50000"/>
                </a:schemeClr>
              </a:solidFill>
            </a:endParaRPr>
          </a:p>
          <a:p>
            <a:pPr lvl="0">
              <a:buFont typeface="Wingdings" pitchFamily="2" charset="2"/>
              <a:buChar char="Ø"/>
            </a:pPr>
            <a:r>
              <a:rPr lang="it-IT" dirty="0" smtClean="0">
                <a:solidFill>
                  <a:schemeClr val="tx2">
                    <a:lumMod val="50000"/>
                  </a:schemeClr>
                </a:solidFill>
              </a:rPr>
              <a:t>Ragione sociale del gestore che eroga il servizio;</a:t>
            </a:r>
          </a:p>
          <a:p>
            <a:pPr lvl="0">
              <a:buFont typeface="Wingdings" pitchFamily="2" charset="2"/>
              <a:buChar char="Ø"/>
            </a:pPr>
            <a:r>
              <a:rPr lang="it-IT" dirty="0" smtClean="0">
                <a:solidFill>
                  <a:schemeClr val="tx2">
                    <a:lumMod val="50000"/>
                  </a:schemeClr>
                </a:solidFill>
              </a:rPr>
              <a:t>Calendario e orari di effettuazione del servizio con particolare riferimento ad eventuali divieti in termini di viabilità e/o soste.</a:t>
            </a:r>
          </a:p>
          <a:p>
            <a:r>
              <a:rPr lang="it-IT" b="1" u="sng" dirty="0" smtClean="0">
                <a:solidFill>
                  <a:schemeClr val="tx2">
                    <a:lumMod val="50000"/>
                  </a:schemeClr>
                </a:solidFill>
              </a:rPr>
              <a:t>Pagamento del Servizio</a:t>
            </a:r>
            <a:endParaRPr lang="it-IT" dirty="0" smtClean="0">
              <a:solidFill>
                <a:schemeClr val="tx2">
                  <a:lumMod val="50000"/>
                </a:schemeClr>
              </a:solidFill>
            </a:endParaRPr>
          </a:p>
          <a:p>
            <a:pPr lvl="0">
              <a:buFont typeface="Wingdings" pitchFamily="2" charset="2"/>
              <a:buChar char="Ø"/>
            </a:pPr>
            <a:r>
              <a:rPr lang="it-IT" dirty="0" smtClean="0">
                <a:solidFill>
                  <a:schemeClr val="tx2">
                    <a:lumMod val="50000"/>
                  </a:schemeClr>
                </a:solidFill>
              </a:rPr>
              <a:t>Regole di calcolo della tariffa per l’anno in corso ed estremi dell’atto di approvazione da parte dell’ente competente;</a:t>
            </a:r>
          </a:p>
          <a:p>
            <a:pPr lvl="0">
              <a:buFont typeface="Wingdings" pitchFamily="2" charset="2"/>
              <a:buChar char="Ø"/>
            </a:pPr>
            <a:r>
              <a:rPr lang="it-IT" dirty="0" smtClean="0">
                <a:solidFill>
                  <a:schemeClr val="tx2">
                    <a:lumMod val="50000"/>
                  </a:schemeClr>
                </a:solidFill>
              </a:rPr>
              <a:t>Modalità e scadenze per il pagamento;</a:t>
            </a:r>
          </a:p>
          <a:p>
            <a:pPr lvl="0">
              <a:buFont typeface="Wingdings" pitchFamily="2" charset="2"/>
              <a:buChar char="Ø"/>
            </a:pPr>
            <a:r>
              <a:rPr lang="it-IT" dirty="0" smtClean="0">
                <a:solidFill>
                  <a:schemeClr val="tx2">
                    <a:lumMod val="50000"/>
                  </a:schemeClr>
                </a:solidFill>
              </a:rPr>
              <a:t>Procedure in caso di ritardo nel pagamento (inclusi eventuali interessi di mora, penalità o sanzioni) e indicazioni utili affinché l’utente sia messo in condizioni di procedere tempestivamente al pagamento dell’importo dovuto;</a:t>
            </a:r>
          </a:p>
          <a:p>
            <a:pPr lvl="0">
              <a:buFont typeface="Wingdings" pitchFamily="2" charset="2"/>
              <a:buChar char="Ø"/>
            </a:pPr>
            <a:r>
              <a:rPr lang="it-IT" dirty="0" smtClean="0">
                <a:solidFill>
                  <a:schemeClr val="tx2">
                    <a:lumMod val="50000"/>
                  </a:schemeClr>
                </a:solidFill>
              </a:rPr>
              <a:t>Procedura, con relativa modulistica, liberamente accessibile e scaricabile, per la segnalazione di errori nella determinazione degli importi addebitati, variazioni nei dati relativi all’utente del servizio (per esempio nel caso di subentro di un nuovo utente) o nelle caratteristiche dell’utenza rilevanti ai fini della commisurazione della tariffa;</a:t>
            </a:r>
          </a:p>
          <a:p>
            <a:pPr lvl="0">
              <a:buFont typeface="Wingdings" pitchFamily="2" charset="2"/>
              <a:buChar char="Ø"/>
            </a:pPr>
            <a:r>
              <a:rPr lang="it-IT" dirty="0" smtClean="0">
                <a:solidFill>
                  <a:schemeClr val="tx2">
                    <a:lumMod val="50000"/>
                  </a:schemeClr>
                </a:solidFill>
              </a:rPr>
              <a:t>Indicazioni concernenti la </a:t>
            </a:r>
            <a:r>
              <a:rPr lang="it-IT" b="1" dirty="0" smtClean="0">
                <a:solidFill>
                  <a:srgbClr val="C00000"/>
                </a:solidFill>
              </a:rPr>
              <a:t>possibilità di ricezione dei documenti di riscossione in formato elettronico,</a:t>
            </a:r>
            <a:r>
              <a:rPr lang="it-IT" dirty="0" smtClean="0">
                <a:solidFill>
                  <a:schemeClr val="tx2">
                    <a:lumMod val="50000"/>
                  </a:schemeClr>
                </a:solidFill>
              </a:rPr>
              <a:t> ove tale opzione sia già attiva, e relativa procedura di attivazione.</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89</a:t>
            </a:fld>
            <a:endParaRPr lang="it-IT" dirty="0"/>
          </a:p>
        </p:txBody>
      </p:sp>
      <p:sp>
        <p:nvSpPr>
          <p:cNvPr id="4" name="Titolo 3"/>
          <p:cNvSpPr>
            <a:spLocks noGrp="1"/>
          </p:cNvSpPr>
          <p:nvPr>
            <p:ph type="title"/>
          </p:nvPr>
        </p:nvSpPr>
        <p:spPr>
          <a:xfrm>
            <a:off x="320040" y="259081"/>
            <a:ext cx="8272009" cy="594360"/>
          </a:xfrm>
        </p:spPr>
        <p:txBody>
          <a:bodyPr/>
          <a:lstStyle/>
          <a:p>
            <a:r>
              <a:rPr lang="it-IT" dirty="0" smtClean="0"/>
              <a:t>Obblighi di trasparenza tramite siti internet</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72440" y="1328921"/>
            <a:ext cx="8119609" cy="4568958"/>
          </a:xfrm>
        </p:spPr>
        <p:txBody>
          <a:bodyPr/>
          <a:lstStyle/>
          <a:p>
            <a:r>
              <a:rPr lang="it-IT" sz="1800" dirty="0" smtClean="0">
                <a:solidFill>
                  <a:schemeClr val="tx2">
                    <a:lumMod val="50000"/>
                  </a:schemeClr>
                </a:solidFill>
              </a:rPr>
              <a:t>Il PEF, inoltre, è corredato da una </a:t>
            </a:r>
            <a:r>
              <a:rPr lang="it-IT" sz="1800" b="1" dirty="0" smtClean="0">
                <a:solidFill>
                  <a:schemeClr val="tx2">
                    <a:lumMod val="50000"/>
                  </a:schemeClr>
                </a:solidFill>
              </a:rPr>
              <a:t>RELAZIONE</a:t>
            </a:r>
            <a:r>
              <a:rPr lang="it-IT" sz="1800" dirty="0" smtClean="0">
                <a:solidFill>
                  <a:schemeClr val="tx2">
                    <a:lumMod val="50000"/>
                  </a:schemeClr>
                </a:solidFill>
              </a:rPr>
              <a:t> che specifica: </a:t>
            </a:r>
          </a:p>
          <a:p>
            <a:pPr>
              <a:buFont typeface="Wingdings" pitchFamily="2" charset="2"/>
              <a:buChar char="Ø"/>
            </a:pPr>
            <a:r>
              <a:rPr lang="it-IT" sz="1800" dirty="0" smtClean="0">
                <a:solidFill>
                  <a:schemeClr val="tx2">
                    <a:lumMod val="50000"/>
                  </a:schemeClr>
                </a:solidFill>
              </a:rPr>
              <a:t>il modello gestionale ed organizzativo prescelto; </a:t>
            </a:r>
          </a:p>
          <a:p>
            <a:pPr>
              <a:buFont typeface="Wingdings" pitchFamily="2" charset="2"/>
              <a:buChar char="Ø"/>
            </a:pPr>
            <a:r>
              <a:rPr lang="it-IT" sz="1800" dirty="0" smtClean="0">
                <a:solidFill>
                  <a:schemeClr val="tx2">
                    <a:lumMod val="50000"/>
                  </a:schemeClr>
                </a:solidFill>
              </a:rPr>
              <a:t>i livelli di qualità dei servizi; </a:t>
            </a:r>
          </a:p>
          <a:p>
            <a:pPr>
              <a:buFont typeface="Wingdings" pitchFamily="2" charset="2"/>
              <a:buChar char="Ø"/>
            </a:pPr>
            <a:r>
              <a:rPr lang="it-IT" sz="1800" dirty="0" smtClean="0">
                <a:solidFill>
                  <a:schemeClr val="tx2">
                    <a:lumMod val="50000"/>
                  </a:schemeClr>
                </a:solidFill>
              </a:rPr>
              <a:t>la ricognizione degli impianti esistenti; </a:t>
            </a:r>
          </a:p>
          <a:p>
            <a:pPr>
              <a:buFont typeface="Wingdings" pitchFamily="2" charset="2"/>
              <a:buChar char="Ø"/>
            </a:pPr>
            <a:r>
              <a:rPr lang="it-IT" sz="1800" dirty="0" smtClean="0">
                <a:solidFill>
                  <a:schemeClr val="tx2">
                    <a:lumMod val="50000"/>
                  </a:schemeClr>
                </a:solidFill>
              </a:rPr>
              <a:t>l’indicazione degli eventuali scostamenti rispetto al piano dell’anno precedente. </a:t>
            </a:r>
          </a:p>
          <a:p>
            <a:endParaRPr lang="it-IT" sz="1800" b="1" dirty="0" smtClean="0">
              <a:solidFill>
                <a:schemeClr val="tx2">
                  <a:lumMod val="50000"/>
                </a:schemeClr>
              </a:solidFill>
            </a:endParaRPr>
          </a:p>
          <a:p>
            <a:endParaRPr lang="it-IT" sz="1800" b="1" dirty="0" smtClean="0">
              <a:solidFill>
                <a:schemeClr val="tx2">
                  <a:lumMod val="50000"/>
                </a:schemeClr>
              </a:solidFill>
            </a:endParaRPr>
          </a:p>
          <a:p>
            <a:r>
              <a:rPr lang="it-IT" sz="1800" dirty="0" smtClean="0">
                <a:solidFill>
                  <a:schemeClr val="tx2">
                    <a:lumMod val="50000"/>
                  </a:schemeClr>
                </a:solidFill>
              </a:rPr>
              <a:t>I Piani finanziari pertanto si strutturano in due nuclei tematici principali:</a:t>
            </a:r>
          </a:p>
          <a:p>
            <a:pPr>
              <a:buFont typeface="Wingdings" pitchFamily="2" charset="2"/>
              <a:buChar char="v"/>
            </a:pPr>
            <a:r>
              <a:rPr lang="it-IT" sz="1800" b="1" i="1" u="sng" dirty="0" smtClean="0">
                <a:solidFill>
                  <a:schemeClr val="tx2">
                    <a:lumMod val="50000"/>
                  </a:schemeClr>
                </a:solidFill>
              </a:rPr>
              <a:t>profili tecnico-gestionali</a:t>
            </a:r>
            <a:r>
              <a:rPr lang="it-IT" sz="1800" dirty="0" smtClean="0">
                <a:solidFill>
                  <a:schemeClr val="tx2">
                    <a:lumMod val="50000"/>
                  </a:schemeClr>
                </a:solidFill>
              </a:rPr>
              <a:t>: il progetto di gestione del sevizio integrato dei rifiuti e gli obiettivi strategici per il futuro;</a:t>
            </a:r>
          </a:p>
          <a:p>
            <a:pPr>
              <a:buFont typeface="Wingdings" pitchFamily="2" charset="2"/>
              <a:buChar char="v"/>
            </a:pPr>
            <a:r>
              <a:rPr lang="it-IT" sz="1800" b="1" i="1" u="sng" dirty="0" smtClean="0">
                <a:solidFill>
                  <a:schemeClr val="tx2">
                    <a:lumMod val="50000"/>
                  </a:schemeClr>
                </a:solidFill>
              </a:rPr>
              <a:t>I profili economici-finanziari</a:t>
            </a:r>
            <a:r>
              <a:rPr lang="it-IT" sz="1800" dirty="0" smtClean="0">
                <a:solidFill>
                  <a:schemeClr val="tx2">
                    <a:lumMod val="50000"/>
                  </a:schemeClr>
                </a:solidFill>
              </a:rPr>
              <a:t>, che programma annualmente i fabbisogni economici e i flussi finanziari necessari per la gestione</a:t>
            </a:r>
          </a:p>
          <a:p>
            <a:endParaRPr lang="it-IT" dirty="0"/>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a:t>
            </a:fld>
            <a:endParaRPr lang="it-IT" dirty="0"/>
          </a:p>
        </p:txBody>
      </p:sp>
      <p:sp>
        <p:nvSpPr>
          <p:cNvPr id="4" name="Titolo 3"/>
          <p:cNvSpPr>
            <a:spLocks noGrp="1"/>
          </p:cNvSpPr>
          <p:nvPr>
            <p:ph type="title"/>
          </p:nvPr>
        </p:nvSpPr>
        <p:spPr>
          <a:xfrm>
            <a:off x="472440" y="451766"/>
            <a:ext cx="8119609" cy="877155"/>
          </a:xfrm>
        </p:spPr>
        <p:txBody>
          <a:bodyPr/>
          <a:lstStyle/>
          <a:p>
            <a:r>
              <a:rPr lang="it-IT" dirty="0" smtClean="0"/>
              <a:t>I PIANI ECONOMICI FINANZIARI (PEF)</a:t>
            </a:r>
            <a:endParaRPr lang="it-IT"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3360" y="1328920"/>
            <a:ext cx="8580120" cy="4264159"/>
          </a:xfrm>
        </p:spPr>
        <p:txBody>
          <a:bodyPr/>
          <a:lstStyle/>
          <a:p>
            <a:r>
              <a:rPr lang="it-IT" sz="1800" dirty="0" smtClean="0">
                <a:solidFill>
                  <a:schemeClr val="tx2">
                    <a:lumMod val="50000"/>
                  </a:schemeClr>
                </a:solidFill>
              </a:rPr>
              <a:t>Le proposte dell’Autorità in materia di trasparenza dei documenti di riscossione, articolate nelle seguenti sezioni:</a:t>
            </a:r>
          </a:p>
          <a:p>
            <a:endParaRPr lang="it-IT" sz="1800" dirty="0" smtClean="0">
              <a:solidFill>
                <a:schemeClr val="tx2">
                  <a:lumMod val="50000"/>
                </a:schemeClr>
              </a:solidFill>
            </a:endParaRPr>
          </a:p>
          <a:p>
            <a:pPr>
              <a:buFont typeface="Wingdings" pitchFamily="2" charset="2"/>
              <a:buChar char="Ø"/>
            </a:pPr>
            <a:r>
              <a:rPr lang="it-IT" sz="1800" b="1" dirty="0" smtClean="0">
                <a:solidFill>
                  <a:schemeClr val="tx2">
                    <a:lumMod val="50000"/>
                  </a:schemeClr>
                </a:solidFill>
              </a:rPr>
              <a:t>informazioni generali </a:t>
            </a:r>
            <a:r>
              <a:rPr lang="it-IT" sz="1800" dirty="0" smtClean="0">
                <a:solidFill>
                  <a:schemeClr val="tx2">
                    <a:lumMod val="50000"/>
                  </a:schemeClr>
                </a:solidFill>
              </a:rPr>
              <a:t>sul documento di riscossione;</a:t>
            </a:r>
          </a:p>
          <a:p>
            <a:pPr>
              <a:buFont typeface="Wingdings" pitchFamily="2" charset="2"/>
              <a:buChar char="Ø"/>
            </a:pPr>
            <a:endParaRPr lang="it-IT" sz="1800" dirty="0" smtClean="0">
              <a:solidFill>
                <a:schemeClr val="tx2">
                  <a:lumMod val="50000"/>
                </a:schemeClr>
              </a:solidFill>
            </a:endParaRPr>
          </a:p>
          <a:p>
            <a:pPr>
              <a:buFont typeface="Wingdings" pitchFamily="2" charset="2"/>
              <a:buChar char="Ø"/>
            </a:pPr>
            <a:r>
              <a:rPr lang="it-IT" sz="1800" dirty="0" smtClean="0">
                <a:solidFill>
                  <a:schemeClr val="tx2">
                    <a:lumMod val="50000"/>
                  </a:schemeClr>
                </a:solidFill>
              </a:rPr>
              <a:t>dati di sintesi sugli </a:t>
            </a:r>
            <a:r>
              <a:rPr lang="it-IT" sz="1800" b="1" dirty="0" smtClean="0">
                <a:solidFill>
                  <a:schemeClr val="tx2">
                    <a:lumMod val="50000"/>
                  </a:schemeClr>
                </a:solidFill>
              </a:rPr>
              <a:t>importi addebitati </a:t>
            </a:r>
            <a:r>
              <a:rPr lang="it-IT" sz="1800" dirty="0" smtClean="0">
                <a:solidFill>
                  <a:schemeClr val="tx2">
                    <a:lumMod val="50000"/>
                  </a:schemeClr>
                </a:solidFill>
              </a:rPr>
              <a:t>e sul </a:t>
            </a:r>
            <a:r>
              <a:rPr lang="it-IT" sz="1800" b="1" dirty="0" smtClean="0">
                <a:solidFill>
                  <a:schemeClr val="tx2">
                    <a:lumMod val="50000"/>
                  </a:schemeClr>
                </a:solidFill>
              </a:rPr>
              <a:t>calcolo della tariffa</a:t>
            </a:r>
            <a:r>
              <a:rPr lang="it-IT" sz="1800" dirty="0" smtClean="0">
                <a:solidFill>
                  <a:schemeClr val="tx2">
                    <a:lumMod val="50000"/>
                  </a:schemeClr>
                </a:solidFill>
              </a:rPr>
              <a:t>;</a:t>
            </a:r>
          </a:p>
          <a:p>
            <a:pPr>
              <a:buFont typeface="Wingdings" pitchFamily="2" charset="2"/>
              <a:buChar char="Ø"/>
            </a:pPr>
            <a:endParaRPr lang="it-IT" sz="1800" dirty="0" smtClean="0">
              <a:solidFill>
                <a:schemeClr val="tx2">
                  <a:lumMod val="50000"/>
                </a:schemeClr>
              </a:solidFill>
            </a:endParaRPr>
          </a:p>
          <a:p>
            <a:pPr>
              <a:buFont typeface="Wingdings" pitchFamily="2" charset="2"/>
              <a:buChar char="Ø"/>
            </a:pPr>
            <a:r>
              <a:rPr lang="it-IT" sz="1800" dirty="0" smtClean="0">
                <a:solidFill>
                  <a:schemeClr val="tx2">
                    <a:lumMod val="50000"/>
                  </a:schemeClr>
                </a:solidFill>
              </a:rPr>
              <a:t>informazioni in merito alle </a:t>
            </a:r>
            <a:r>
              <a:rPr lang="it-IT" sz="1800" b="1" dirty="0" smtClean="0">
                <a:solidFill>
                  <a:schemeClr val="tx2">
                    <a:lumMod val="50000"/>
                  </a:schemeClr>
                </a:solidFill>
              </a:rPr>
              <a:t>modalità di pagamento</a:t>
            </a:r>
            <a:r>
              <a:rPr lang="it-IT" sz="1800" dirty="0" smtClean="0">
                <a:solidFill>
                  <a:schemeClr val="tx2">
                    <a:lumMod val="50000"/>
                  </a:schemeClr>
                </a:solidFill>
              </a:rPr>
              <a:t>;</a:t>
            </a:r>
          </a:p>
          <a:p>
            <a:endParaRPr lang="it-IT" sz="1800" dirty="0" smtClean="0">
              <a:solidFill>
                <a:schemeClr val="tx2">
                  <a:lumMod val="50000"/>
                </a:schemeClr>
              </a:solidFill>
            </a:endParaRPr>
          </a:p>
          <a:p>
            <a:pPr>
              <a:buFont typeface="Wingdings" pitchFamily="2" charset="2"/>
              <a:buChar char="Ø"/>
            </a:pPr>
            <a:r>
              <a:rPr lang="it-IT" sz="1800" dirty="0" smtClean="0">
                <a:solidFill>
                  <a:schemeClr val="tx2">
                    <a:lumMod val="50000"/>
                  </a:schemeClr>
                </a:solidFill>
              </a:rPr>
              <a:t>recapiti, informazioni sulle </a:t>
            </a:r>
            <a:r>
              <a:rPr lang="it-IT" sz="1800" b="1" dirty="0" smtClean="0">
                <a:solidFill>
                  <a:schemeClr val="tx2">
                    <a:lumMod val="50000"/>
                  </a:schemeClr>
                </a:solidFill>
              </a:rPr>
              <a:t>modalità di erogazione del servizio </a:t>
            </a:r>
            <a:r>
              <a:rPr lang="it-IT" sz="1800" dirty="0" smtClean="0">
                <a:solidFill>
                  <a:schemeClr val="tx2">
                    <a:lumMod val="50000"/>
                  </a:schemeClr>
                </a:solidFill>
              </a:rPr>
              <a:t>integrato di gestione dei RU, ovvero dei singoli servizi di RT e di SL, e sul </a:t>
            </a:r>
            <a:r>
              <a:rPr lang="it-IT" sz="1800" b="1" dirty="0" smtClean="0">
                <a:solidFill>
                  <a:schemeClr val="tx2">
                    <a:lumMod val="50000"/>
                  </a:schemeClr>
                </a:solidFill>
              </a:rPr>
              <a:t>raggiungimento degli obiettivi ambientali.</a:t>
            </a:r>
            <a:endParaRPr lang="it-IT" sz="1800"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90</a:t>
            </a:fld>
            <a:endParaRPr lang="it-IT" dirty="0"/>
          </a:p>
        </p:txBody>
      </p:sp>
      <p:sp>
        <p:nvSpPr>
          <p:cNvPr id="4" name="Titolo 3"/>
          <p:cNvSpPr>
            <a:spLocks noGrp="1"/>
          </p:cNvSpPr>
          <p:nvPr>
            <p:ph type="title"/>
          </p:nvPr>
        </p:nvSpPr>
        <p:spPr>
          <a:xfrm>
            <a:off x="213360" y="213360"/>
            <a:ext cx="8580120" cy="1115561"/>
          </a:xfrm>
        </p:spPr>
        <p:txBody>
          <a:bodyPr/>
          <a:lstStyle/>
          <a:p>
            <a:r>
              <a:rPr lang="it-IT" dirty="0" smtClean="0"/>
              <a:t>Disposizioni in materia di fatturazione e invio documenti di pagamento</a:t>
            </a:r>
            <a:endParaRPr lang="it-IT"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41960" y="838201"/>
            <a:ext cx="8412480" cy="5059679"/>
          </a:xfrm>
        </p:spPr>
        <p:txBody>
          <a:bodyPr/>
          <a:lstStyle/>
          <a:p>
            <a:r>
              <a:rPr lang="it-IT" b="1" dirty="0" smtClean="0">
                <a:solidFill>
                  <a:schemeClr val="tx2">
                    <a:lumMod val="50000"/>
                  </a:schemeClr>
                </a:solidFill>
              </a:rPr>
              <a:t>L’Autorità propone di includere nei documenti di riscossione almeno le seguenti</a:t>
            </a:r>
          </a:p>
          <a:p>
            <a:r>
              <a:rPr lang="it-IT" b="1" dirty="0" smtClean="0">
                <a:solidFill>
                  <a:schemeClr val="tx2">
                    <a:lumMod val="50000"/>
                  </a:schemeClr>
                </a:solidFill>
              </a:rPr>
              <a:t>informazioni</a:t>
            </a:r>
            <a:r>
              <a:rPr lang="it-IT" dirty="0" smtClean="0">
                <a:solidFill>
                  <a:schemeClr val="tx2">
                    <a:lumMod val="50000"/>
                  </a:schemeClr>
                </a:solidFill>
              </a:rPr>
              <a:t>:</a:t>
            </a:r>
          </a:p>
          <a:p>
            <a:r>
              <a:rPr lang="it-IT" dirty="0" smtClean="0">
                <a:solidFill>
                  <a:schemeClr val="tx2">
                    <a:lumMod val="50000"/>
                  </a:schemeClr>
                </a:solidFill>
              </a:rPr>
              <a:t>a) servizio erogato (servizio integrato di gestione dei RU, ovvero servizio di RT e di SL);</a:t>
            </a:r>
          </a:p>
          <a:p>
            <a:r>
              <a:rPr lang="it-IT" dirty="0" smtClean="0">
                <a:solidFill>
                  <a:schemeClr val="tx2">
                    <a:lumMod val="50000"/>
                  </a:schemeClr>
                </a:solidFill>
              </a:rPr>
              <a:t>b) dati dell’utente del servizio: costituiti almeno da nome, cognome e cod. fiscale o P/ IVA;</a:t>
            </a:r>
          </a:p>
          <a:p>
            <a:r>
              <a:rPr lang="it-IT" dirty="0" smtClean="0">
                <a:solidFill>
                  <a:schemeClr val="tx2">
                    <a:lumMod val="50000"/>
                  </a:schemeClr>
                </a:solidFill>
              </a:rPr>
              <a:t>c) codice utente: questo dovrà consentire di identificare in maniera univoca l’utente rispetto alla platea di utenti serviti dallo stesso soggetto obbligato;</a:t>
            </a:r>
          </a:p>
          <a:p>
            <a:r>
              <a:rPr lang="it-IT" dirty="0" smtClean="0">
                <a:solidFill>
                  <a:schemeClr val="tx2">
                    <a:lumMod val="50000"/>
                  </a:schemeClr>
                </a:solidFill>
              </a:rPr>
              <a:t>d) dati identificativi dell’utenza (o delle utenze): ubicazione, codice utenza e </a:t>
            </a:r>
            <a:r>
              <a:rPr lang="it-IT" b="1" u="sng" dirty="0" smtClean="0">
                <a:solidFill>
                  <a:srgbClr val="C00000"/>
                </a:solidFill>
              </a:rPr>
              <a:t>dati catastali</a:t>
            </a:r>
            <a:r>
              <a:rPr lang="it-IT" dirty="0" smtClean="0">
                <a:solidFill>
                  <a:srgbClr val="C00000"/>
                </a:solidFill>
              </a:rPr>
              <a:t>;</a:t>
            </a:r>
          </a:p>
          <a:p>
            <a:r>
              <a:rPr lang="it-IT" dirty="0" smtClean="0">
                <a:solidFill>
                  <a:schemeClr val="tx2">
                    <a:lumMod val="50000"/>
                  </a:schemeClr>
                </a:solidFill>
              </a:rPr>
              <a:t>e) dati sulle caratteristiche degli immobili o delle aree e altri dati rilevanti ai fini della commisurazione della tariffa:</a:t>
            </a:r>
          </a:p>
          <a:p>
            <a:r>
              <a:rPr lang="it-IT" sz="1400" dirty="0" smtClean="0">
                <a:solidFill>
                  <a:schemeClr val="tx2">
                    <a:lumMod val="50000"/>
                  </a:schemeClr>
                </a:solidFill>
              </a:rPr>
              <a:t>i. superficie assoggettabile espressa in metri quadrati;</a:t>
            </a:r>
          </a:p>
          <a:p>
            <a:r>
              <a:rPr lang="it-IT" sz="1400" dirty="0" err="1" smtClean="0">
                <a:solidFill>
                  <a:schemeClr val="tx2">
                    <a:lumMod val="50000"/>
                  </a:schemeClr>
                </a:solidFill>
              </a:rPr>
              <a:t>ii</a:t>
            </a:r>
            <a:r>
              <a:rPr lang="it-IT" sz="1400" dirty="0" smtClean="0">
                <a:solidFill>
                  <a:schemeClr val="tx2">
                    <a:lumMod val="50000"/>
                  </a:schemeClr>
                </a:solidFill>
              </a:rPr>
              <a:t>. categoria di utenza, così come definita dal </a:t>
            </a:r>
            <a:r>
              <a:rPr lang="it-IT" sz="1400" dirty="0" err="1" smtClean="0">
                <a:solidFill>
                  <a:schemeClr val="tx2">
                    <a:lumMod val="50000"/>
                  </a:schemeClr>
                </a:solidFill>
              </a:rPr>
              <a:t>DP.R.</a:t>
            </a:r>
            <a:r>
              <a:rPr lang="it-IT" sz="1400" dirty="0" smtClean="0">
                <a:solidFill>
                  <a:schemeClr val="tx2">
                    <a:lumMod val="50000"/>
                  </a:schemeClr>
                </a:solidFill>
              </a:rPr>
              <a:t> n. 158/99, a partire dalla distinzione tra utenze domestiche e utenze non domestiche;</a:t>
            </a:r>
          </a:p>
          <a:p>
            <a:r>
              <a:rPr lang="it-IT" sz="1400" dirty="0" err="1" smtClean="0">
                <a:solidFill>
                  <a:schemeClr val="tx2">
                    <a:lumMod val="50000"/>
                  </a:schemeClr>
                </a:solidFill>
              </a:rPr>
              <a:t>iii</a:t>
            </a:r>
            <a:r>
              <a:rPr lang="it-IT" sz="1400" dirty="0" smtClean="0">
                <a:solidFill>
                  <a:schemeClr val="tx2">
                    <a:lumMod val="50000"/>
                  </a:schemeClr>
                </a:solidFill>
              </a:rPr>
              <a:t>. nel caso di utenza domestica, numero di occupanti e, ove la tariffa sia commisurata alla quantità di rifiuti conferita al servizio RU, indicazione di tale quantità, </a:t>
            </a:r>
            <a:r>
              <a:rPr lang="it-IT" sz="1400" b="1" u="sng" dirty="0" smtClean="0">
                <a:solidFill>
                  <a:schemeClr val="tx2">
                    <a:lumMod val="50000"/>
                  </a:schemeClr>
                </a:solidFill>
              </a:rPr>
              <a:t>con riferimento alla/e frazione/i soggetta/e a misurazione, espressa in peso (kg) o volume (l);</a:t>
            </a:r>
          </a:p>
          <a:p>
            <a:r>
              <a:rPr lang="it-IT" sz="1400" dirty="0" err="1" smtClean="0">
                <a:solidFill>
                  <a:schemeClr val="tx2">
                    <a:lumMod val="50000"/>
                  </a:schemeClr>
                </a:solidFill>
              </a:rPr>
              <a:t>iv</a:t>
            </a:r>
            <a:r>
              <a:rPr lang="it-IT" sz="1400" dirty="0" smtClean="0">
                <a:solidFill>
                  <a:schemeClr val="tx2">
                    <a:lumMod val="50000"/>
                  </a:schemeClr>
                </a:solidFill>
              </a:rPr>
              <a:t>. ulteriori dati rilevanti;</a:t>
            </a: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91</a:t>
            </a:fld>
            <a:endParaRPr lang="it-IT" dirty="0"/>
          </a:p>
        </p:txBody>
      </p:sp>
      <p:sp>
        <p:nvSpPr>
          <p:cNvPr id="4" name="Titolo 3"/>
          <p:cNvSpPr>
            <a:spLocks noGrp="1"/>
          </p:cNvSpPr>
          <p:nvPr>
            <p:ph type="title"/>
          </p:nvPr>
        </p:nvSpPr>
        <p:spPr>
          <a:xfrm>
            <a:off x="228600" y="213361"/>
            <a:ext cx="8625840" cy="624840"/>
          </a:xfrm>
        </p:spPr>
        <p:txBody>
          <a:bodyPr/>
          <a:lstStyle/>
          <a:p>
            <a:r>
              <a:rPr lang="it-IT" sz="2700" dirty="0" smtClean="0"/>
              <a:t>Informazioni generali sul documento di riscossione</a:t>
            </a:r>
            <a:endParaRPr lang="it-IT" sz="27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0040" y="640080"/>
            <a:ext cx="8519160" cy="5451690"/>
          </a:xfrm>
          <a:noFill/>
        </p:spPr>
        <p:txBody>
          <a:bodyPr/>
          <a:lstStyle/>
          <a:p>
            <a:r>
              <a:rPr lang="it-IT" dirty="0" smtClean="0">
                <a:solidFill>
                  <a:schemeClr val="tx2">
                    <a:lumMod val="50000"/>
                  </a:schemeClr>
                </a:solidFill>
              </a:rPr>
              <a:t>f) procedura per l’eventuale comunicazione di variazioni o errori nelle grandezze di cui al punto precedente, ai fini del calcolo corretto degli importi dovuti e della tempestiva effettuazione degli eventuali conguagli;</a:t>
            </a:r>
          </a:p>
          <a:p>
            <a:r>
              <a:rPr lang="it-IT" dirty="0" smtClean="0">
                <a:solidFill>
                  <a:schemeClr val="tx2">
                    <a:lumMod val="50000"/>
                  </a:schemeClr>
                </a:solidFill>
              </a:rPr>
              <a:t>g) anno solare (o periodo inferiore, per esempio il semestre) di riferimento del documento di riscossione;</a:t>
            </a:r>
          </a:p>
          <a:p>
            <a:r>
              <a:rPr lang="it-IT" dirty="0" smtClean="0">
                <a:solidFill>
                  <a:schemeClr val="tx2">
                    <a:lumMod val="50000"/>
                  </a:schemeClr>
                </a:solidFill>
              </a:rPr>
              <a:t>h) intervallo di tempo (o intervalli, nei casi di variazioni in corso d’anno delle caratteristiche rilevanti dei locali o delle aree soggette a tariffazione) rispetto a cui è commisurato l’importo complessivamente addebitato (o sono commisurati gli importi che lo costituiscono, in caso di variazioni in corso d’anno). </a:t>
            </a:r>
          </a:p>
          <a:p>
            <a:r>
              <a:rPr lang="it-IT" b="1" dirty="0" smtClean="0">
                <a:solidFill>
                  <a:srgbClr val="C00000"/>
                </a:solidFill>
              </a:rPr>
              <a:t>EVENTUALI PROBLEMATICHE</a:t>
            </a:r>
          </a:p>
          <a:p>
            <a:r>
              <a:rPr lang="it-IT" dirty="0" smtClean="0">
                <a:solidFill>
                  <a:srgbClr val="C00000"/>
                </a:solidFill>
              </a:rPr>
              <a:t>L’obbligo di indicazione dei dati catastali: per le utenze iscritte in banca dati molti anni fa non sempre sono immediatamente disponibili i dati catastali.  L’importazione dei dati catastali non è operazione semplice, soprattutto in relazione a utenti che possiedono diversi immobili sul medesimo comune, e richiede molto tempo e lavoro.</a:t>
            </a:r>
          </a:p>
          <a:p>
            <a:r>
              <a:rPr lang="it-IT" b="1" dirty="0" smtClean="0">
                <a:solidFill>
                  <a:srgbClr val="C00000"/>
                </a:solidFill>
              </a:rPr>
              <a:t>Occorre considerare che, d oggi, non è stato emanato il Provvedimento del Direttore dell’Agenzia delle Entrate che attesta il completamento delle operazioni di allineamento tra i dati </a:t>
            </a:r>
            <a:r>
              <a:rPr lang="it-IT" b="1" smtClean="0">
                <a:solidFill>
                  <a:srgbClr val="C00000"/>
                </a:solidFill>
              </a:rPr>
              <a:t>catastali delle </a:t>
            </a:r>
            <a:r>
              <a:rPr lang="it-IT" b="1" dirty="0" smtClean="0">
                <a:solidFill>
                  <a:srgbClr val="C00000"/>
                </a:solidFill>
              </a:rPr>
              <a:t>unità immobiliari a destinazione ordinaria e dati relativi alla toponomastica e numerazione civica, prevista dal comma 647 L. 147/2013. </a:t>
            </a:r>
            <a:endParaRPr lang="it-IT" b="1" dirty="0">
              <a:solidFill>
                <a:srgbClr val="C00000"/>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92</a:t>
            </a:fld>
            <a:endParaRPr lang="it-IT" dirty="0"/>
          </a:p>
        </p:txBody>
      </p:sp>
      <p:sp>
        <p:nvSpPr>
          <p:cNvPr id="4" name="Titolo 3"/>
          <p:cNvSpPr>
            <a:spLocks noGrp="1"/>
          </p:cNvSpPr>
          <p:nvPr>
            <p:ph type="title"/>
          </p:nvPr>
        </p:nvSpPr>
        <p:spPr>
          <a:xfrm>
            <a:off x="320040" y="198121"/>
            <a:ext cx="8519160" cy="624839"/>
          </a:xfrm>
        </p:spPr>
        <p:txBody>
          <a:bodyPr/>
          <a:lstStyle/>
          <a:p>
            <a:r>
              <a:rPr lang="it-IT" sz="2700" dirty="0" smtClean="0"/>
              <a:t>Informazioni generali sul documento di riscossione</a:t>
            </a:r>
            <a:endParaRPr lang="it-IT" sz="27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6240" y="1310640"/>
            <a:ext cx="8519160" cy="4587240"/>
          </a:xfrm>
        </p:spPr>
        <p:txBody>
          <a:bodyPr/>
          <a:lstStyle/>
          <a:p>
            <a:r>
              <a:rPr lang="it-IT" dirty="0" err="1" smtClean="0">
                <a:solidFill>
                  <a:schemeClr val="tx2">
                    <a:lumMod val="50000"/>
                  </a:schemeClr>
                </a:solidFill>
              </a:rPr>
              <a:t>Arera</a:t>
            </a:r>
            <a:r>
              <a:rPr lang="it-IT" dirty="0" smtClean="0">
                <a:solidFill>
                  <a:schemeClr val="tx2">
                    <a:lumMod val="50000"/>
                  </a:schemeClr>
                </a:solidFill>
              </a:rPr>
              <a:t> propone di includere nei documenti di riscossione almeno le seguenti informazioni che</a:t>
            </a:r>
          </a:p>
          <a:p>
            <a:r>
              <a:rPr lang="it-IT" dirty="0" smtClean="0">
                <a:solidFill>
                  <a:schemeClr val="tx2">
                    <a:lumMod val="50000"/>
                  </a:schemeClr>
                </a:solidFill>
              </a:rPr>
              <a:t>dovranno essere riferite a ciascuna delle utenze oggetto del documento:</a:t>
            </a:r>
          </a:p>
          <a:p>
            <a:r>
              <a:rPr lang="it-IT" dirty="0" smtClean="0">
                <a:solidFill>
                  <a:schemeClr val="tx2">
                    <a:lumMod val="50000"/>
                  </a:schemeClr>
                </a:solidFill>
              </a:rPr>
              <a:t>a) importo complessivo addebitato per il servizio di gestione integrata dei RU, ovvero per i singoli servizi di RT e di SL, espresso in euro, e scadenza di pagamento applicabile al caso di pagamento in un’unica soluzione;</a:t>
            </a:r>
          </a:p>
          <a:p>
            <a:r>
              <a:rPr lang="it-IT" dirty="0" smtClean="0">
                <a:solidFill>
                  <a:schemeClr val="tx2">
                    <a:lumMod val="50000"/>
                  </a:schemeClr>
                </a:solidFill>
              </a:rPr>
              <a:t>b) importo di ciascuna delle rate in cui è effettuabile il pagamento, con le relative scadenze;</a:t>
            </a:r>
          </a:p>
          <a:p>
            <a:r>
              <a:rPr lang="it-IT" dirty="0" smtClean="0">
                <a:solidFill>
                  <a:schemeClr val="tx2">
                    <a:lumMod val="50000"/>
                  </a:schemeClr>
                </a:solidFill>
              </a:rPr>
              <a:t>c) indicazione distinta degli importi relativi alla parte fissa e alla parte variabile della tariffa;</a:t>
            </a:r>
          </a:p>
          <a:p>
            <a:r>
              <a:rPr lang="it-IT" dirty="0" smtClean="0">
                <a:solidFill>
                  <a:schemeClr val="tx2">
                    <a:lumMod val="50000"/>
                  </a:schemeClr>
                </a:solidFill>
              </a:rPr>
              <a:t>d) misura e descrizione sintetica delle riduzioni eventualmente applicate;</a:t>
            </a:r>
          </a:p>
          <a:p>
            <a:r>
              <a:rPr lang="it-IT" dirty="0" smtClean="0">
                <a:solidFill>
                  <a:schemeClr val="tx2">
                    <a:lumMod val="50000"/>
                  </a:schemeClr>
                </a:solidFill>
              </a:rPr>
              <a:t>e) </a:t>
            </a:r>
            <a:r>
              <a:rPr lang="it-IT" b="1" dirty="0" smtClean="0">
                <a:solidFill>
                  <a:schemeClr val="tx2">
                    <a:lumMod val="50000"/>
                  </a:schemeClr>
                </a:solidFill>
              </a:rPr>
              <a:t>indicazione separata degli importi di eventuali conguagli relativi a periodi precedenti ed indicazione </a:t>
            </a:r>
            <a:r>
              <a:rPr lang="it-IT" dirty="0" smtClean="0">
                <a:solidFill>
                  <a:schemeClr val="tx2">
                    <a:lumMod val="50000"/>
                  </a:schemeClr>
                </a:solidFill>
              </a:rPr>
              <a:t>della possibilità che l’importo addebitato con riferimento al periodo in corso sia rettificato a conguaglio;</a:t>
            </a:r>
          </a:p>
          <a:p>
            <a:r>
              <a:rPr lang="it-IT" dirty="0" smtClean="0">
                <a:solidFill>
                  <a:schemeClr val="tx2">
                    <a:lumMod val="50000"/>
                  </a:schemeClr>
                </a:solidFill>
              </a:rPr>
              <a:t>f) indicazione separata degli importi relativi ad imposte o tributi o addizionali </a:t>
            </a:r>
            <a:r>
              <a:rPr lang="it-IT" b="1" dirty="0" smtClean="0">
                <a:solidFill>
                  <a:schemeClr val="tx2">
                    <a:lumMod val="50000"/>
                  </a:schemeClr>
                </a:solidFill>
              </a:rPr>
              <a:t>e alle eventuali partite diverse da quanto dovuto per il servizio di gestione integrata dei RU</a:t>
            </a:r>
            <a:r>
              <a:rPr lang="it-IT" dirty="0" smtClean="0">
                <a:solidFill>
                  <a:schemeClr val="tx2">
                    <a:lumMod val="50000"/>
                  </a:schemeClr>
                </a:solidFill>
              </a:rPr>
              <a:t> (</a:t>
            </a:r>
            <a:r>
              <a:rPr lang="it-IT" dirty="0" smtClean="0">
                <a:solidFill>
                  <a:srgbClr val="C00000"/>
                </a:solidFill>
              </a:rPr>
              <a:t>ritengo che quest’ultima parte non sia applicabile per i comuni che gestiscono la Tari tributo);</a:t>
            </a:r>
          </a:p>
          <a:p>
            <a:r>
              <a:rPr lang="it-IT" dirty="0" smtClean="0">
                <a:solidFill>
                  <a:schemeClr val="tx2">
                    <a:lumMod val="50000"/>
                  </a:schemeClr>
                </a:solidFill>
              </a:rPr>
              <a:t>g) estremi dell’atto di approvazione delle tariffe applicate.</a:t>
            </a:r>
            <a:endParaRPr lang="it-IT"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93</a:t>
            </a:fld>
            <a:endParaRPr lang="it-IT" dirty="0"/>
          </a:p>
        </p:txBody>
      </p:sp>
      <p:sp>
        <p:nvSpPr>
          <p:cNvPr id="4" name="Titolo 3"/>
          <p:cNvSpPr>
            <a:spLocks noGrp="1"/>
          </p:cNvSpPr>
          <p:nvPr>
            <p:ph type="title"/>
          </p:nvPr>
        </p:nvSpPr>
        <p:spPr>
          <a:xfrm>
            <a:off x="396240" y="213361"/>
            <a:ext cx="8195809" cy="807720"/>
          </a:xfrm>
        </p:spPr>
        <p:txBody>
          <a:bodyPr/>
          <a:lstStyle/>
          <a:p>
            <a:r>
              <a:rPr lang="it-IT" sz="2700" dirty="0" smtClean="0"/>
              <a:t>Dati di sintesi sugli importi addebitati e sul calcolo della tariffa</a:t>
            </a:r>
            <a:endParaRPr lang="it-IT" sz="27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1000" y="1051561"/>
            <a:ext cx="8442960" cy="4831079"/>
          </a:xfrm>
        </p:spPr>
        <p:txBody>
          <a:bodyPr/>
          <a:lstStyle/>
          <a:p>
            <a:r>
              <a:rPr lang="it-IT" dirty="0" smtClean="0">
                <a:solidFill>
                  <a:schemeClr val="tx2">
                    <a:lumMod val="50000"/>
                  </a:schemeClr>
                </a:solidFill>
              </a:rPr>
              <a:t>L’Autorità propone di includere nei documenti di riscossione almeno le seguenti informazioni:</a:t>
            </a:r>
          </a:p>
          <a:p>
            <a:r>
              <a:rPr lang="it-IT" dirty="0" smtClean="0">
                <a:solidFill>
                  <a:schemeClr val="tx2">
                    <a:lumMod val="50000"/>
                  </a:schemeClr>
                </a:solidFill>
              </a:rPr>
              <a:t>a) elenco delle </a:t>
            </a:r>
            <a:r>
              <a:rPr lang="it-IT" u="sng" dirty="0" smtClean="0">
                <a:solidFill>
                  <a:schemeClr val="tx2">
                    <a:lumMod val="50000"/>
                  </a:schemeClr>
                </a:solidFill>
              </a:rPr>
              <a:t>modalità di pagamento ammesse </a:t>
            </a:r>
            <a:r>
              <a:rPr lang="it-IT" dirty="0" smtClean="0">
                <a:solidFill>
                  <a:schemeClr val="tx2">
                    <a:lumMod val="50000"/>
                  </a:schemeClr>
                </a:solidFill>
              </a:rPr>
              <a:t>con indicazione delle informazioni minime necessarie per l’effettuazione del pagamento;</a:t>
            </a:r>
          </a:p>
          <a:p>
            <a:r>
              <a:rPr lang="it-IT" dirty="0" smtClean="0">
                <a:solidFill>
                  <a:schemeClr val="tx2">
                    <a:lumMod val="50000"/>
                  </a:schemeClr>
                </a:solidFill>
              </a:rPr>
              <a:t>b) </a:t>
            </a:r>
            <a:r>
              <a:rPr lang="it-IT" b="1" u="sng" dirty="0" smtClean="0">
                <a:solidFill>
                  <a:srgbClr val="C00000"/>
                </a:solidFill>
              </a:rPr>
              <a:t>situazione dei pagamenti precedenti</a:t>
            </a:r>
            <a:r>
              <a:rPr lang="it-IT" b="1" i="1" dirty="0" smtClean="0">
                <a:solidFill>
                  <a:srgbClr val="C00000"/>
                </a:solidFill>
              </a:rPr>
              <a:t>;</a:t>
            </a:r>
          </a:p>
          <a:p>
            <a:r>
              <a:rPr lang="it-IT" dirty="0" smtClean="0">
                <a:solidFill>
                  <a:schemeClr val="tx2">
                    <a:lumMod val="50000"/>
                  </a:schemeClr>
                </a:solidFill>
              </a:rPr>
              <a:t>c) procedure in caso di ritardo nel pagamento, ivi incluse le informazioni sui </a:t>
            </a:r>
            <a:r>
              <a:rPr lang="it-IT" u="sng" dirty="0" smtClean="0">
                <a:solidFill>
                  <a:schemeClr val="tx2">
                    <a:lumMod val="50000"/>
                  </a:schemeClr>
                </a:solidFill>
              </a:rPr>
              <a:t>tassi di interesse di mora</a:t>
            </a:r>
            <a:r>
              <a:rPr lang="it-IT" dirty="0" smtClean="0">
                <a:solidFill>
                  <a:schemeClr val="tx2">
                    <a:lumMod val="50000"/>
                  </a:schemeClr>
                </a:solidFill>
              </a:rPr>
              <a:t> applicati e sulle</a:t>
            </a:r>
            <a:r>
              <a:rPr lang="it-IT" b="1" dirty="0" smtClean="0">
                <a:solidFill>
                  <a:schemeClr val="tx2">
                    <a:lumMod val="50000"/>
                  </a:schemeClr>
                </a:solidFill>
              </a:rPr>
              <a:t> </a:t>
            </a:r>
            <a:r>
              <a:rPr lang="it-IT" u="sng" dirty="0" smtClean="0">
                <a:solidFill>
                  <a:schemeClr val="tx2">
                    <a:lumMod val="50000"/>
                  </a:schemeClr>
                </a:solidFill>
              </a:rPr>
              <a:t>sanzioni</a:t>
            </a:r>
            <a:r>
              <a:rPr lang="it-IT" b="1" dirty="0" smtClean="0">
                <a:solidFill>
                  <a:schemeClr val="tx2">
                    <a:lumMod val="50000"/>
                  </a:schemeClr>
                </a:solidFill>
              </a:rPr>
              <a:t> </a:t>
            </a:r>
            <a:r>
              <a:rPr lang="it-IT" dirty="0" smtClean="0">
                <a:solidFill>
                  <a:schemeClr val="tx2">
                    <a:lumMod val="50000"/>
                  </a:schemeClr>
                </a:solidFill>
              </a:rPr>
              <a:t>applicabili per ritardato o mancato pagamento. </a:t>
            </a:r>
          </a:p>
          <a:p>
            <a:endParaRPr lang="it-IT" sz="2700" b="1" i="1" dirty="0" smtClean="0">
              <a:solidFill>
                <a:schemeClr val="tx2">
                  <a:lumMod val="50000"/>
                </a:schemeClr>
              </a:solidFill>
            </a:endParaRPr>
          </a:p>
          <a:p>
            <a:r>
              <a:rPr lang="it-IT" sz="2700" b="1" dirty="0" smtClean="0">
                <a:solidFill>
                  <a:schemeClr val="tx2">
                    <a:lumMod val="75000"/>
                  </a:schemeClr>
                </a:solidFill>
              </a:rPr>
              <a:t>Informazioni sull’erogazione del servizio e sugli obiettivi ambientali</a:t>
            </a:r>
          </a:p>
          <a:p>
            <a:endParaRPr lang="it-IT" sz="2700" b="1" dirty="0" smtClean="0">
              <a:solidFill>
                <a:schemeClr val="tx2">
                  <a:lumMod val="75000"/>
                </a:schemeClr>
              </a:solidFill>
            </a:endParaRPr>
          </a:p>
          <a:p>
            <a:r>
              <a:rPr lang="it-IT" dirty="0" err="1" smtClean="0">
                <a:solidFill>
                  <a:schemeClr val="tx2">
                    <a:lumMod val="50000"/>
                  </a:schemeClr>
                </a:solidFill>
              </a:rPr>
              <a:t>Arera</a:t>
            </a:r>
            <a:r>
              <a:rPr lang="it-IT" dirty="0" smtClean="0">
                <a:solidFill>
                  <a:schemeClr val="tx2">
                    <a:lumMod val="50000"/>
                  </a:schemeClr>
                </a:solidFill>
              </a:rPr>
              <a:t> propone di includere almeno le seguenti informazioni:</a:t>
            </a:r>
          </a:p>
          <a:p>
            <a:r>
              <a:rPr lang="it-IT" dirty="0" smtClean="0">
                <a:solidFill>
                  <a:schemeClr val="tx2">
                    <a:lumMod val="50000"/>
                  </a:schemeClr>
                </a:solidFill>
              </a:rPr>
              <a:t>a) ragione sociale del gestore che eroga il servizio;</a:t>
            </a:r>
          </a:p>
          <a:p>
            <a:r>
              <a:rPr lang="it-IT" dirty="0" smtClean="0">
                <a:solidFill>
                  <a:schemeClr val="tx2">
                    <a:lumMod val="50000"/>
                  </a:schemeClr>
                </a:solidFill>
              </a:rPr>
              <a:t>b) contatti e modalità per l’invio di richieste di informazioni, di segnalazioni, di disservizi e di reclami da parte degli utenti;</a:t>
            </a:r>
          </a:p>
          <a:p>
            <a:r>
              <a:rPr lang="it-IT" dirty="0" smtClean="0">
                <a:solidFill>
                  <a:schemeClr val="tx2">
                    <a:lumMod val="50000"/>
                  </a:schemeClr>
                </a:solidFill>
              </a:rPr>
              <a:t>c) orari di apertura degli sportelli fisici per l’assistenza agli utenti del servizio, ove presenti</a:t>
            </a:r>
            <a:r>
              <a:rPr lang="it-IT" sz="2800" dirty="0" smtClean="0">
                <a:solidFill>
                  <a:schemeClr val="tx2">
                    <a:lumMod val="50000"/>
                  </a:schemeClr>
                </a:solidFill>
              </a:rPr>
              <a:t>;</a:t>
            </a:r>
            <a:endParaRPr lang="it-IT" sz="2700"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94</a:t>
            </a:fld>
            <a:endParaRPr lang="it-IT" dirty="0"/>
          </a:p>
        </p:txBody>
      </p:sp>
      <p:sp>
        <p:nvSpPr>
          <p:cNvPr id="4" name="Titolo 3"/>
          <p:cNvSpPr>
            <a:spLocks noGrp="1"/>
          </p:cNvSpPr>
          <p:nvPr>
            <p:ph type="title"/>
          </p:nvPr>
        </p:nvSpPr>
        <p:spPr>
          <a:xfrm>
            <a:off x="381000" y="259081"/>
            <a:ext cx="8211049" cy="792480"/>
          </a:xfrm>
        </p:spPr>
        <p:txBody>
          <a:bodyPr/>
          <a:lstStyle/>
          <a:p>
            <a:r>
              <a:rPr lang="it-IT" dirty="0" smtClean="0"/>
              <a:t>Informazioni in merito alle modalità di pagamento</a:t>
            </a:r>
            <a:endParaRPr lang="it-IT"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04800" y="1097281"/>
            <a:ext cx="8549640" cy="4994489"/>
          </a:xfrm>
        </p:spPr>
        <p:txBody>
          <a:bodyPr/>
          <a:lstStyle/>
          <a:p>
            <a:r>
              <a:rPr lang="it-IT" dirty="0" smtClean="0">
                <a:solidFill>
                  <a:schemeClr val="tx2">
                    <a:lumMod val="50000"/>
                  </a:schemeClr>
                </a:solidFill>
              </a:rPr>
              <a:t>d) </a:t>
            </a:r>
            <a:r>
              <a:rPr lang="it-IT" b="1" dirty="0" smtClean="0">
                <a:solidFill>
                  <a:schemeClr val="tx2">
                    <a:lumMod val="50000"/>
                  </a:schemeClr>
                </a:solidFill>
              </a:rPr>
              <a:t>calendario e orari relativi al servizio di raccolta dei RU</a:t>
            </a:r>
            <a:r>
              <a:rPr lang="it-IT" dirty="0" smtClean="0">
                <a:solidFill>
                  <a:schemeClr val="tx2">
                    <a:lumMod val="50000"/>
                  </a:schemeClr>
                </a:solidFill>
              </a:rPr>
              <a:t>, per tutte le modalità di raccolta a disposizione dell’utente;</a:t>
            </a:r>
          </a:p>
          <a:p>
            <a:r>
              <a:rPr lang="it-IT" dirty="0" smtClean="0">
                <a:solidFill>
                  <a:schemeClr val="tx2">
                    <a:lumMod val="50000"/>
                  </a:schemeClr>
                </a:solidFill>
              </a:rPr>
              <a:t>e) </a:t>
            </a:r>
            <a:r>
              <a:rPr lang="it-IT" b="1" dirty="0" smtClean="0">
                <a:solidFill>
                  <a:schemeClr val="tx2">
                    <a:lumMod val="50000"/>
                  </a:schemeClr>
                </a:solidFill>
              </a:rPr>
              <a:t>istruzioni per il corretto conferimento dei rifiuti al servizio di raccolta</a:t>
            </a:r>
            <a:r>
              <a:rPr lang="it-IT" dirty="0" smtClean="0">
                <a:solidFill>
                  <a:schemeClr val="tx2">
                    <a:lumMod val="50000"/>
                  </a:schemeClr>
                </a:solidFill>
              </a:rPr>
              <a:t>;</a:t>
            </a:r>
          </a:p>
          <a:p>
            <a:r>
              <a:rPr lang="it-IT" dirty="0" smtClean="0">
                <a:solidFill>
                  <a:schemeClr val="tx2">
                    <a:lumMod val="50000"/>
                  </a:schemeClr>
                </a:solidFill>
              </a:rPr>
              <a:t>f) </a:t>
            </a:r>
            <a:r>
              <a:rPr lang="it-IT" b="1" dirty="0" smtClean="0">
                <a:solidFill>
                  <a:schemeClr val="tx2">
                    <a:lumMod val="50000"/>
                  </a:schemeClr>
                </a:solidFill>
              </a:rPr>
              <a:t>livello di raccolta differenziata conseguito </a:t>
            </a:r>
            <a:r>
              <a:rPr lang="it-IT" dirty="0" smtClean="0">
                <a:solidFill>
                  <a:schemeClr val="tx2">
                    <a:lumMod val="50000"/>
                  </a:schemeClr>
                </a:solidFill>
              </a:rPr>
              <a:t>nell’ambito di affidamento in cui è ubicata l’utenza (le utenze), espresso in termini percentuali rispetto alla quantità totale raccolta, così come calcolato in base alle disposizioni contenute nel decreto del Ministero dell’Ambiente e della Tutela del Territorio e del Mare del 26 maggio 2016, </a:t>
            </a:r>
            <a:r>
              <a:rPr lang="it-IT" b="1" dirty="0" smtClean="0">
                <a:solidFill>
                  <a:schemeClr val="tx2">
                    <a:lumMod val="50000"/>
                  </a:schemeClr>
                </a:solidFill>
              </a:rPr>
              <a:t>relativamente ai tre valori annuali più recenti a disposizione; </a:t>
            </a:r>
          </a:p>
          <a:p>
            <a:r>
              <a:rPr lang="it-IT" dirty="0" smtClean="0">
                <a:solidFill>
                  <a:schemeClr val="tx2">
                    <a:lumMod val="50000"/>
                  </a:schemeClr>
                </a:solidFill>
              </a:rPr>
              <a:t>g) nei casi di misurazione puntuale delle quantità di rifiuti conferite, con riferimento almeno alla frazione di rifiuto indifferenziato, il confronto tra le quantità pro-capite conferite dalle utenze domestiche e il dato medio procapite riferito alle utenze domestiche del Comune/ambito territoriale in cui è ubicata l’utenza (le utenze);</a:t>
            </a:r>
          </a:p>
          <a:p>
            <a:r>
              <a:rPr lang="it-IT" b="1" dirty="0" smtClean="0">
                <a:solidFill>
                  <a:schemeClr val="tx2">
                    <a:lumMod val="50000"/>
                  </a:schemeClr>
                </a:solidFill>
              </a:rPr>
              <a:t>h) </a:t>
            </a:r>
            <a:r>
              <a:rPr lang="it-IT" b="1" dirty="0" smtClean="0">
                <a:solidFill>
                  <a:srgbClr val="C00000"/>
                </a:solidFill>
              </a:rPr>
              <a:t>nei casi di invio del documento di riscossione in formato cartaceo, indicazione della possibilità e delle modalità per ottenere tale documento via posta elettronica;</a:t>
            </a:r>
          </a:p>
          <a:p>
            <a:r>
              <a:rPr lang="it-IT" b="1" dirty="0" smtClean="0">
                <a:solidFill>
                  <a:schemeClr val="tx2">
                    <a:lumMod val="50000"/>
                  </a:schemeClr>
                </a:solidFill>
              </a:rPr>
              <a:t>i) l’indirizzo dell’apposita sezione del sito internet, ove reperire i dati e le informazioni</a:t>
            </a:r>
            <a:endParaRPr lang="it-IT" b="1" dirty="0">
              <a:solidFill>
                <a:schemeClr val="tx2">
                  <a:lumMod val="50000"/>
                </a:schemeClr>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95</a:t>
            </a:fld>
            <a:endParaRPr lang="it-IT" dirty="0"/>
          </a:p>
        </p:txBody>
      </p:sp>
      <p:sp>
        <p:nvSpPr>
          <p:cNvPr id="4" name="Titolo 3"/>
          <p:cNvSpPr>
            <a:spLocks noGrp="1"/>
          </p:cNvSpPr>
          <p:nvPr>
            <p:ph type="title"/>
          </p:nvPr>
        </p:nvSpPr>
        <p:spPr>
          <a:xfrm>
            <a:off x="304800" y="228601"/>
            <a:ext cx="8287249" cy="868680"/>
          </a:xfrm>
        </p:spPr>
        <p:txBody>
          <a:bodyPr/>
          <a:lstStyle/>
          <a:p>
            <a:r>
              <a:rPr lang="it-IT" sz="2800" dirty="0" smtClean="0">
                <a:solidFill>
                  <a:schemeClr val="tx2">
                    <a:lumMod val="75000"/>
                  </a:schemeClr>
                </a:solidFill>
              </a:rPr>
              <a:t>Informazioni sull’erogazione del servizio e sugli obiettivi ambientali</a:t>
            </a:r>
            <a:r>
              <a:rPr lang="it-IT" sz="3200" dirty="0" smtClean="0">
                <a:solidFill>
                  <a:schemeClr val="tx2">
                    <a:lumMod val="75000"/>
                  </a:schemeClr>
                </a:solidFill>
              </a:rPr>
              <a:t/>
            </a:r>
            <a:br>
              <a:rPr lang="it-IT" sz="3200" dirty="0" smtClean="0">
                <a:solidFill>
                  <a:schemeClr val="tx2">
                    <a:lumMod val="75000"/>
                  </a:schemeClr>
                </a:solidFill>
              </a:rPr>
            </a:br>
            <a:endParaRPr lang="it-IT"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0520" y="1005840"/>
            <a:ext cx="8595360" cy="5085930"/>
          </a:xfrm>
        </p:spPr>
        <p:txBody>
          <a:bodyPr/>
          <a:lstStyle/>
          <a:p>
            <a:pPr algn="just">
              <a:buFont typeface="Wingdings" pitchFamily="2" charset="2"/>
              <a:buChar char="Ø"/>
            </a:pPr>
            <a:r>
              <a:rPr lang="it-IT" b="1" dirty="0" smtClean="0">
                <a:solidFill>
                  <a:srgbClr val="C00000"/>
                </a:solidFill>
              </a:rPr>
              <a:t>	</a:t>
            </a:r>
            <a:r>
              <a:rPr lang="it-IT" b="1" dirty="0" smtClean="0">
                <a:solidFill>
                  <a:schemeClr val="tx2">
                    <a:lumMod val="50000"/>
                  </a:schemeClr>
                </a:solidFill>
              </a:rPr>
              <a:t>La mole di dati e informazioni </a:t>
            </a:r>
            <a:r>
              <a:rPr lang="it-IT" dirty="0" smtClean="0">
                <a:solidFill>
                  <a:schemeClr val="tx2">
                    <a:lumMod val="50000"/>
                  </a:schemeClr>
                </a:solidFill>
              </a:rPr>
              <a:t>che </a:t>
            </a:r>
            <a:r>
              <a:rPr lang="it-IT" dirty="0" err="1" smtClean="0">
                <a:solidFill>
                  <a:schemeClr val="tx2">
                    <a:lumMod val="50000"/>
                  </a:schemeClr>
                </a:solidFill>
              </a:rPr>
              <a:t>Arera</a:t>
            </a:r>
            <a:r>
              <a:rPr lang="it-IT" dirty="0" smtClean="0">
                <a:solidFill>
                  <a:schemeClr val="tx2">
                    <a:lumMod val="50000"/>
                  </a:schemeClr>
                </a:solidFill>
              </a:rPr>
              <a:t> propone di includere nei documenti di 	pagamento finirà per “appesantire” eccessivamente il documento di pagamento … 	che 	potrebbe diventare un vero e proprio  “fascicolo” di parecchie pagine; le conseguenze:</a:t>
            </a:r>
          </a:p>
          <a:p>
            <a:pPr marL="342900" indent="-342900" algn="just">
              <a:buFont typeface="+mj-lt"/>
              <a:buAutoNum type="alphaLcParenR"/>
            </a:pPr>
            <a:r>
              <a:rPr lang="it-IT" sz="1500" i="1" dirty="0" smtClean="0">
                <a:solidFill>
                  <a:schemeClr val="tx2">
                    <a:lumMod val="50000"/>
                  </a:schemeClr>
                </a:solidFill>
              </a:rPr>
              <a:t>Rischiano di passare </a:t>
            </a:r>
            <a:r>
              <a:rPr lang="it-IT" sz="1500" b="1" i="1" dirty="0" smtClean="0">
                <a:solidFill>
                  <a:schemeClr val="tx2">
                    <a:lumMod val="50000"/>
                  </a:schemeClr>
                </a:solidFill>
              </a:rPr>
              <a:t>inosservate, </a:t>
            </a:r>
            <a:r>
              <a:rPr lang="it-IT" sz="1500" i="1" dirty="0" smtClean="0">
                <a:solidFill>
                  <a:schemeClr val="tx2">
                    <a:lumMod val="50000"/>
                  </a:schemeClr>
                </a:solidFill>
              </a:rPr>
              <a:t>e comunque non immediatamente individuabili,  le “</a:t>
            </a:r>
            <a:r>
              <a:rPr lang="it-IT" sz="1500" b="1" i="1" dirty="0" smtClean="0">
                <a:solidFill>
                  <a:schemeClr val="tx2">
                    <a:lumMod val="50000"/>
                  </a:schemeClr>
                </a:solidFill>
              </a:rPr>
              <a:t>informazioni </a:t>
            </a:r>
            <a:r>
              <a:rPr lang="it-IT" sz="1500" b="1" i="1" dirty="0" err="1" smtClean="0">
                <a:solidFill>
                  <a:schemeClr val="tx2">
                    <a:lumMod val="50000"/>
                  </a:schemeClr>
                </a:solidFill>
              </a:rPr>
              <a:t>fondamentali…</a:t>
            </a:r>
            <a:r>
              <a:rPr lang="it-IT" sz="1500" b="1" i="1" dirty="0" smtClean="0">
                <a:solidFill>
                  <a:schemeClr val="tx2">
                    <a:lumMod val="50000"/>
                  </a:schemeClr>
                </a:solidFill>
              </a:rPr>
              <a:t>  </a:t>
            </a:r>
            <a:r>
              <a:rPr lang="it-IT" sz="1500" i="1" dirty="0" smtClean="0">
                <a:solidFill>
                  <a:schemeClr val="tx2">
                    <a:lumMod val="50000"/>
                  </a:schemeClr>
                </a:solidFill>
              </a:rPr>
              <a:t>tenuto conto del fatto che i documenti di pagamento spesso vengono letti superficialmente dai </a:t>
            </a:r>
            <a:r>
              <a:rPr lang="it-IT" sz="1500" i="1" dirty="0" err="1" smtClean="0">
                <a:solidFill>
                  <a:schemeClr val="tx2">
                    <a:lumMod val="50000"/>
                  </a:schemeClr>
                </a:solidFill>
              </a:rPr>
              <a:t>contribuenti…</a:t>
            </a:r>
            <a:r>
              <a:rPr lang="it-IT" sz="1500" i="1" dirty="0" smtClean="0">
                <a:solidFill>
                  <a:schemeClr val="tx2">
                    <a:lumMod val="50000"/>
                  </a:schemeClr>
                </a:solidFill>
              </a:rPr>
              <a:t> o non vengono proprio letti </a:t>
            </a:r>
            <a:r>
              <a:rPr lang="it-IT" sz="1500" i="1" dirty="0" smtClean="0">
                <a:solidFill>
                  <a:schemeClr val="tx2">
                    <a:lumMod val="50000"/>
                  </a:schemeClr>
                </a:solidFill>
                <a:sym typeface="Wingdings"/>
              </a:rPr>
              <a:t> !</a:t>
            </a:r>
            <a:endParaRPr lang="it-IT" sz="1500" i="1" dirty="0" smtClean="0">
              <a:solidFill>
                <a:schemeClr val="tx2">
                  <a:lumMod val="50000"/>
                </a:schemeClr>
              </a:solidFill>
            </a:endParaRPr>
          </a:p>
          <a:p>
            <a:pPr marL="342900" indent="-342900" algn="just">
              <a:buFont typeface="+mj-lt"/>
              <a:buAutoNum type="alphaLcParenR"/>
            </a:pPr>
            <a:r>
              <a:rPr lang="it-IT" sz="1500" i="1" dirty="0" smtClean="0">
                <a:solidFill>
                  <a:schemeClr val="tx2">
                    <a:lumMod val="50000"/>
                  </a:schemeClr>
                </a:solidFill>
              </a:rPr>
              <a:t>Aumenterebbero sensibilmente le “</a:t>
            </a:r>
            <a:r>
              <a:rPr lang="it-IT" sz="1500" b="1" i="1" dirty="0" smtClean="0">
                <a:solidFill>
                  <a:schemeClr val="tx2">
                    <a:lumMod val="50000"/>
                  </a:schemeClr>
                </a:solidFill>
              </a:rPr>
              <a:t>spese di spedizione” </a:t>
            </a:r>
            <a:r>
              <a:rPr lang="it-IT" sz="1500" i="1" dirty="0" smtClean="0">
                <a:solidFill>
                  <a:schemeClr val="tx2">
                    <a:lumMod val="50000"/>
                  </a:schemeClr>
                </a:solidFill>
              </a:rPr>
              <a:t>a carico del Comune/Gestore, con conseguente imputazione a costo nella tariffa.</a:t>
            </a:r>
          </a:p>
          <a:p>
            <a:pPr marL="342900" indent="-342900" algn="just">
              <a:buFont typeface="Wingdings" pitchFamily="2" charset="2"/>
              <a:buChar char="Ø"/>
            </a:pPr>
            <a:r>
              <a:rPr lang="it-IT" dirty="0" smtClean="0">
                <a:solidFill>
                  <a:srgbClr val="C00000"/>
                </a:solidFill>
              </a:rPr>
              <a:t>In merito all’obbligo di indicare la </a:t>
            </a:r>
            <a:r>
              <a:rPr lang="it-IT" b="1" dirty="0" smtClean="0">
                <a:solidFill>
                  <a:srgbClr val="C00000"/>
                </a:solidFill>
              </a:rPr>
              <a:t>possibilità e le modalità per ottenere tale documento via posta elettronica</a:t>
            </a:r>
            <a:r>
              <a:rPr lang="it-IT" dirty="0" smtClean="0">
                <a:solidFill>
                  <a:srgbClr val="C00000"/>
                </a:solidFill>
              </a:rPr>
              <a:t>, si deve tener presente che non tutti i software </a:t>
            </a:r>
            <a:r>
              <a:rPr lang="it-IT" dirty="0" err="1" smtClean="0">
                <a:solidFill>
                  <a:srgbClr val="C00000"/>
                </a:solidFill>
              </a:rPr>
              <a:t>gestionali-Tari</a:t>
            </a:r>
            <a:r>
              <a:rPr lang="it-IT" dirty="0" smtClean="0">
                <a:solidFill>
                  <a:srgbClr val="C00000"/>
                </a:solidFill>
              </a:rPr>
              <a:t> consentono l’invio mediante posta elettronica. Occorrerebbe pertanto rinviare l’entrata in vigore di questa disposizione al 2021.. Per poter adeguare i gestionali!</a:t>
            </a:r>
          </a:p>
          <a:p>
            <a:pPr marL="342900" indent="-342900" algn="just">
              <a:buFont typeface="Wingdings" pitchFamily="2" charset="2"/>
              <a:buChar char="Ø"/>
            </a:pPr>
            <a:r>
              <a:rPr lang="it-IT" dirty="0" smtClean="0">
                <a:solidFill>
                  <a:srgbClr val="C00000"/>
                </a:solidFill>
              </a:rPr>
              <a:t>La previsione di indicare</a:t>
            </a:r>
            <a:r>
              <a:rPr lang="it-IT" b="1" dirty="0" smtClean="0">
                <a:solidFill>
                  <a:srgbClr val="C00000"/>
                </a:solidFill>
              </a:rPr>
              <a:t> la situazione dei pagamenti precedenti </a:t>
            </a:r>
            <a:r>
              <a:rPr lang="it-IT" dirty="0" smtClean="0">
                <a:solidFill>
                  <a:srgbClr val="C00000"/>
                </a:solidFill>
              </a:rPr>
              <a:t>è difficilmente realizzabile, se </a:t>
            </a:r>
            <a:r>
              <a:rPr lang="it-IT" smtClean="0">
                <a:solidFill>
                  <a:srgbClr val="C00000"/>
                </a:solidFill>
              </a:rPr>
              <a:t>non limitando </a:t>
            </a:r>
            <a:r>
              <a:rPr lang="it-IT" dirty="0" smtClean="0">
                <a:solidFill>
                  <a:srgbClr val="C00000"/>
                </a:solidFill>
              </a:rPr>
              <a:t>la situazione dei pagamenti precedenti </a:t>
            </a:r>
            <a:r>
              <a:rPr lang="it-IT" u="sng" dirty="0" smtClean="0">
                <a:solidFill>
                  <a:srgbClr val="C00000"/>
                </a:solidFill>
              </a:rPr>
              <a:t>all’anno in corso e, al massimo, a quello  precedente</a:t>
            </a:r>
            <a:r>
              <a:rPr lang="it-IT" dirty="0" smtClean="0">
                <a:solidFill>
                  <a:srgbClr val="C00000"/>
                </a:solidFill>
              </a:rPr>
              <a:t>. In relazione alla Tari di periodi precedenti, possono essere già stati notificati atti (accertamenti, ingiunzioni o cartelle </a:t>
            </a:r>
            <a:r>
              <a:rPr lang="it-IT" dirty="0" err="1" smtClean="0">
                <a:solidFill>
                  <a:srgbClr val="C00000"/>
                </a:solidFill>
              </a:rPr>
              <a:t>AdER</a:t>
            </a:r>
            <a:r>
              <a:rPr lang="it-IT" dirty="0" smtClean="0">
                <a:solidFill>
                  <a:srgbClr val="C00000"/>
                </a:solidFill>
              </a:rPr>
              <a:t>) il cui pagamento è slegato dal gestionale Tari  (si pensi al caso di rateizzazione in </a:t>
            </a:r>
            <a:r>
              <a:rPr lang="it-IT" dirty="0" err="1" smtClean="0">
                <a:solidFill>
                  <a:srgbClr val="C00000"/>
                </a:solidFill>
              </a:rPr>
              <a:t>corso…</a:t>
            </a:r>
            <a:r>
              <a:rPr lang="it-IT" dirty="0" smtClean="0">
                <a:solidFill>
                  <a:srgbClr val="C00000"/>
                </a:solidFill>
              </a:rPr>
              <a:t>).</a:t>
            </a:r>
          </a:p>
          <a:p>
            <a:pPr marL="342900" indent="-342900" algn="just">
              <a:buFont typeface="Wingdings" pitchFamily="2" charset="2"/>
              <a:buChar char="Ø"/>
            </a:pPr>
            <a:endParaRPr lang="it-IT" dirty="0" smtClean="0">
              <a:solidFill>
                <a:srgbClr val="00682F"/>
              </a:solidFill>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pPr/>
              <a:t>96</a:t>
            </a:fld>
            <a:endParaRPr lang="it-IT" dirty="0"/>
          </a:p>
        </p:txBody>
      </p:sp>
      <p:sp>
        <p:nvSpPr>
          <p:cNvPr id="4" name="Titolo 3"/>
          <p:cNvSpPr>
            <a:spLocks noGrp="1"/>
          </p:cNvSpPr>
          <p:nvPr>
            <p:ph type="title"/>
          </p:nvPr>
        </p:nvSpPr>
        <p:spPr>
          <a:xfrm>
            <a:off x="350520" y="228600"/>
            <a:ext cx="8241529" cy="777240"/>
          </a:xfrm>
        </p:spPr>
        <p:txBody>
          <a:bodyPr/>
          <a:lstStyle/>
          <a:p>
            <a:r>
              <a:rPr lang="it-IT" sz="2400" dirty="0" smtClean="0">
                <a:solidFill>
                  <a:schemeClr val="tx2">
                    <a:lumMod val="75000"/>
                  </a:schemeClr>
                </a:solidFill>
              </a:rPr>
              <a:t>Informazioni sull’erogazione del servizio e sugli obiettivi ambientali</a:t>
            </a:r>
            <a:r>
              <a:rPr lang="it-IT" sz="2400" dirty="0" smtClean="0">
                <a:solidFill>
                  <a:srgbClr val="C00000"/>
                </a:solidFill>
              </a:rPr>
              <a:t>: </a:t>
            </a:r>
            <a:r>
              <a:rPr lang="it-IT" sz="2400" dirty="0" err="1" smtClean="0">
                <a:solidFill>
                  <a:srgbClr val="C00000"/>
                </a:solidFill>
              </a:rPr>
              <a:t>problematiche…</a:t>
            </a:r>
            <a:endParaRPr lang="it-IT" sz="2400" dirty="0">
              <a:solidFill>
                <a:srgbClr val="C0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3"/>
          </p:nvPr>
        </p:nvSpPr>
        <p:spPr>
          <a:xfrm>
            <a:off x="1063625" y="2682471"/>
            <a:ext cx="4386263" cy="1648229"/>
          </a:xfrm>
        </p:spPr>
        <p:txBody>
          <a:bodyPr/>
          <a:lstStyle/>
          <a:p>
            <a:r>
              <a:rPr lang="it-IT" dirty="0" smtClean="0">
                <a:solidFill>
                  <a:schemeClr val="tx1"/>
                </a:solidFill>
              </a:rPr>
              <a:t>Giacomo Spatazza</a:t>
            </a:r>
          </a:p>
          <a:p>
            <a:endParaRPr lang="it-IT" dirty="0">
              <a:solidFill>
                <a:schemeClr val="tx1"/>
              </a:solidFill>
            </a:endParaRPr>
          </a:p>
          <a:p>
            <a:r>
              <a:rPr lang="it-IT" dirty="0" smtClean="0">
                <a:solidFill>
                  <a:schemeClr val="tx1"/>
                </a:solidFill>
              </a:rPr>
              <a:t>g.spatazza@bassareggiana.it</a:t>
            </a:r>
            <a:endParaRPr lang="it-IT" dirty="0">
              <a:solidFill>
                <a:schemeClr val="tx1"/>
              </a:solidFill>
            </a:endParaRPr>
          </a:p>
          <a:p>
            <a:endParaRPr lang="it-IT" dirty="0">
              <a:solidFill>
                <a:schemeClr val="tx1"/>
              </a:solidFill>
            </a:endParaRPr>
          </a:p>
          <a:p>
            <a:r>
              <a:rPr lang="it-IT" dirty="0" smtClean="0">
                <a:solidFill>
                  <a:schemeClr val="tx1"/>
                </a:solidFill>
              </a:rPr>
              <a:t>I materiali didattici saranno disponibili su</a:t>
            </a:r>
          </a:p>
          <a:p>
            <a:r>
              <a:rPr lang="it-IT" dirty="0" smtClean="0">
                <a:solidFill>
                  <a:schemeClr val="tx1"/>
                </a:solidFill>
                <a:hlinkClick r:id="rId2"/>
              </a:rPr>
              <a:t>www.fondazioneifel.it/formazione</a:t>
            </a:r>
            <a:r>
              <a:rPr lang="it-IT" dirty="0" smtClean="0">
                <a:solidFill>
                  <a:schemeClr val="tx1"/>
                </a:solidFill>
              </a:rPr>
              <a:t> </a:t>
            </a:r>
            <a:endParaRPr lang="it-IT" dirty="0">
              <a:solidFill>
                <a:schemeClr val="tx1"/>
              </a:solidFill>
            </a:endParaRPr>
          </a:p>
          <a:p>
            <a:endParaRPr lang="it-IT" dirty="0">
              <a:solidFill>
                <a:schemeClr val="tx1"/>
              </a:solidFill>
            </a:endParaRPr>
          </a:p>
        </p:txBody>
      </p:sp>
      <p:pic>
        <p:nvPicPr>
          <p:cNvPr id="2" name="Immagine 1" descr="twitte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4740" y="4417990"/>
            <a:ext cx="536725" cy="787400"/>
          </a:xfrm>
          <a:prstGeom prst="rect">
            <a:avLst/>
          </a:prstGeom>
        </p:spPr>
      </p:pic>
      <p:pic>
        <p:nvPicPr>
          <p:cNvPr id="4" name="Immagine 3" descr="facebook.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53916" y="4419600"/>
            <a:ext cx="756294" cy="787400"/>
          </a:xfrm>
          <a:prstGeom prst="rect">
            <a:avLst/>
          </a:prstGeom>
        </p:spPr>
      </p:pic>
      <p:pic>
        <p:nvPicPr>
          <p:cNvPr id="5" name="Immagine 4" descr="youtub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79895" y="4419600"/>
            <a:ext cx="683104" cy="787400"/>
          </a:xfrm>
          <a:prstGeom prst="rect">
            <a:avLst/>
          </a:prstGeom>
        </p:spPr>
      </p:pic>
    </p:spTree>
    <p:extLst>
      <p:ext uri="{BB962C8B-B14F-4D97-AF65-F5344CB8AC3E}">
        <p14:creationId xmlns:p14="http://schemas.microsoft.com/office/powerpoint/2010/main" xmlns="" val="301013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243E"/>
      </a:hlink>
      <a:folHlink>
        <a:srgbClr val="0F243E"/>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7393</TotalTime>
  <Words>16733</Words>
  <Application>Microsoft Office PowerPoint</Application>
  <PresentationFormat>Presentazione su schermo (4:3)</PresentationFormat>
  <Paragraphs>893</Paragraphs>
  <Slides>97</Slides>
  <Notes>1</Notes>
  <HiddenSlides>0</HiddenSlides>
  <MMClips>0</MMClips>
  <ScaleCrop>false</ScaleCrop>
  <HeadingPairs>
    <vt:vector size="4" baseType="variant">
      <vt:variant>
        <vt:lpstr>Tema</vt:lpstr>
      </vt:variant>
      <vt:variant>
        <vt:i4>1</vt:i4>
      </vt:variant>
      <vt:variant>
        <vt:lpstr>Titoli diapositive</vt:lpstr>
      </vt:variant>
      <vt:variant>
        <vt:i4>97</vt:i4>
      </vt:variant>
    </vt:vector>
  </HeadingPairs>
  <TitlesOfParts>
    <vt:vector size="98" baseType="lpstr">
      <vt:lpstr>Tema di Office</vt:lpstr>
      <vt:lpstr>Le novità in materia di tariffa sui rifiuti  a cura di Giacomo Spatazza   Fano, 11/10/2019 </vt:lpstr>
      <vt:lpstr>La gestione del ciclo integrato dei rifiuti e il prelievo a copertura dei costi del servizio</vt:lpstr>
      <vt:lpstr>La gestione del ciclo integrato dei rifiuti e il prelievo a copertura dei costi del servizio</vt:lpstr>
      <vt:lpstr>Il Prelievo sui rifiuti: i metodi di determinazione delle tariffe in base alla L. 147/2013</vt:lpstr>
      <vt:lpstr>INDIVIDUAZIONE DEI COSTI E DETERMINAZIONE DELLE TARIFFE</vt:lpstr>
      <vt:lpstr>TARI calcolata sulla base del DPR 158/1999 (metodo normalizzato) </vt:lpstr>
      <vt:lpstr>INDIVIDUAZIONE DEI COSTI E DETERMINAZIONE DELLE TARIFFE</vt:lpstr>
      <vt:lpstr>I PIANI ECONOMICI FINANZIARI (PEF)</vt:lpstr>
      <vt:lpstr>I PIANI ECONOMICI FINANZIARI (PEF)</vt:lpstr>
      <vt:lpstr>Approvazione del PEF e delle Tariffe Tari</vt:lpstr>
      <vt:lpstr>Gli enti di governo d’ambito territoriale ottimale: EGATO</vt:lpstr>
      <vt:lpstr>Metodologia tariffaria ai sensi del DPR 158/1999 </vt:lpstr>
      <vt:lpstr>I FASE: individuazione dei costi del servizio   </vt:lpstr>
      <vt:lpstr>II FASE: Suddivisone dei costi tra fissi e variabili</vt:lpstr>
      <vt:lpstr>III FASE: ripartizione dei costi fissi e variabili tra utenze domestiche e utenze non domestiche   La ripartizione dei costi tra le due macrocategorie di utenze deve avvenire, come prevede l’art. 4, comma 2, del D.P.R. n. 158 del 1999, secondo “criteri  razionali” e assicurando comunque l’agevolazione prevista per le utenze domestiche. In particolare si può ricorrere a rilevazioni statistiche, anche a campione, relative alla specifica realtà comunale o a realtà similari per tessuto sociale ed economico. E’ possibile altresì una determinazione “per differenza”, fondata sulla conoscenza della produzione globale annua di rifiuti (QT) e sulla  produzione riferita all’insieme delle utenze domestiche (Qd) oppure all’insieme delle utenze non domestiche (Qnd),  </vt:lpstr>
      <vt:lpstr>Utenze domestiche e utenze non domestiche</vt:lpstr>
      <vt:lpstr>IV FASE: calcolo delle voci tariffarie per utenze domestiche</vt:lpstr>
      <vt:lpstr>IV FASE: calcolo delle voci tariffarie per utenze non domestiche</vt:lpstr>
      <vt:lpstr>I coefficienti Ka, Kb, Kc, Kd</vt:lpstr>
      <vt:lpstr>TARI basata sul criterio ”ex TARSU”  </vt:lpstr>
      <vt:lpstr>TARIP – Tari puntuale – L. 147/2013  </vt:lpstr>
      <vt:lpstr>TARIP – Tari puntuale: tariffa o tributo?</vt:lpstr>
      <vt:lpstr>Decreto 20/04/2017</vt:lpstr>
      <vt:lpstr>Decreto 20/04/2017</vt:lpstr>
      <vt:lpstr>Decreto 20/04/2017</vt:lpstr>
      <vt:lpstr>Decreto 20/04/2017</vt:lpstr>
      <vt:lpstr>Il problema IVA</vt:lpstr>
      <vt:lpstr>Criteri per la realizzazione sistemi di misurazione puntuale: considerazioni di Arera</vt:lpstr>
      <vt:lpstr>Criteri per la realizzazione sistemi di misurazione puntuale: considerazioni di Arera</vt:lpstr>
      <vt:lpstr>Criteri per la realizzazione sistemi di misurazione puntuale: considerazioni di Arera</vt:lpstr>
      <vt:lpstr>Rapporto Rifiuti Urbani ISPRA 2018</vt:lpstr>
      <vt:lpstr>Dati RD e costo pro-capite aggregati per Regione </vt:lpstr>
      <vt:lpstr>Dati RD e costo pro-capite aggregati per Regione (solo comuni a tariffa puntuale)</vt:lpstr>
      <vt:lpstr>Novità D.L. 34/2019 (Decreto “crescita”)… dal 2020</vt:lpstr>
      <vt:lpstr>Novità D.L. 34/2019 (Decreto “crescita”)… dal 2020</vt:lpstr>
      <vt:lpstr>Arera: le funzioni attribuite dalla Legge di Bilancio per il 2018.</vt:lpstr>
      <vt:lpstr>Arera: i primi documenti e le raccolta dati</vt:lpstr>
      <vt:lpstr>Pubblicazione dei documenti 351/2019/R/Rif e 352/2019/R/Rif</vt:lpstr>
      <vt:lpstr>Doc. 351/2019: le tappe per l’approvazione definitiva</vt:lpstr>
      <vt:lpstr>Le tempistiche previste da Arera</vt:lpstr>
      <vt:lpstr>I problemi legati alle tempistiche previste da Arera</vt:lpstr>
      <vt:lpstr>I problemi legati alle tempistiche previste da Arera</vt:lpstr>
      <vt:lpstr>Doc. 351/2019: delimitazione del perimetro di regolazione tariffaria</vt:lpstr>
      <vt:lpstr>Doc. 351/2019: delimitazione del perimetro di regolazione tariffaria</vt:lpstr>
      <vt:lpstr>Doc. 351/2019: delimitazione del perimetro di regolazione tariffaria</vt:lpstr>
      <vt:lpstr>Criteri per la determinazione dei corrispettivi del servizio integrato dei rifiuti e dei singoli servizi</vt:lpstr>
      <vt:lpstr>Criteri per la determinazione dei corrispettivi del servizio integrato dei rifiuti e dei singoli servizi</vt:lpstr>
      <vt:lpstr>Criteri per la determinazione dei corrispettivi del servizio integrato: i costi di gestione</vt:lpstr>
      <vt:lpstr>Criteri per la determinazione dei corrispettivi del servizio integrato dei rifiuti e dei singoli servizi</vt:lpstr>
      <vt:lpstr>Criteri per la determinazione dei corrispettivi del servizio integrato dei rifiuti e dei singoli servizi</vt:lpstr>
      <vt:lpstr>Criteri per la determinazione dei corrispettivi del servizio integrato dei rifiuti e dei singoli servizi</vt:lpstr>
      <vt:lpstr>Le componenti di costo variabile</vt:lpstr>
      <vt:lpstr>Le componenti di costo variabile 𝐶𝑅𝑇𝑎 </vt:lpstr>
      <vt:lpstr>Le componenti di costo variabile 𝐶𝑇𝑆𝑎 </vt:lpstr>
      <vt:lpstr>Le componenti di costo variabile 𝐶𝑇𝑅𝑎</vt:lpstr>
      <vt:lpstr>Le componenti di costo variabile 𝐶𝑅𝐷𝑎</vt:lpstr>
      <vt:lpstr>Le componenti di costo variabile 𝐴𝑅𝑎, 𝐴𝑅𝐶𝑂𝑁𝐴𝐼,𝑎 </vt:lpstr>
      <vt:lpstr>Le componenti di costo variabile 𝑅𝐶𝑇𝑉,𝑎  ... i conguagli!</vt:lpstr>
      <vt:lpstr> .. i conguagli! Il mancato coordinamento con i consuntivi al PEF già approvati</vt:lpstr>
      <vt:lpstr> .. i conguagli! Il mancato coordinamento con i consuntivi al PEF già approvati</vt:lpstr>
      <vt:lpstr> .. i conguagli! Il mancato coordinamento con i consuntivi al PEF già approvati</vt:lpstr>
      <vt:lpstr>… i sistema dei conguagli Arera opportuna una revisione che si integri con il “vecchio” metodo</vt:lpstr>
      <vt:lpstr>Limite alla crescita alle entrate di costo variabile</vt:lpstr>
      <vt:lpstr>Le componenti di costo fisso (CSLa)</vt:lpstr>
      <vt:lpstr>Le componenti di costo fisso: CCa (CARC)</vt:lpstr>
      <vt:lpstr>Le componenti di costo fisso: CCa (CGGa)</vt:lpstr>
      <vt:lpstr>Le componenti di costo fisso: CCa (CCDa)</vt:lpstr>
      <vt:lpstr>Le componenti di costo fisso: CCa (CCDa)</vt:lpstr>
      <vt:lpstr>Le componenti di costo fisso: CCa (CCDa)</vt:lpstr>
      <vt:lpstr>Le componenti di costo fisso: CCa (CCDa)</vt:lpstr>
      <vt:lpstr>Le componenti di costo fisso: CCa (CCDa)</vt:lpstr>
      <vt:lpstr>Le componenti di costo fisso: CCa (COAL,a)</vt:lpstr>
      <vt:lpstr>Le componenti di costo fisso: Cka (Am a)</vt:lpstr>
      <vt:lpstr>Le componenti di costo fisso: Cka (Acca)</vt:lpstr>
      <vt:lpstr>Le componenti di costo fisso: Cka (Ra)</vt:lpstr>
      <vt:lpstr>Le componenti di costo fisso: Cka (RLIC a)</vt:lpstr>
      <vt:lpstr>Le componenti di costo fisso: 𝑅𝐶𝑇𝐹,𝑎 </vt:lpstr>
      <vt:lpstr>Limite di crescita delle entrate tariffarie di riferimento</vt:lpstr>
      <vt:lpstr>Limite di crescita annuale delle entrate tariffarie di riferimento … possibilità di deroghe</vt:lpstr>
      <vt:lpstr>Limite di crescita annuale delle entrate tariffarie di riferimento</vt:lpstr>
      <vt:lpstr>Limite di crescita annuale delle entrate tariffarie di riferimento e “conguagli”</vt:lpstr>
      <vt:lpstr>Doc. 352/2019 - Disposizioni in materia di trasparenza nel servizio di gestione dei rifiuti urbani e assimilati </vt:lpstr>
      <vt:lpstr>Doc 352/2019: Ambito di applicazione</vt:lpstr>
      <vt:lpstr>Doc 352/2019 – Tempistiche e gradualità</vt:lpstr>
      <vt:lpstr>La Carta dei servizi</vt:lpstr>
      <vt:lpstr>Contenuti informativi minimi</vt:lpstr>
      <vt:lpstr>Doc 352/2019: Ambito degli interventi</vt:lpstr>
      <vt:lpstr>Obblighi di trasparenza tramite siti internet</vt:lpstr>
      <vt:lpstr>Obblighi di trasparenza tramite siti internet</vt:lpstr>
      <vt:lpstr>Disposizioni in materia di fatturazione e invio documenti di pagamento</vt:lpstr>
      <vt:lpstr>Informazioni generali sul documento di riscossione</vt:lpstr>
      <vt:lpstr>Informazioni generali sul documento di riscossione</vt:lpstr>
      <vt:lpstr>Dati di sintesi sugli importi addebitati e sul calcolo della tariffa</vt:lpstr>
      <vt:lpstr>Informazioni in merito alle modalità di pagamento</vt:lpstr>
      <vt:lpstr>Informazioni sull’erogazione del servizio e sugli obiettivi ambientali </vt:lpstr>
      <vt:lpstr>Informazioni sull’erogazione del servizio e sugli obiettivi ambientali: problematiche…</vt:lpstr>
      <vt:lpstr>Diapositiva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imac27</dc:creator>
  <cp:lastModifiedBy>spatagia</cp:lastModifiedBy>
  <cp:revision>1609</cp:revision>
  <dcterms:created xsi:type="dcterms:W3CDTF">2012-12-04T17:04:47Z</dcterms:created>
  <dcterms:modified xsi:type="dcterms:W3CDTF">2019-10-13T15:19:51Z</dcterms:modified>
</cp:coreProperties>
</file>