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96" r:id="rId1"/>
  </p:sldMasterIdLst>
  <p:notesMasterIdLst>
    <p:notesMasterId r:id="rId27"/>
  </p:notesMasterIdLst>
  <p:handoutMasterIdLst>
    <p:handoutMasterId r:id="rId28"/>
  </p:handoutMasterIdLst>
  <p:sldIdLst>
    <p:sldId id="275" r:id="rId2"/>
    <p:sldId id="276" r:id="rId3"/>
    <p:sldId id="288" r:id="rId4"/>
    <p:sldId id="302" r:id="rId5"/>
    <p:sldId id="281" r:id="rId6"/>
    <p:sldId id="270" r:id="rId7"/>
    <p:sldId id="282" r:id="rId8"/>
    <p:sldId id="284" r:id="rId9"/>
    <p:sldId id="285" r:id="rId10"/>
    <p:sldId id="286" r:id="rId11"/>
    <p:sldId id="283" r:id="rId12"/>
    <p:sldId id="289" r:id="rId13"/>
    <p:sldId id="290" r:id="rId14"/>
    <p:sldId id="292" r:id="rId15"/>
    <p:sldId id="287" r:id="rId16"/>
    <p:sldId id="291" r:id="rId17"/>
    <p:sldId id="293" r:id="rId18"/>
    <p:sldId id="299" r:id="rId19"/>
    <p:sldId id="300" r:id="rId20"/>
    <p:sldId id="295" r:id="rId21"/>
    <p:sldId id="294" r:id="rId22"/>
    <p:sldId id="301" r:id="rId23"/>
    <p:sldId id="296" r:id="rId24"/>
    <p:sldId id="298" r:id="rId25"/>
    <p:sldId id="280" r:id="rId26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ED3EC320-E681-3D45-BBA6-EC22EC5C6F54}">
          <p14:sldIdLst>
            <p14:sldId id="275"/>
            <p14:sldId id="276"/>
            <p14:sldId id="288"/>
            <p14:sldId id="302"/>
            <p14:sldId id="281"/>
            <p14:sldId id="270"/>
            <p14:sldId id="282"/>
            <p14:sldId id="284"/>
            <p14:sldId id="285"/>
            <p14:sldId id="286"/>
            <p14:sldId id="283"/>
            <p14:sldId id="289"/>
            <p14:sldId id="290"/>
            <p14:sldId id="292"/>
            <p14:sldId id="287"/>
            <p14:sldId id="291"/>
            <p14:sldId id="293"/>
            <p14:sldId id="299"/>
            <p14:sldId id="300"/>
            <p14:sldId id="295"/>
            <p14:sldId id="294"/>
            <p14:sldId id="301"/>
            <p14:sldId id="296"/>
            <p14:sldId id="298"/>
            <p14:sldId id="280"/>
          </p14:sldIdLst>
        </p14:section>
        <p14:section name="Sezione senza titolo" id="{8A8725C5-37EA-7347-8162-B9A49968E2BD}">
          <p14:sldIdLst/>
        </p14:section>
      </p14:sectionLst>
    </p:ext>
    <p:ext uri="{EFAFB233-063F-42B5-8137-9DF3F51BA10A}">
      <p15:sldGuideLst xmlns="" xmlns:p15="http://schemas.microsoft.com/office/powerpoint/2012/main">
        <p15:guide id="1" orient="horz" pos="1417">
          <p15:clr>
            <a:srgbClr val="A4A3A4"/>
          </p15:clr>
        </p15:guide>
        <p15:guide id="2" pos="34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7D4D"/>
    <a:srgbClr val="5F9F62"/>
    <a:srgbClr val="004B69"/>
    <a:srgbClr val="004B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68" autoAdjust="0"/>
    <p:restoredTop sz="86303" autoAdjust="0"/>
  </p:normalViewPr>
  <p:slideViewPr>
    <p:cSldViewPr snapToGrid="0" snapToObjects="1">
      <p:cViewPr varScale="1">
        <p:scale>
          <a:sx n="63" d="100"/>
          <a:sy n="63" d="100"/>
        </p:scale>
        <p:origin x="-1362" y="-102"/>
      </p:cViewPr>
      <p:guideLst>
        <p:guide orient="horz" pos="1417"/>
        <p:guide pos="342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giaw0099\Desktop\minimi%20contarin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9286835193914534"/>
          <c:y val="8.1029544993577174E-2"/>
          <c:w val="0.77552449693788283"/>
          <c:h val="0.76801104881244431"/>
        </c:manualLayout>
      </c:layout>
      <c:scatterChart>
        <c:scatterStyle val="smoothMarker"/>
        <c:varyColors val="0"/>
        <c:ser>
          <c:idx val="0"/>
          <c:order val="0"/>
          <c:tx>
            <c:strRef>
              <c:f>Foglio1!$G$6</c:f>
              <c:strCache>
                <c:ptCount val="1"/>
                <c:pt idx="0">
                  <c:v>Litri/(utenzax anno)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marker>
            <c:symbol val="circle"/>
            <c:size val="7"/>
            <c:spPr>
              <a:solidFill>
                <a:srgbClr val="002060"/>
              </a:solidFill>
            </c:spPr>
          </c:marker>
          <c:xVal>
            <c:numRef>
              <c:f>Foglio1!$F$7:$F$12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xVal>
          <c:yVal>
            <c:numRef>
              <c:f>Foglio1!$G$7:$G$12</c:f>
              <c:numCache>
                <c:formatCode>General</c:formatCode>
                <c:ptCount val="6"/>
                <c:pt idx="0">
                  <c:v>240</c:v>
                </c:pt>
                <c:pt idx="1">
                  <c:v>360</c:v>
                </c:pt>
                <c:pt idx="2">
                  <c:v>480</c:v>
                </c:pt>
                <c:pt idx="3">
                  <c:v>600</c:v>
                </c:pt>
                <c:pt idx="4">
                  <c:v>720</c:v>
                </c:pt>
                <c:pt idx="5">
                  <c:v>840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F4B6-4DB2-82F1-43A6553316AB}"/>
            </c:ext>
          </c:extLst>
        </c:ser>
        <c:ser>
          <c:idx val="1"/>
          <c:order val="1"/>
          <c:tx>
            <c:strRef>
              <c:f>Foglio1!$H$6</c:f>
              <c:strCache>
                <c:ptCount val="1"/>
                <c:pt idx="0">
                  <c:v>Litri/(abxanno)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circle"/>
            <c:size val="7"/>
            <c:spPr>
              <a:solidFill>
                <a:srgbClr val="FF0000"/>
              </a:solidFill>
            </c:spPr>
          </c:marker>
          <c:xVal>
            <c:numRef>
              <c:f>Foglio1!$F$7:$F$12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xVal>
          <c:yVal>
            <c:numRef>
              <c:f>Foglio1!$H$7:$H$12</c:f>
              <c:numCache>
                <c:formatCode>General</c:formatCode>
                <c:ptCount val="6"/>
                <c:pt idx="0">
                  <c:v>240</c:v>
                </c:pt>
                <c:pt idx="1">
                  <c:v>180</c:v>
                </c:pt>
                <c:pt idx="2">
                  <c:v>160</c:v>
                </c:pt>
                <c:pt idx="3">
                  <c:v>150</c:v>
                </c:pt>
                <c:pt idx="4">
                  <c:v>144</c:v>
                </c:pt>
                <c:pt idx="5">
                  <c:v>140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F4B6-4DB2-82F1-43A6553316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4366720"/>
        <c:axId val="174368640"/>
      </c:scatterChart>
      <c:valAx>
        <c:axId val="174366720"/>
        <c:scaling>
          <c:orientation val="minMax"/>
          <c:max val="6"/>
          <c:min val="1"/>
        </c:scaling>
        <c:delete val="0"/>
        <c:axPos val="b"/>
        <c:numFmt formatCode="General" sourceLinked="1"/>
        <c:majorTickMark val="out"/>
        <c:minorTickMark val="none"/>
        <c:tickLblPos val="nextTo"/>
        <c:crossAx val="174368640"/>
        <c:crosses val="autoZero"/>
        <c:crossBetween val="midCat"/>
      </c:valAx>
      <c:valAx>
        <c:axId val="1743686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it-IT"/>
          </a:p>
        </c:txPr>
        <c:crossAx val="174366720"/>
        <c:crosses val="autoZero"/>
        <c:crossBetween val="midCat"/>
      </c:valAx>
      <c:spPr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c:spPr>
    </c:plotArea>
    <c:legend>
      <c:legendPos val="r"/>
      <c:layout>
        <c:manualLayout>
          <c:xMode val="edge"/>
          <c:yMode val="edge"/>
          <c:x val="0.57782977175275141"/>
          <c:y val="0.3878058278682982"/>
          <c:w val="0.35593132108486442"/>
          <c:h val="0.29480606590842812"/>
        </c:manualLayout>
      </c:layout>
      <c:overlay val="0"/>
      <c:spPr>
        <a:solidFill>
          <a:schemeClr val="bg1"/>
        </a:solidFill>
      </c:spPr>
    </c:legend>
    <c:plotVisOnly val="1"/>
    <c:dispBlanksAs val="zero"/>
    <c:showDLblsOverMax val="0"/>
  </c:chart>
  <c:txPr>
    <a:bodyPr/>
    <a:lstStyle/>
    <a:p>
      <a:pPr>
        <a:defRPr sz="900"/>
      </a:pPr>
      <a:endParaRPr lang="it-IT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it-IT" dirty="0">
                <a:latin typeface="+mj-lt"/>
              </a:rPr>
              <a:t>Gettito/Costi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8987303095789366E-2"/>
          <c:y val="0.22645196494945449"/>
          <c:w val="0.82643995518698798"/>
          <c:h val="0.68147804970808934"/>
        </c:manualLayout>
      </c:layout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Gettito/Costi</c:v>
                </c:pt>
              </c:strCache>
            </c:strRef>
          </c:tx>
          <c:explosion val="22"/>
          <c:dPt>
            <c:idx val="0"/>
            <c:bubble3D val="0"/>
            <c:spPr>
              <a:solidFill>
                <a:srgbClr val="92D050"/>
              </a:solidFill>
            </c:spPr>
          </c:dPt>
          <c:dPt>
            <c:idx val="1"/>
            <c:bubble3D val="0"/>
            <c:spPr>
              <a:solidFill>
                <a:srgbClr val="008000"/>
              </a:solidFill>
            </c:spPr>
          </c:dPt>
          <c:dPt>
            <c:idx val="2"/>
            <c:bubble3D val="0"/>
            <c:spPr>
              <a:solidFill>
                <a:schemeClr val="accent1">
                  <a:lumMod val="90000"/>
                </a:schemeClr>
              </a:solidFill>
            </c:spPr>
          </c:dPt>
          <c:dPt>
            <c:idx val="3"/>
            <c:bubble3D val="0"/>
            <c:spPr>
              <a:solidFill>
                <a:schemeClr val="accent2"/>
              </a:solidFill>
            </c:spPr>
          </c:dPt>
          <c:dLbls>
            <c:dLbl>
              <c:idx val="0"/>
              <c:layout>
                <c:manualLayout>
                  <c:x val="4.8498736288354979E-2"/>
                  <c:y val="-6.862736413425411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921449137127052"/>
                  <c:y val="-5.255839690644329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2.6208416656731009E-3"/>
                  <c:y val="0.2468520532962938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4.1048381854692798E-2"/>
                  <c:y val="-2.151623491282836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>
                    <a:latin typeface="+mj-lt"/>
                  </a:defRPr>
                </a:pPr>
                <a:endParaRPr lang="it-IT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Foglio1!$A$2:$A$5</c:f>
              <c:strCache>
                <c:ptCount val="4"/>
                <c:pt idx="0">
                  <c:v>TFD</c:v>
                </c:pt>
                <c:pt idx="1">
                  <c:v>TVD</c:v>
                </c:pt>
                <c:pt idx="2">
                  <c:v>TFUND</c:v>
                </c:pt>
                <c:pt idx="3">
                  <c:v>TVUND</c:v>
                </c:pt>
              </c:strCache>
            </c:strRef>
          </c:cat>
          <c:val>
            <c:numRef>
              <c:f>Foglio1!$B$2:$B$5</c:f>
              <c:numCache>
                <c:formatCode>0.0%</c:formatCode>
                <c:ptCount val="4"/>
                <c:pt idx="0">
                  <c:v>0.29250000000000004</c:v>
                </c:pt>
                <c:pt idx="1">
                  <c:v>0.35749999999999998</c:v>
                </c:pt>
                <c:pt idx="2">
                  <c:v>0.15749999999999997</c:v>
                </c:pt>
                <c:pt idx="3">
                  <c:v>0.1925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0.02254</cdr:x>
      <cdr:y>0.05883</cdr:y>
    </cdr:from>
    <cdr:to>
      <cdr:x>0.17508</cdr:x>
      <cdr:y>0.12064</cdr:y>
    </cdr:to>
    <cdr:sp macro="" textlink="">
      <cdr:nvSpPr>
        <cdr:cNvPr id="2" name="CasellaDiTesto 1"/>
        <cdr:cNvSpPr txBox="1"/>
      </cdr:nvSpPr>
      <cdr:spPr>
        <a:xfrm xmlns:a="http://schemas.openxmlformats.org/drawingml/2006/main">
          <a:off x="82650" y="251434"/>
          <a:ext cx="559375" cy="2641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it-IT" sz="1000">
              <a:latin typeface="+mn-lt"/>
            </a:rPr>
            <a:t>litri</a:t>
          </a:r>
          <a:endParaRPr lang="it-IT" sz="1100">
            <a:latin typeface="+mn-lt"/>
          </a:endParaRPr>
        </a:p>
      </cdr:txBody>
    </cdr:sp>
  </cdr:relSizeAnchor>
  <cdr:relSizeAnchor xmlns:cdr="http://schemas.openxmlformats.org/drawingml/2006/chartDrawing">
    <cdr:from>
      <cdr:x>0.5867</cdr:x>
      <cdr:y>0.78253</cdr:y>
    </cdr:from>
    <cdr:to>
      <cdr:x>0.93601</cdr:x>
      <cdr:y>0.84339</cdr:y>
    </cdr:to>
    <cdr:sp macro="" textlink="">
      <cdr:nvSpPr>
        <cdr:cNvPr id="3" name="CasellaDiTesto 1"/>
        <cdr:cNvSpPr txBox="1"/>
      </cdr:nvSpPr>
      <cdr:spPr>
        <a:xfrm xmlns:a="http://schemas.openxmlformats.org/drawingml/2006/main">
          <a:off x="1944860" y="2893585"/>
          <a:ext cx="1157933" cy="2250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it-IT" sz="1000" dirty="0">
              <a:latin typeface="+mn-lt"/>
            </a:rPr>
            <a:t>n° componenti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99C953-A31E-AC46-BC49-0CE45714EA88}" type="datetimeFigureOut">
              <a:rPr lang="it-IT" smtClean="0"/>
              <a:t>21/11/2019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4B951F-2C64-054F-8A19-C2664486AC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35687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CB0BA1-D116-EE43-941C-2239A6E2810D}" type="datetimeFigureOut">
              <a:rPr lang="it-IT" smtClean="0"/>
              <a:t>21/11/2019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2D94A9-1535-F348-9793-7B37BE4DA87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062074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D94A9-1535-F348-9793-7B37BE4DA87B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0058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1"/>
          <p:cNvSpPr>
            <a:spLocks noGrp="1"/>
          </p:cNvSpPr>
          <p:nvPr>
            <p:ph type="title"/>
          </p:nvPr>
        </p:nvSpPr>
        <p:spPr>
          <a:xfrm>
            <a:off x="1054102" y="2248038"/>
            <a:ext cx="3924300" cy="3085962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 b="0" i="0" baseline="0">
                <a:latin typeface="Arial"/>
                <a:cs typeface="Arial"/>
              </a:defRPr>
            </a:lvl1pPr>
          </a:lstStyle>
          <a:p>
            <a:r>
              <a:rPr lang="it-IT" b="1" dirty="0"/>
              <a:t>Titolo presentazione sui servizi generali</a:t>
            </a:r>
            <a:br>
              <a:rPr lang="it-IT" b="1" dirty="0"/>
            </a:br>
            <a:r>
              <a:rPr lang="it-IT" b="1" dirty="0"/>
              <a:t>di formazione</a:t>
            </a:r>
            <a:br>
              <a:rPr lang="it-IT" b="1" dirty="0"/>
            </a:br>
            <a:r>
              <a:rPr lang="it-IT" b="1" dirty="0"/>
              <a:t>ai comuni</a:t>
            </a:r>
            <a:r>
              <a:rPr lang="it-IT" dirty="0"/>
              <a:t/>
            </a:r>
            <a:br>
              <a:rPr lang="it-IT" dirty="0"/>
            </a:br>
            <a:r>
              <a:rPr lang="it-IT" dirty="0"/>
              <a:t/>
            </a:r>
            <a:br>
              <a:rPr lang="it-IT" dirty="0"/>
            </a:br>
            <a:r>
              <a:rPr lang="it-IT" sz="1800" dirty="0"/>
              <a:t>a cura di Nome Cognome</a:t>
            </a:r>
            <a:br>
              <a:rPr lang="it-IT" sz="1800" dirty="0"/>
            </a:br>
            <a:r>
              <a:rPr lang="it-IT" sz="1800" dirty="0"/>
              <a:t>10 gennaio 2018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18201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89000" y="2286000"/>
            <a:ext cx="6845300" cy="1143000"/>
          </a:xfrm>
          <a:prstGeom prst="rect">
            <a:avLst/>
          </a:prstGeom>
        </p:spPr>
        <p:txBody>
          <a:bodyPr anchor="ctr"/>
          <a:lstStyle>
            <a:lvl1pPr algn="l">
              <a:defRPr/>
            </a:lvl1pPr>
          </a:lstStyle>
          <a:p>
            <a:pPr lvl="0"/>
            <a:r>
              <a:rPr lang="it-IT" noProof="0" dirty="0" smtClean="0"/>
              <a:t>Fare clic per modificare stile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89000" y="3886200"/>
            <a:ext cx="6845300" cy="1752600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/>
            </a:lvl1pPr>
          </a:lstStyle>
          <a:p>
            <a:pPr lvl="0"/>
            <a:r>
              <a:rPr lang="it-IT" noProof="0" dirty="0" smtClean="0"/>
              <a:t>Fare clic per modificare lo stile del sottotitolo dello schema</a:t>
            </a:r>
          </a:p>
        </p:txBody>
      </p:sp>
      <p:cxnSp>
        <p:nvCxnSpPr>
          <p:cNvPr id="7" name="Connettore 1 6"/>
          <p:cNvCxnSpPr/>
          <p:nvPr userDrawn="1"/>
        </p:nvCxnSpPr>
        <p:spPr bwMode="auto">
          <a:xfrm flipV="1">
            <a:off x="969941" y="535106"/>
            <a:ext cx="6480000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>
                <a:lumMod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866792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ertura cap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C9A37-2F6B-D841-8108-A1750B45E513}" type="datetime1">
              <a:rPr lang="it-IT" smtClean="0"/>
              <a:t>21/11/2019</a:t>
            </a:fld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1BA9E-CF39-5A4C-A796-CE277B4E7A22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Titolo 1"/>
          <p:cNvSpPr>
            <a:spLocks noGrp="1"/>
          </p:cNvSpPr>
          <p:nvPr>
            <p:ph type="title" hasCustomPrompt="1"/>
          </p:nvPr>
        </p:nvSpPr>
        <p:spPr>
          <a:xfrm>
            <a:off x="1054102" y="2248038"/>
            <a:ext cx="3924300" cy="3085962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 b="1" i="0">
                <a:latin typeface="Arial"/>
                <a:cs typeface="Arial"/>
              </a:defRPr>
            </a:lvl1pPr>
          </a:lstStyle>
          <a:p>
            <a:r>
              <a:rPr lang="it-IT" b="1" dirty="0"/>
              <a:t>Titolo presentazione sui servizi generali</a:t>
            </a:r>
            <a:br>
              <a:rPr lang="it-IT" b="1" dirty="0"/>
            </a:br>
            <a:r>
              <a:rPr lang="it-IT" b="1" dirty="0"/>
              <a:t>di formazione</a:t>
            </a:r>
            <a:br>
              <a:rPr lang="it-IT" b="1" dirty="0"/>
            </a:br>
            <a:r>
              <a:rPr lang="it-IT" b="1" dirty="0"/>
              <a:t>ai comuni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20551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50925" y="1473196"/>
            <a:ext cx="7541124" cy="39243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lnSpc>
                <a:spcPts val="2300"/>
              </a:lnSpc>
              <a:spcBef>
                <a:spcPts val="0"/>
              </a:spcBef>
              <a:defRPr sz="16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lnSpc>
                <a:spcPts val="2300"/>
              </a:lnSpc>
              <a:defRPr sz="160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lnSpc>
                <a:spcPts val="2300"/>
              </a:lnSpc>
              <a:defRPr sz="160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lnSpc>
                <a:spcPts val="2300"/>
              </a:lnSpc>
              <a:defRPr sz="160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lnSpc>
                <a:spcPts val="2300"/>
              </a:lnSpc>
              <a:defRPr sz="16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D3CCF-5FE4-3843-A428-E4CD75F13637}" type="datetime1">
              <a:rPr lang="it-IT" smtClean="0"/>
              <a:t>21/11/2019</a:t>
            </a:fld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1BA9E-CF39-5A4C-A796-CE277B4E7A22}" type="slidenum">
              <a:rPr lang="it-IT" smtClean="0"/>
              <a:t>‹N›</a:t>
            </a:fld>
            <a:endParaRPr lang="it-IT" dirty="0"/>
          </a:p>
        </p:txBody>
      </p:sp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1050925" y="451766"/>
            <a:ext cx="7541124" cy="877155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3100"/>
              </a:lnSpc>
              <a:defRPr sz="3000" b="1">
                <a:solidFill>
                  <a:srgbClr val="004B69"/>
                </a:solidFill>
                <a:latin typeface="Arial"/>
                <a:cs typeface="Arial"/>
              </a:defRPr>
            </a:lvl1pPr>
          </a:lstStyle>
          <a:p>
            <a:r>
              <a:rPr lang="it-IT" dirty="0"/>
              <a:t>Fare clic per modificare stile</a:t>
            </a:r>
          </a:p>
        </p:txBody>
      </p:sp>
    </p:spTree>
    <p:extLst>
      <p:ext uri="{BB962C8B-B14F-4D97-AF65-F5344CB8AC3E}">
        <p14:creationId xmlns:p14="http://schemas.microsoft.com/office/powerpoint/2010/main" val="2545203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50925" y="1473196"/>
            <a:ext cx="3667624" cy="3898899"/>
          </a:xfrm>
          <a:prstGeom prst="rect">
            <a:avLst/>
          </a:prstGeom>
        </p:spPr>
        <p:txBody>
          <a:bodyPr lIns="0" tIns="0" bIns="0" anchor="t" anchorCtr="0">
            <a:noAutofit/>
          </a:bodyPr>
          <a:lstStyle>
            <a:lvl1pPr>
              <a:lnSpc>
                <a:spcPts val="2300"/>
              </a:lnSpc>
              <a:spcBef>
                <a:spcPts val="0"/>
              </a:spcBef>
              <a:defRPr sz="1600">
                <a:solidFill>
                  <a:srgbClr val="000000"/>
                </a:solidFill>
                <a:latin typeface="Arial"/>
                <a:cs typeface="Arial"/>
              </a:defRPr>
            </a:lvl1pPr>
            <a:lvl2pPr>
              <a:lnSpc>
                <a:spcPts val="2300"/>
              </a:lnSpc>
              <a:defRPr sz="1600">
                <a:solidFill>
                  <a:srgbClr val="000000"/>
                </a:solidFill>
                <a:latin typeface="Arial"/>
                <a:cs typeface="Arial"/>
              </a:defRPr>
            </a:lvl2pPr>
            <a:lvl3pPr>
              <a:lnSpc>
                <a:spcPts val="2300"/>
              </a:lnSpc>
              <a:defRPr sz="1600">
                <a:solidFill>
                  <a:srgbClr val="000000"/>
                </a:solidFill>
                <a:latin typeface="Arial"/>
                <a:cs typeface="Arial"/>
              </a:defRPr>
            </a:lvl3pPr>
            <a:lvl4pPr>
              <a:lnSpc>
                <a:spcPts val="2300"/>
              </a:lnSpc>
              <a:defRPr sz="1600">
                <a:solidFill>
                  <a:srgbClr val="000000"/>
                </a:solidFill>
                <a:latin typeface="Arial"/>
                <a:cs typeface="Arial"/>
              </a:defRPr>
            </a:lvl4pPr>
            <a:lvl5pPr>
              <a:lnSpc>
                <a:spcPts val="2300"/>
              </a:lnSpc>
              <a:defRPr sz="1600">
                <a:solidFill>
                  <a:srgbClr val="000000"/>
                </a:solidFill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87681" y="1473196"/>
            <a:ext cx="3735619" cy="3898900"/>
          </a:xfrm>
          <a:prstGeom prst="rect">
            <a:avLst/>
          </a:prstGeom>
        </p:spPr>
        <p:txBody>
          <a:bodyPr lIns="0" tIns="0" bIns="0" anchor="t" anchorCtr="0">
            <a:noAutofit/>
          </a:bodyPr>
          <a:lstStyle>
            <a:lvl1pPr>
              <a:lnSpc>
                <a:spcPts val="2300"/>
              </a:lnSpc>
              <a:spcBef>
                <a:spcPts val="0"/>
              </a:spcBef>
              <a:defRPr sz="1600">
                <a:solidFill>
                  <a:srgbClr val="000000"/>
                </a:solidFill>
                <a:latin typeface="Arial"/>
                <a:cs typeface="Arial"/>
              </a:defRPr>
            </a:lvl1pPr>
            <a:lvl2pPr>
              <a:lnSpc>
                <a:spcPts val="2300"/>
              </a:lnSpc>
              <a:defRPr sz="1600">
                <a:solidFill>
                  <a:srgbClr val="000000"/>
                </a:solidFill>
                <a:latin typeface="Arial"/>
                <a:cs typeface="Arial"/>
              </a:defRPr>
            </a:lvl2pPr>
            <a:lvl3pPr>
              <a:lnSpc>
                <a:spcPts val="2300"/>
              </a:lnSpc>
              <a:defRPr sz="1600">
                <a:solidFill>
                  <a:srgbClr val="000000"/>
                </a:solidFill>
                <a:latin typeface="Arial"/>
                <a:cs typeface="Arial"/>
              </a:defRPr>
            </a:lvl3pPr>
            <a:lvl4pPr>
              <a:lnSpc>
                <a:spcPts val="2300"/>
              </a:lnSpc>
              <a:defRPr sz="1600">
                <a:solidFill>
                  <a:srgbClr val="000000"/>
                </a:solidFill>
                <a:latin typeface="Arial"/>
                <a:cs typeface="Arial"/>
              </a:defRPr>
            </a:lvl4pPr>
            <a:lvl5pPr>
              <a:lnSpc>
                <a:spcPts val="2300"/>
              </a:lnSpc>
              <a:defRPr sz="1600">
                <a:solidFill>
                  <a:srgbClr val="000000"/>
                </a:solidFill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D9771-6815-6F42-B3FA-7C9218626992}" type="datetime1">
              <a:rPr lang="it-IT" smtClean="0"/>
              <a:t>21/11/2019</a:t>
            </a:fld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1BA9E-CF39-5A4C-A796-CE277B4E7A22}" type="slidenum">
              <a:rPr lang="it-IT" smtClean="0"/>
              <a:t>‹N›</a:t>
            </a:fld>
            <a:endParaRPr lang="it-IT"/>
          </a:p>
        </p:txBody>
      </p:sp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1050924" y="451766"/>
            <a:ext cx="7541124" cy="877155"/>
          </a:xfrm>
          <a:prstGeom prst="rect">
            <a:avLst/>
          </a:prstGeom>
        </p:spPr>
        <p:txBody>
          <a:bodyPr lIns="0" tIns="0" bIns="0" anchor="t" anchorCtr="0">
            <a:noAutofit/>
          </a:bodyPr>
          <a:lstStyle>
            <a:lvl1pPr algn="l">
              <a:lnSpc>
                <a:spcPts val="3100"/>
              </a:lnSpc>
              <a:defRPr sz="3000" b="1">
                <a:solidFill>
                  <a:srgbClr val="004B69"/>
                </a:solidFill>
                <a:latin typeface="Arial"/>
                <a:cs typeface="Arial"/>
              </a:defRPr>
            </a:lvl1pPr>
          </a:lstStyle>
          <a:p>
            <a:r>
              <a:rPr lang="it-IT" dirty="0"/>
              <a:t>Fare clic per modificare stile</a:t>
            </a:r>
          </a:p>
        </p:txBody>
      </p:sp>
    </p:spTree>
    <p:extLst>
      <p:ext uri="{BB962C8B-B14F-4D97-AF65-F5344CB8AC3E}">
        <p14:creationId xmlns:p14="http://schemas.microsoft.com/office/powerpoint/2010/main" val="359098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50925" y="1509712"/>
            <a:ext cx="3715997" cy="63976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ts val="23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887681" y="1509712"/>
            <a:ext cx="3735619" cy="63976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ts val="23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B80DF-865C-6E43-A362-0E7101210063}" type="datetime1">
              <a:rPr lang="it-IT" smtClean="0"/>
              <a:t>21/11/2019</a:t>
            </a:fld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1BA9E-CF39-5A4C-A796-CE277B4E7A22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Segnaposto contenuto 2"/>
          <p:cNvSpPr>
            <a:spLocks noGrp="1"/>
          </p:cNvSpPr>
          <p:nvPr>
            <p:ph sz="half" idx="13"/>
          </p:nvPr>
        </p:nvSpPr>
        <p:spPr>
          <a:xfrm>
            <a:off x="1050925" y="2326870"/>
            <a:ext cx="3715997" cy="3192365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lnSpc>
                <a:spcPts val="2300"/>
              </a:lnSpc>
              <a:spcBef>
                <a:spcPts val="0"/>
              </a:spcBef>
              <a:defRPr sz="1600">
                <a:solidFill>
                  <a:srgbClr val="000000"/>
                </a:solidFill>
                <a:latin typeface="Arial"/>
                <a:cs typeface="Arial"/>
              </a:defRPr>
            </a:lvl1pPr>
            <a:lvl2pPr>
              <a:lnSpc>
                <a:spcPts val="2300"/>
              </a:lnSpc>
              <a:spcBef>
                <a:spcPts val="0"/>
              </a:spcBef>
              <a:defRPr sz="1600">
                <a:solidFill>
                  <a:srgbClr val="000000"/>
                </a:solidFill>
                <a:latin typeface="Arial"/>
                <a:cs typeface="Arial"/>
              </a:defRPr>
            </a:lvl2pPr>
            <a:lvl3pPr>
              <a:lnSpc>
                <a:spcPts val="2300"/>
              </a:lnSpc>
              <a:spcBef>
                <a:spcPts val="0"/>
              </a:spcBef>
              <a:defRPr sz="1600">
                <a:solidFill>
                  <a:srgbClr val="000000"/>
                </a:solidFill>
                <a:latin typeface="Arial"/>
                <a:cs typeface="Arial"/>
              </a:defRPr>
            </a:lvl3pPr>
            <a:lvl4pPr>
              <a:lnSpc>
                <a:spcPts val="2300"/>
              </a:lnSpc>
              <a:spcBef>
                <a:spcPts val="0"/>
              </a:spcBef>
              <a:defRPr sz="1600">
                <a:solidFill>
                  <a:srgbClr val="000000"/>
                </a:solidFill>
                <a:latin typeface="Arial"/>
                <a:cs typeface="Arial"/>
              </a:defRPr>
            </a:lvl4pPr>
            <a:lvl5pPr>
              <a:lnSpc>
                <a:spcPts val="2300"/>
              </a:lnSpc>
              <a:spcBef>
                <a:spcPts val="0"/>
              </a:spcBef>
              <a:defRPr sz="1600">
                <a:solidFill>
                  <a:srgbClr val="000000"/>
                </a:solidFill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12" name="Segnaposto contenuto 3"/>
          <p:cNvSpPr>
            <a:spLocks noGrp="1"/>
          </p:cNvSpPr>
          <p:nvPr>
            <p:ph sz="half" idx="2"/>
          </p:nvPr>
        </p:nvSpPr>
        <p:spPr>
          <a:xfrm>
            <a:off x="4887681" y="2326870"/>
            <a:ext cx="3735619" cy="318492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lnSpc>
                <a:spcPts val="2300"/>
              </a:lnSpc>
              <a:spcBef>
                <a:spcPts val="0"/>
              </a:spcBef>
              <a:defRPr sz="1600">
                <a:solidFill>
                  <a:srgbClr val="000000"/>
                </a:solidFill>
                <a:latin typeface="Arial"/>
                <a:cs typeface="Arial"/>
              </a:defRPr>
            </a:lvl1pPr>
            <a:lvl2pPr>
              <a:lnSpc>
                <a:spcPts val="2300"/>
              </a:lnSpc>
              <a:defRPr sz="1600">
                <a:solidFill>
                  <a:srgbClr val="000000"/>
                </a:solidFill>
                <a:latin typeface="Arial"/>
                <a:cs typeface="Arial"/>
              </a:defRPr>
            </a:lvl2pPr>
            <a:lvl3pPr>
              <a:lnSpc>
                <a:spcPts val="2300"/>
              </a:lnSpc>
              <a:defRPr sz="1600">
                <a:solidFill>
                  <a:srgbClr val="000000"/>
                </a:solidFill>
                <a:latin typeface="Arial"/>
                <a:cs typeface="Arial"/>
              </a:defRPr>
            </a:lvl3pPr>
            <a:lvl4pPr>
              <a:lnSpc>
                <a:spcPts val="2300"/>
              </a:lnSpc>
              <a:defRPr sz="1600">
                <a:solidFill>
                  <a:srgbClr val="000000"/>
                </a:solidFill>
                <a:latin typeface="Arial"/>
                <a:cs typeface="Arial"/>
              </a:defRPr>
            </a:lvl4pPr>
            <a:lvl5pPr>
              <a:lnSpc>
                <a:spcPts val="2300"/>
              </a:lnSpc>
              <a:defRPr sz="1600">
                <a:solidFill>
                  <a:srgbClr val="000000"/>
                </a:solidFill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13" name="Titolo 1"/>
          <p:cNvSpPr>
            <a:spLocks noGrp="1"/>
          </p:cNvSpPr>
          <p:nvPr>
            <p:ph type="title"/>
          </p:nvPr>
        </p:nvSpPr>
        <p:spPr>
          <a:xfrm>
            <a:off x="1050925" y="451766"/>
            <a:ext cx="7541124" cy="877155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3100"/>
              </a:lnSpc>
              <a:defRPr sz="3000" b="1">
                <a:solidFill>
                  <a:srgbClr val="004B69"/>
                </a:solidFill>
                <a:latin typeface="Arial"/>
                <a:cs typeface="Arial"/>
              </a:defRPr>
            </a:lvl1pPr>
          </a:lstStyle>
          <a:p>
            <a:r>
              <a:rPr lang="it-IT" dirty="0"/>
              <a:t>Fare clic per modificare stile</a:t>
            </a:r>
          </a:p>
        </p:txBody>
      </p:sp>
    </p:spTree>
    <p:extLst>
      <p:ext uri="{BB962C8B-B14F-4D97-AF65-F5344CB8AC3E}">
        <p14:creationId xmlns:p14="http://schemas.microsoft.com/office/powerpoint/2010/main" val="3254104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2CFC0-43CE-E744-A6F4-D0319C0A71FF}" type="datetime1">
              <a:rPr lang="it-IT" smtClean="0"/>
              <a:t>21/11/2019</a:t>
            </a:fld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1BA9E-CF39-5A4C-A796-CE277B4E7A22}" type="slidenum">
              <a:rPr lang="it-IT" smtClean="0"/>
              <a:t>‹N›</a:t>
            </a:fld>
            <a:endParaRPr lang="it-IT"/>
          </a:p>
        </p:txBody>
      </p:sp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1050924" y="451766"/>
            <a:ext cx="7661275" cy="877155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ts val="3100"/>
              </a:lnSpc>
              <a:defRPr sz="3000" b="1">
                <a:solidFill>
                  <a:srgbClr val="004B69"/>
                </a:solidFill>
                <a:latin typeface="Arial"/>
                <a:cs typeface="Arial"/>
              </a:defRPr>
            </a:lvl1pPr>
          </a:lstStyle>
          <a:p>
            <a:r>
              <a:rPr lang="it-IT" dirty="0"/>
              <a:t>Fare clic per modificare stile</a:t>
            </a:r>
          </a:p>
        </p:txBody>
      </p:sp>
    </p:spTree>
    <p:extLst>
      <p:ext uri="{BB962C8B-B14F-4D97-AF65-F5344CB8AC3E}">
        <p14:creationId xmlns:p14="http://schemas.microsoft.com/office/powerpoint/2010/main" val="549014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C4479-F5CA-774F-BBE9-F9952832DED6}" type="datetime1">
              <a:rPr lang="it-IT" smtClean="0"/>
              <a:t>21/11/2019</a:t>
            </a:fld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1BA9E-CF39-5A4C-A796-CE277B4E7A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8436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4738" y="4559300"/>
            <a:ext cx="7523162" cy="457200"/>
          </a:xfrm>
          <a:prstGeom prst="rect">
            <a:avLst/>
          </a:prstGeom>
        </p:spPr>
        <p:txBody>
          <a:bodyPr lIns="0" rIns="0" bIns="0" anchor="t">
            <a:noAutofit/>
          </a:bodyPr>
          <a:lstStyle>
            <a:lvl1pPr algn="l">
              <a:defRPr sz="1600" b="1">
                <a:latin typeface="Arial"/>
                <a:cs typeface="Arial"/>
              </a:defRPr>
            </a:lvl1pPr>
          </a:lstStyle>
          <a:p>
            <a:r>
              <a:rPr lang="it-IT" dirty="0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074738" y="536575"/>
            <a:ext cx="7523162" cy="3844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74738" y="5126039"/>
            <a:ext cx="7523162" cy="461962"/>
          </a:xfrm>
          <a:prstGeom prst="rect">
            <a:avLst/>
          </a:prstGeom>
        </p:spPr>
        <p:txBody>
          <a:bodyPr lIns="0" rIns="0" bIns="0" anchor="t">
            <a:noAutofit/>
          </a:bodyPr>
          <a:lstStyle>
            <a:lvl1pPr marL="0" indent="0">
              <a:lnSpc>
                <a:spcPts val="2300"/>
              </a:lnSpc>
              <a:spcBef>
                <a:spcPts val="0"/>
              </a:spcBef>
              <a:buNone/>
              <a:defRPr sz="16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8479A-BF8F-D145-AA51-B766F35B6543}" type="datetime1">
              <a:rPr lang="it-IT" smtClean="0"/>
              <a:t>21/11/2019</a:t>
            </a:fld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1BA9E-CF39-5A4C-A796-CE277B4E7A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9993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contenuto 2"/>
          <p:cNvSpPr>
            <a:spLocks noGrp="1"/>
          </p:cNvSpPr>
          <p:nvPr>
            <p:ph sz="half" idx="13" hasCustomPrompt="1"/>
          </p:nvPr>
        </p:nvSpPr>
        <p:spPr>
          <a:xfrm>
            <a:off x="1063625" y="2682471"/>
            <a:ext cx="4386263" cy="171172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lnSpc>
                <a:spcPts val="1920"/>
              </a:lnSpc>
              <a:spcBef>
                <a:spcPts val="0"/>
              </a:spcBef>
              <a:defRPr sz="1600" baseline="0">
                <a:solidFill>
                  <a:srgbClr val="000000"/>
                </a:solidFill>
                <a:latin typeface="Arial"/>
                <a:cs typeface="Arial"/>
              </a:defRPr>
            </a:lvl1pPr>
            <a:lvl2pPr>
              <a:lnSpc>
                <a:spcPts val="2300"/>
              </a:lnSpc>
              <a:defRPr sz="1600">
                <a:solidFill>
                  <a:srgbClr val="000000"/>
                </a:solidFill>
                <a:latin typeface="Arial"/>
                <a:cs typeface="Arial"/>
              </a:defRPr>
            </a:lvl2pPr>
            <a:lvl3pPr>
              <a:lnSpc>
                <a:spcPts val="2300"/>
              </a:lnSpc>
              <a:defRPr sz="1600">
                <a:solidFill>
                  <a:srgbClr val="000000"/>
                </a:solidFill>
                <a:latin typeface="Arial"/>
                <a:cs typeface="Arial"/>
              </a:defRPr>
            </a:lvl3pPr>
            <a:lvl4pPr>
              <a:lnSpc>
                <a:spcPts val="2300"/>
              </a:lnSpc>
              <a:defRPr sz="1600">
                <a:solidFill>
                  <a:srgbClr val="000000"/>
                </a:solidFill>
                <a:latin typeface="Arial"/>
                <a:cs typeface="Arial"/>
              </a:defRPr>
            </a:lvl4pPr>
            <a:lvl5pPr>
              <a:lnSpc>
                <a:spcPts val="2300"/>
              </a:lnSpc>
              <a:defRPr sz="1600">
                <a:solidFill>
                  <a:srgbClr val="000000"/>
                </a:solidFill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/>
              <a:t>Nome e Cognome docente</a:t>
            </a:r>
          </a:p>
          <a:p>
            <a:pPr lvl="0"/>
            <a:r>
              <a:rPr lang="it-IT" dirty="0"/>
              <a:t>E-mail  (se si vuole fornire)</a:t>
            </a:r>
          </a:p>
          <a:p>
            <a:pPr lvl="0"/>
            <a:r>
              <a:rPr lang="it-IT" dirty="0"/>
              <a:t>Account social (se si vogliono fornire)</a:t>
            </a:r>
          </a:p>
        </p:txBody>
      </p:sp>
    </p:spTree>
    <p:extLst>
      <p:ext uri="{BB962C8B-B14F-4D97-AF65-F5344CB8AC3E}">
        <p14:creationId xmlns:p14="http://schemas.microsoft.com/office/powerpoint/2010/main" val="3368000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5266263" y="6070605"/>
            <a:ext cx="9424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F897EDB2-D7A8-534C-ADBB-0D2E1AA136F6}" type="datetime1">
              <a:rPr lang="it-IT" smtClean="0"/>
              <a:pPr/>
              <a:t>21/11/2019</a:t>
            </a:fld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3979331" y="6091770"/>
            <a:ext cx="11853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>
                    <a:tint val="75000"/>
                  </a:schemeClr>
                </a:solidFill>
                <a:latin typeface="+mj-lt"/>
                <a:cs typeface="Arial"/>
              </a:defRPr>
            </a:lvl1pPr>
          </a:lstStyle>
          <a:p>
            <a:fld id="{C121BA9E-CF39-5A4C-A796-CE277B4E7A22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58033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09" r:id="rId2"/>
    <p:sldLayoutId id="2147483698" r:id="rId3"/>
    <p:sldLayoutId id="2147483700" r:id="rId4"/>
    <p:sldLayoutId id="2147483701" r:id="rId5"/>
    <p:sldLayoutId id="2147483702" r:id="rId6"/>
    <p:sldLayoutId id="2147483703" r:id="rId7"/>
    <p:sldLayoutId id="2147483705" r:id="rId8"/>
    <p:sldLayoutId id="2147483710" r:id="rId9"/>
    <p:sldLayoutId id="2147483711" r:id="rId10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000" b="0" i="0" kern="1200">
          <a:solidFill>
            <a:schemeClr val="tx1"/>
          </a:solidFill>
          <a:latin typeface="+mj-lt"/>
          <a:ea typeface="+mj-ea"/>
          <a:cs typeface="Arial Black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500" kern="1200">
          <a:solidFill>
            <a:schemeClr val="tx1"/>
          </a:solidFill>
          <a:latin typeface="Arial"/>
          <a:ea typeface="+mn-ea"/>
          <a:cs typeface="Arial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3.jpg"/><Relationship Id="rId4" Type="http://schemas.openxmlformats.org/officeDocument/2006/relationships/image" Target="../media/image4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54102" y="1867038"/>
            <a:ext cx="6733538" cy="952362"/>
          </a:xfrm>
        </p:spPr>
        <p:txBody>
          <a:bodyPr/>
          <a:lstStyle/>
          <a:p>
            <a:r>
              <a:rPr lang="it-IT" b="1" dirty="0"/>
              <a:t>Presentazione della Guida alla tariffazione puntuale dei rifiuti </a:t>
            </a:r>
            <a:r>
              <a:rPr lang="it-IT" b="1" dirty="0" smtClean="0"/>
              <a:t>urbani:</a:t>
            </a:r>
            <a:br>
              <a:rPr lang="it-IT" b="1" dirty="0" smtClean="0"/>
            </a:br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1054102" y="3223290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2800" b="1" dirty="0">
                <a:latin typeface="Arial"/>
                <a:ea typeface="+mj-ea"/>
                <a:cs typeface="Arial"/>
              </a:rPr>
              <a:t/>
            </a:r>
            <a:br>
              <a:rPr lang="it-IT" sz="2800" b="1" dirty="0">
                <a:latin typeface="Arial"/>
                <a:ea typeface="+mj-ea"/>
                <a:cs typeface="Arial"/>
              </a:rPr>
            </a:br>
            <a:r>
              <a:rPr lang="it-IT" dirty="0"/>
              <a:t/>
            </a:r>
            <a:br>
              <a:rPr lang="it-IT" dirty="0"/>
            </a:br>
            <a:r>
              <a:rPr lang="it-IT" sz="2000" b="1" dirty="0">
                <a:latin typeface="Arial"/>
                <a:ea typeface="+mj-ea"/>
                <a:cs typeface="Arial"/>
              </a:rPr>
              <a:t>a cura di WALTER GIACETTI </a:t>
            </a:r>
            <a:endParaRPr lang="it-IT" sz="2000" b="1" dirty="0" smtClean="0">
              <a:latin typeface="Arial"/>
              <a:ea typeface="+mj-ea"/>
              <a:cs typeface="Arial"/>
            </a:endParaRPr>
          </a:p>
          <a:p>
            <a:endParaRPr lang="it-IT" sz="2000" b="1" dirty="0">
              <a:latin typeface="Arial"/>
              <a:ea typeface="+mj-ea"/>
              <a:cs typeface="Arial"/>
            </a:endParaRPr>
          </a:p>
          <a:p>
            <a:r>
              <a:rPr lang="it-IT" sz="2000" b="1" dirty="0">
                <a:latin typeface="Arial"/>
                <a:ea typeface="+mj-ea"/>
                <a:cs typeface="Arial"/>
              </a:rPr>
              <a:t/>
            </a:r>
            <a:br>
              <a:rPr lang="it-IT" sz="2000" b="1" dirty="0">
                <a:latin typeface="Arial"/>
                <a:ea typeface="+mj-ea"/>
                <a:cs typeface="Arial"/>
              </a:rPr>
            </a:br>
            <a:r>
              <a:rPr lang="it-IT" sz="2000" b="1" dirty="0">
                <a:latin typeface="Arial"/>
                <a:ea typeface="+mj-ea"/>
                <a:cs typeface="Arial"/>
              </a:rPr>
              <a:t>AREZZO 21 NOVEMBRE 2019</a:t>
            </a:r>
            <a:endParaRPr lang="it-IT" b="1" dirty="0">
              <a:latin typeface="Arial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9994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1BA9E-CF39-5A4C-A796-CE277B4E7A22}" type="slidenum">
              <a:rPr lang="it-IT" smtClean="0"/>
              <a:t>10</a:t>
            </a:fld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823222" y="274319"/>
            <a:ext cx="80159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b="1" dirty="0" smtClean="0">
                <a:solidFill>
                  <a:srgbClr val="004B69"/>
                </a:solidFill>
                <a:latin typeface="Arial"/>
                <a:ea typeface="+mj-ea"/>
                <a:cs typeface="Arial"/>
              </a:rPr>
              <a:t>Consorzio </a:t>
            </a:r>
            <a:r>
              <a:rPr lang="it-IT" sz="3000" b="1" dirty="0" err="1" smtClean="0">
                <a:solidFill>
                  <a:srgbClr val="004B69"/>
                </a:solidFill>
                <a:latin typeface="Arial"/>
                <a:ea typeface="+mj-ea"/>
                <a:cs typeface="Arial"/>
              </a:rPr>
              <a:t>Priula</a:t>
            </a:r>
            <a:r>
              <a:rPr lang="it-IT" sz="3000" b="1" dirty="0" smtClean="0">
                <a:solidFill>
                  <a:srgbClr val="004B69"/>
                </a:solidFill>
                <a:latin typeface="Arial"/>
                <a:ea typeface="+mj-ea"/>
                <a:cs typeface="Arial"/>
              </a:rPr>
              <a:t> – Contarina spa (TV) </a:t>
            </a:r>
          </a:p>
          <a:p>
            <a:pPr algn="ctr"/>
            <a:r>
              <a:rPr lang="it-IT" sz="2400" b="1" dirty="0" smtClean="0">
                <a:latin typeface="+mj-lt"/>
              </a:rPr>
              <a:t>circa 550.000 ab , RD% 89% RUR  43 Kg/ab </a:t>
            </a:r>
            <a:r>
              <a:rPr lang="it-IT" sz="2000" b="1" dirty="0" smtClean="0">
                <a:latin typeface="+mj-lt"/>
              </a:rPr>
              <a:t>(dati 2017)</a:t>
            </a:r>
            <a:endParaRPr lang="it-IT" sz="2400" b="1" dirty="0">
              <a:latin typeface="+mj-lt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0" y="1249233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004B69"/>
                </a:solidFill>
                <a:latin typeface="Arial"/>
                <a:ea typeface="+mj-ea"/>
                <a:cs typeface="Arial"/>
              </a:rPr>
              <a:t>Modello PAYT </a:t>
            </a:r>
            <a:r>
              <a:rPr lang="it-IT" b="1" dirty="0" smtClean="0">
                <a:solidFill>
                  <a:srgbClr val="004B69"/>
                </a:solidFill>
                <a:latin typeface="Arial"/>
                <a:ea typeface="+mj-ea"/>
                <a:cs typeface="Arial"/>
              </a:rPr>
              <a:t>(progressivo) con </a:t>
            </a:r>
            <a:r>
              <a:rPr lang="it-IT" b="1" dirty="0" err="1" smtClean="0">
                <a:solidFill>
                  <a:srgbClr val="004B69"/>
                </a:solidFill>
                <a:latin typeface="Arial"/>
                <a:ea typeface="+mj-ea"/>
                <a:cs typeface="Arial"/>
              </a:rPr>
              <a:t>premialità</a:t>
            </a:r>
            <a:r>
              <a:rPr lang="it-IT" b="1" dirty="0" smtClean="0">
                <a:solidFill>
                  <a:srgbClr val="004B69"/>
                </a:solidFill>
                <a:latin typeface="Arial"/>
                <a:ea typeface="+mj-ea"/>
                <a:cs typeface="Arial"/>
              </a:rPr>
              <a:t> per </a:t>
            </a:r>
            <a:r>
              <a:rPr lang="it-IT" b="1" dirty="0" err="1" smtClean="0">
                <a:solidFill>
                  <a:srgbClr val="004B69"/>
                </a:solidFill>
                <a:latin typeface="Arial"/>
                <a:ea typeface="+mj-ea"/>
                <a:cs typeface="Arial"/>
              </a:rPr>
              <a:t>autocompostaggio</a:t>
            </a:r>
            <a:endParaRPr lang="it-IT" b="1" dirty="0">
              <a:solidFill>
                <a:srgbClr val="004B69"/>
              </a:solidFill>
              <a:latin typeface="Arial"/>
              <a:ea typeface="+mj-ea"/>
              <a:cs typeface="Arial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3979331" y="1249233"/>
            <a:ext cx="5057989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 smtClean="0">
                <a:solidFill>
                  <a:srgbClr val="004B69"/>
                </a:solidFill>
                <a:latin typeface="+mj-lt"/>
                <a:ea typeface="+mj-ea"/>
                <a:cs typeface="Arial"/>
              </a:rPr>
              <a:t>Raccolta Porta a Porta</a:t>
            </a:r>
          </a:p>
          <a:p>
            <a:r>
              <a:rPr lang="it-IT" sz="2400" b="1" dirty="0" smtClean="0">
                <a:solidFill>
                  <a:srgbClr val="004B69"/>
                </a:solidFill>
                <a:latin typeface="+mj-lt"/>
                <a:ea typeface="+mj-ea"/>
                <a:cs typeface="Arial"/>
              </a:rPr>
              <a:t>quota </a:t>
            </a:r>
            <a:r>
              <a:rPr lang="it-IT" sz="2400" b="1" dirty="0">
                <a:solidFill>
                  <a:srgbClr val="004B69"/>
                </a:solidFill>
                <a:latin typeface="+mj-lt"/>
                <a:ea typeface="+mj-ea"/>
                <a:cs typeface="Arial"/>
              </a:rPr>
              <a:t>fissa</a:t>
            </a:r>
            <a:r>
              <a:rPr lang="it-IT" sz="2800" b="1" dirty="0">
                <a:solidFill>
                  <a:srgbClr val="004B69"/>
                </a:solidFill>
                <a:latin typeface="+mj-lt"/>
                <a:ea typeface="+mj-ea"/>
                <a:cs typeface="Arial"/>
              </a:rPr>
              <a:t>: </a:t>
            </a:r>
            <a:r>
              <a:rPr lang="it-IT" dirty="0" smtClean="0">
                <a:latin typeface="+mj-lt"/>
              </a:rPr>
              <a:t>numero </a:t>
            </a:r>
            <a:r>
              <a:rPr lang="it-IT" dirty="0">
                <a:latin typeface="+mj-lt"/>
              </a:rPr>
              <a:t>di componenti del nucleo familiare</a:t>
            </a:r>
            <a:r>
              <a:rPr lang="it-IT" dirty="0" smtClean="0">
                <a:latin typeface="+mj-lt"/>
              </a:rPr>
              <a:t>;</a:t>
            </a:r>
          </a:p>
          <a:p>
            <a:r>
              <a:rPr lang="it-IT" sz="2400" b="1" dirty="0">
                <a:solidFill>
                  <a:srgbClr val="004B69"/>
                </a:solidFill>
                <a:latin typeface="+mj-lt"/>
                <a:ea typeface="+mj-ea"/>
                <a:cs typeface="Arial"/>
              </a:rPr>
              <a:t>quota variabile</a:t>
            </a:r>
            <a:r>
              <a:rPr lang="it-IT" sz="2800" b="1" dirty="0">
                <a:solidFill>
                  <a:srgbClr val="004B69"/>
                </a:solidFill>
                <a:latin typeface="+mj-lt"/>
                <a:ea typeface="+mj-ea"/>
                <a:cs typeface="Arial"/>
              </a:rPr>
              <a:t>: </a:t>
            </a:r>
            <a:r>
              <a:rPr lang="it-IT" dirty="0">
                <a:latin typeface="+mj-lt"/>
              </a:rPr>
              <a:t>calcolata in base al volume del contenitore del RUR scelto e al numero di svuotamenti dello stesso; ridotta del 30% per le UD che praticano </a:t>
            </a:r>
            <a:r>
              <a:rPr lang="it-IT" dirty="0" smtClean="0">
                <a:latin typeface="+mj-lt"/>
              </a:rPr>
              <a:t>il compostaggio </a:t>
            </a:r>
            <a:r>
              <a:rPr lang="it-IT" dirty="0">
                <a:latin typeface="+mj-lt"/>
              </a:rPr>
              <a:t>della </a:t>
            </a:r>
            <a:r>
              <a:rPr lang="it-IT" dirty="0" smtClean="0">
                <a:latin typeface="+mj-lt"/>
              </a:rPr>
              <a:t>FORSU; </a:t>
            </a:r>
          </a:p>
          <a:p>
            <a:r>
              <a:rPr lang="it-IT" sz="2400" b="1" dirty="0" smtClean="0">
                <a:solidFill>
                  <a:srgbClr val="004B69"/>
                </a:solidFill>
                <a:latin typeface="+mj-lt"/>
                <a:ea typeface="+mj-ea"/>
                <a:cs typeface="Arial"/>
              </a:rPr>
              <a:t>quota variabile aggiuntiva </a:t>
            </a:r>
            <a:r>
              <a:rPr lang="it-IT" dirty="0">
                <a:latin typeface="+mj-lt"/>
              </a:rPr>
              <a:t>rifiuto vegetale: conteggiata a chi ha attivato la raccolta </a:t>
            </a:r>
            <a:r>
              <a:rPr lang="it-IT" dirty="0" err="1">
                <a:latin typeface="+mj-lt"/>
              </a:rPr>
              <a:t>pap</a:t>
            </a:r>
            <a:r>
              <a:rPr lang="it-IT" dirty="0">
                <a:latin typeface="+mj-lt"/>
              </a:rPr>
              <a:t> del rifiuto vegetale; composta da TF (in base al volume del contenitore scelto) e TV in funzione del n° di svuotamenti.</a:t>
            </a:r>
          </a:p>
        </p:txBody>
      </p:sp>
      <p:sp>
        <p:nvSpPr>
          <p:cNvPr id="6" name="Rettangolo 5"/>
          <p:cNvSpPr/>
          <p:nvPr/>
        </p:nvSpPr>
        <p:spPr>
          <a:xfrm>
            <a:off x="524398" y="5280032"/>
            <a:ext cx="50382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latin typeface="+mj-lt"/>
              </a:rPr>
              <a:t>sono previsti i minimi per il RUR pari ad un n° di svuotamenti </a:t>
            </a:r>
            <a:r>
              <a:rPr lang="it-IT" dirty="0" err="1">
                <a:latin typeface="+mj-lt"/>
              </a:rPr>
              <a:t>cont</a:t>
            </a:r>
            <a:r>
              <a:rPr lang="it-IT" dirty="0">
                <a:latin typeface="+mj-lt"/>
              </a:rPr>
              <a:t>. da 120 litri = al n° </a:t>
            </a:r>
            <a:r>
              <a:rPr lang="it-IT" dirty="0" err="1">
                <a:latin typeface="+mj-lt"/>
              </a:rPr>
              <a:t>comp</a:t>
            </a:r>
            <a:r>
              <a:rPr lang="it-IT" dirty="0">
                <a:latin typeface="+mj-lt"/>
              </a:rPr>
              <a:t>.+ 1</a:t>
            </a:r>
          </a:p>
        </p:txBody>
      </p:sp>
      <p:graphicFrame>
        <p:nvGraphicFramePr>
          <p:cNvPr id="8" name="Grafico 7"/>
          <p:cNvGraphicFramePr/>
          <p:nvPr>
            <p:extLst>
              <p:ext uri="{D42A27DB-BD31-4B8C-83A1-F6EECF244321}">
                <p14:modId xmlns:p14="http://schemas.microsoft.com/office/powerpoint/2010/main" val="2004041911"/>
              </p:ext>
            </p:extLst>
          </p:nvPr>
        </p:nvGraphicFramePr>
        <p:xfrm>
          <a:off x="399943" y="1895564"/>
          <a:ext cx="3314914" cy="3697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1520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1BA9E-CF39-5A4C-A796-CE277B4E7A22}" type="slidenum">
              <a:rPr lang="it-IT" smtClean="0"/>
              <a:t>11</a:t>
            </a:fld>
            <a:endParaRPr lang="it-IT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331" y="1354454"/>
            <a:ext cx="4558879" cy="4454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823222" y="274319"/>
            <a:ext cx="78635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b="1" dirty="0">
                <a:solidFill>
                  <a:srgbClr val="004B69"/>
                </a:solidFill>
                <a:latin typeface="Arial"/>
                <a:ea typeface="+mj-ea"/>
                <a:cs typeface="Arial"/>
              </a:rPr>
              <a:t>Comune di Bitetto (BA) </a:t>
            </a:r>
            <a:endParaRPr lang="it-IT" sz="3000" b="1" dirty="0" smtClean="0">
              <a:solidFill>
                <a:srgbClr val="004B69"/>
              </a:solidFill>
              <a:latin typeface="Arial"/>
              <a:ea typeface="+mj-ea"/>
              <a:cs typeface="Arial"/>
            </a:endParaRPr>
          </a:p>
          <a:p>
            <a:pPr algn="ctr"/>
            <a:r>
              <a:rPr lang="it-IT" sz="2400" b="1" dirty="0" smtClean="0">
                <a:latin typeface="+mj-lt"/>
              </a:rPr>
              <a:t>circa 12.000 ab , RD% 77% RUR  75 Kg/ab </a:t>
            </a:r>
            <a:r>
              <a:rPr lang="it-IT" sz="2000" b="1" dirty="0" smtClean="0">
                <a:latin typeface="+mj-lt"/>
              </a:rPr>
              <a:t>(dati 2017)</a:t>
            </a:r>
            <a:endParaRPr lang="it-IT" sz="2000" b="1" dirty="0">
              <a:latin typeface="+mj-lt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500063" y="2179320"/>
            <a:ext cx="297634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b="1" dirty="0">
                <a:solidFill>
                  <a:srgbClr val="004B69"/>
                </a:solidFill>
                <a:latin typeface="Arial"/>
                <a:ea typeface="+mj-ea"/>
                <a:cs typeface="Arial"/>
              </a:rPr>
              <a:t>Modello PAYT + KAYT + </a:t>
            </a:r>
            <a:r>
              <a:rPr lang="it-IT" sz="3000" b="1" dirty="0" smtClean="0">
                <a:solidFill>
                  <a:srgbClr val="004B69"/>
                </a:solidFill>
                <a:latin typeface="Arial"/>
                <a:ea typeface="+mj-ea"/>
                <a:cs typeface="Arial"/>
              </a:rPr>
              <a:t>GAMIFICATION</a:t>
            </a:r>
          </a:p>
          <a:p>
            <a:pPr algn="ctr"/>
            <a:endParaRPr lang="it-IT" sz="3000" b="1" dirty="0">
              <a:solidFill>
                <a:srgbClr val="004B69"/>
              </a:solidFill>
              <a:latin typeface="Arial"/>
              <a:ea typeface="+mj-ea"/>
              <a:cs typeface="Arial"/>
            </a:endParaRPr>
          </a:p>
          <a:p>
            <a:pPr algn="ctr"/>
            <a:r>
              <a:rPr lang="it-IT" sz="3000" b="1" dirty="0" smtClean="0">
                <a:solidFill>
                  <a:srgbClr val="004B69"/>
                </a:solidFill>
                <a:latin typeface="Arial"/>
                <a:ea typeface="+mj-ea"/>
                <a:cs typeface="Arial"/>
              </a:rPr>
              <a:t>Sistema bonus </a:t>
            </a:r>
            <a:r>
              <a:rPr lang="it-IT" sz="3000" b="1" dirty="0" err="1" smtClean="0">
                <a:solidFill>
                  <a:srgbClr val="004B69"/>
                </a:solidFill>
                <a:latin typeface="Arial"/>
                <a:ea typeface="+mj-ea"/>
                <a:cs typeface="Arial"/>
              </a:rPr>
              <a:t>malus</a:t>
            </a:r>
            <a:r>
              <a:rPr lang="it-IT" sz="3000" b="1" dirty="0" smtClean="0">
                <a:solidFill>
                  <a:srgbClr val="004B69"/>
                </a:solidFill>
                <a:latin typeface="Arial"/>
                <a:ea typeface="+mj-ea"/>
                <a:cs typeface="Arial"/>
              </a:rPr>
              <a:t> avviato nel 2019</a:t>
            </a:r>
            <a:endParaRPr lang="it-IT" sz="3000" b="1" dirty="0">
              <a:solidFill>
                <a:srgbClr val="004B69"/>
              </a:solidFill>
              <a:latin typeface="Arial"/>
              <a:ea typeface="+mj-ea"/>
              <a:cs typeface="Arial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39871" y="1230868"/>
            <a:ext cx="40206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b="1" dirty="0">
                <a:solidFill>
                  <a:srgbClr val="004B69"/>
                </a:solidFill>
                <a:latin typeface="+mj-lt"/>
                <a:cs typeface="Arial"/>
              </a:rPr>
              <a:t>R</a:t>
            </a:r>
            <a:r>
              <a:rPr lang="it-IT" sz="2800" b="1" dirty="0" smtClean="0">
                <a:solidFill>
                  <a:srgbClr val="004B69"/>
                </a:solidFill>
                <a:latin typeface="+mj-lt"/>
                <a:cs typeface="Arial"/>
              </a:rPr>
              <a:t>accolta </a:t>
            </a:r>
            <a:r>
              <a:rPr lang="it-IT" sz="2800" b="1" dirty="0">
                <a:solidFill>
                  <a:srgbClr val="004B69"/>
                </a:solidFill>
                <a:latin typeface="+mj-lt"/>
                <a:cs typeface="Arial"/>
              </a:rPr>
              <a:t>Porta a Porta</a:t>
            </a:r>
          </a:p>
        </p:txBody>
      </p:sp>
    </p:spTree>
    <p:extLst>
      <p:ext uri="{BB962C8B-B14F-4D97-AF65-F5344CB8AC3E}">
        <p14:creationId xmlns:p14="http://schemas.microsoft.com/office/powerpoint/2010/main" val="64914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"/>
          <a:stretch/>
        </p:blipFill>
        <p:spPr bwMode="auto">
          <a:xfrm>
            <a:off x="566422" y="1347112"/>
            <a:ext cx="8026332" cy="44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396240" y="980131"/>
            <a:ext cx="8549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Luogo di </a:t>
            </a:r>
            <a:r>
              <a:rPr lang="it-IT" sz="18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misurazione: </a:t>
            </a:r>
            <a:r>
              <a:rPr lang="it-IT" sz="18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utenza singola o </a:t>
            </a:r>
            <a:r>
              <a:rPr lang="it-IT" sz="18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aggregata (sistemi </a:t>
            </a:r>
            <a:r>
              <a:rPr lang="it-IT" sz="18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domiciliari)</a:t>
            </a:r>
          </a:p>
        </p:txBody>
      </p:sp>
      <p:sp>
        <p:nvSpPr>
          <p:cNvPr id="9" name="Titolo 1"/>
          <p:cNvSpPr txBox="1">
            <a:spLocks/>
          </p:cNvSpPr>
          <p:nvPr/>
        </p:nvSpPr>
        <p:spPr bwMode="auto">
          <a:xfrm>
            <a:off x="182880" y="150240"/>
            <a:ext cx="8961120" cy="846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5E7D"/>
                </a:solidFill>
                <a:latin typeface="Arial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5E7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5E7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5E7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5E7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5E7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5E7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5E7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5E7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/>
            <a:r>
              <a:rPr lang="it-IT" sz="2400" dirty="0"/>
              <a:t>Attrezzature e strumenti per la raccolta, metodi e strumenti di </a:t>
            </a:r>
            <a:r>
              <a:rPr lang="it-IT" sz="2400" dirty="0" smtClean="0"/>
              <a:t>misurazione nei sistemi domiciliari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35151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472266" y="852393"/>
            <a:ext cx="84888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Luogo di </a:t>
            </a:r>
            <a:r>
              <a:rPr lang="it-IT" sz="18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misurazione: </a:t>
            </a:r>
            <a:r>
              <a:rPr lang="it-IT" sz="18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struttura </a:t>
            </a:r>
            <a:r>
              <a:rPr lang="it-IT" sz="18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multiutenza</a:t>
            </a:r>
          </a:p>
          <a:p>
            <a:r>
              <a:rPr lang="it-IT" sz="18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(cassonetti </a:t>
            </a:r>
            <a:r>
              <a:rPr lang="it-IT" sz="18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con limitatore volumetrico, press container, centri </a:t>
            </a:r>
            <a:r>
              <a:rPr lang="it-IT" sz="18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comunali di </a:t>
            </a:r>
            <a:r>
              <a:rPr lang="it-IT" sz="18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raccolta</a:t>
            </a:r>
            <a:r>
              <a:rPr lang="it-IT" sz="1800" b="1" dirty="0">
                <a:solidFill>
                  <a:srgbClr val="FF0000"/>
                </a:solidFill>
                <a:latin typeface="Arial Narrow" panose="020B0606020202030204" pitchFamily="34" charset="0"/>
                <a:ea typeface="+mj-ea"/>
                <a:cs typeface="+mj-cs"/>
              </a:rPr>
              <a:t>)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1859895" y="3812328"/>
            <a:ext cx="81949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dirty="0"/>
              <a:t>Bilance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114" y="2579285"/>
            <a:ext cx="907530" cy="1097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521" y="4181659"/>
            <a:ext cx="712715" cy="1110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asellaDiTesto 12"/>
          <p:cNvSpPr txBox="1"/>
          <p:nvPr/>
        </p:nvSpPr>
        <p:spPr>
          <a:xfrm>
            <a:off x="7163166" y="3927744"/>
            <a:ext cx="152380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/>
              <a:t>Centri di Raccolta</a:t>
            </a:r>
            <a:endParaRPr lang="it-IT" sz="1200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3838996" y="3981604"/>
            <a:ext cx="138868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700" b="1"/>
            </a:lvl1pPr>
          </a:lstStyle>
          <a:p>
            <a:r>
              <a:rPr lang="it-IT" sz="1200" b="0" dirty="0"/>
              <a:t>Press Container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736745" y="1898926"/>
            <a:ext cx="2484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800" u="sng" dirty="0" smtClean="0"/>
              <a:t>Sistemi di acquisizione</a:t>
            </a:r>
            <a:r>
              <a:rPr lang="it-IT" sz="1800" u="sng" dirty="0"/>
              <a:t> </a:t>
            </a:r>
            <a:r>
              <a:rPr lang="it-IT" sz="1800" u="sng" dirty="0" smtClean="0"/>
              <a:t>aggiuntivi</a:t>
            </a:r>
            <a:endParaRPr lang="it-IT" sz="1800" u="sng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4433796" y="2067478"/>
            <a:ext cx="3400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800" u="sng" dirty="0" smtClean="0"/>
              <a:t>Strutture</a:t>
            </a:r>
            <a:endParaRPr lang="it-IT" sz="1800" u="sng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5650169" y="3836579"/>
            <a:ext cx="136546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/>
              <a:t>Cassonetti con limitatore volumetrico</a:t>
            </a:r>
            <a:endParaRPr lang="it-IT" sz="1200" dirty="0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746" y="2545450"/>
            <a:ext cx="1832303" cy="1266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670" y="2489420"/>
            <a:ext cx="1388458" cy="132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670" y="4235521"/>
            <a:ext cx="1515607" cy="1368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7" descr="20140323_0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3273"/>
          <a:stretch/>
        </p:blipFill>
        <p:spPr bwMode="auto">
          <a:xfrm>
            <a:off x="3773897" y="4356919"/>
            <a:ext cx="1512000" cy="1158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13" descr="Risultati immagini per centri di raccolta rifiuti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747" y="4266975"/>
            <a:ext cx="1635227" cy="133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579" y="2555923"/>
            <a:ext cx="1571395" cy="11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itolo 1"/>
          <p:cNvSpPr txBox="1">
            <a:spLocks/>
          </p:cNvSpPr>
          <p:nvPr/>
        </p:nvSpPr>
        <p:spPr bwMode="auto">
          <a:xfrm>
            <a:off x="0" y="0"/>
            <a:ext cx="8961120" cy="846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5E7D"/>
                </a:solidFill>
                <a:latin typeface="Arial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5E7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5E7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5E7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5E7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5E7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5E7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5E7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5E7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/>
            <a:r>
              <a:rPr lang="it-IT" sz="2400" dirty="0"/>
              <a:t>Attrezzature e strumenti per la raccolta, metodi e strumenti di </a:t>
            </a:r>
            <a:r>
              <a:rPr lang="it-IT" sz="2400" dirty="0" smtClean="0"/>
              <a:t>misurazione attraverso strutture multiutenza</a:t>
            </a:r>
            <a:endParaRPr lang="it-IT" sz="2400" dirty="0"/>
          </a:p>
        </p:txBody>
      </p:sp>
      <p:sp>
        <p:nvSpPr>
          <p:cNvPr id="2" name="Rettangolo 1"/>
          <p:cNvSpPr/>
          <p:nvPr/>
        </p:nvSpPr>
        <p:spPr>
          <a:xfrm>
            <a:off x="2430693" y="598619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/>
              <a:t> </a:t>
            </a:r>
            <a:r>
              <a:rPr lang="it-IT" dirty="0">
                <a:solidFill>
                  <a:srgbClr val="FF0000"/>
                </a:solidFill>
              </a:rPr>
              <a:t>UNI 11686:2017 denominata “Gestione dei rifiuti - Waste </a:t>
            </a:r>
            <a:r>
              <a:rPr lang="it-IT" dirty="0" err="1">
                <a:solidFill>
                  <a:srgbClr val="FF0000"/>
                </a:solidFill>
              </a:rPr>
              <a:t>visual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elements</a:t>
            </a:r>
            <a:r>
              <a:rPr lang="it-IT" dirty="0">
                <a:solidFill>
                  <a:srgbClr val="FF0000"/>
                </a:solidFill>
              </a:rPr>
              <a:t>” l’UNI </a:t>
            </a:r>
          </a:p>
        </p:txBody>
      </p:sp>
    </p:spTree>
    <p:extLst>
      <p:ext uri="{BB962C8B-B14F-4D97-AF65-F5344CB8AC3E}">
        <p14:creationId xmlns:p14="http://schemas.microsoft.com/office/powerpoint/2010/main" val="395779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2"/>
          <p:cNvSpPr txBox="1">
            <a:spLocks/>
          </p:cNvSpPr>
          <p:nvPr/>
        </p:nvSpPr>
        <p:spPr bwMode="auto">
          <a:xfrm>
            <a:off x="365760" y="718370"/>
            <a:ext cx="8595359" cy="2336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b="1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 b="1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Tx/>
              <a:buNone/>
            </a:pPr>
            <a:r>
              <a:rPr lang="it-IT" kern="0" dirty="0" smtClean="0"/>
              <a:t>Numerosi riscontri bibliografici evidenziano come la </a:t>
            </a:r>
            <a:r>
              <a:rPr lang="it-IT" b="1" kern="0" dirty="0" smtClean="0"/>
              <a:t>qualità delle frazioni raccolte </a:t>
            </a:r>
            <a:r>
              <a:rPr lang="it-IT" b="1" kern="0" dirty="0" err="1" smtClean="0"/>
              <a:t>PaP</a:t>
            </a:r>
            <a:r>
              <a:rPr lang="it-IT" b="1" kern="0" dirty="0" smtClean="0"/>
              <a:t> sia buona o ottima anche in caso di TP anche spinte</a:t>
            </a:r>
            <a:r>
              <a:rPr lang="it-IT" kern="0" dirty="0" smtClean="0"/>
              <a:t>. Diverso invece è il discorso quando, </a:t>
            </a:r>
            <a:r>
              <a:rPr lang="it-IT" b="1" kern="0" dirty="0" smtClean="0"/>
              <a:t>in sistemi stradali</a:t>
            </a:r>
            <a:r>
              <a:rPr lang="it-IT" kern="0" dirty="0" smtClean="0"/>
              <a:t>, si applicano tariffazioni puntuali sul secco residuo e viene controllato solo quest’ultimo flusso lasciando non presidiati i conferimenti delle frazioni riciclabili.</a:t>
            </a:r>
          </a:p>
          <a:p>
            <a:pPr marL="0" indent="0" algn="just">
              <a:buFontTx/>
              <a:buNone/>
            </a:pPr>
            <a:r>
              <a:rPr lang="it-IT" kern="0" dirty="0" smtClean="0"/>
              <a:t>Questo avviene con il sistema caratterizzato da contenitori multiutenza dotati di limitatore volumetrico (cassonetti stradali con </a:t>
            </a:r>
            <a:r>
              <a:rPr lang="it-IT" kern="0" dirty="0" err="1" smtClean="0"/>
              <a:t>cupolina</a:t>
            </a:r>
            <a:r>
              <a:rPr lang="it-IT" kern="0" dirty="0" smtClean="0"/>
              <a:t>) con contemporanea presenza di cassonetti stradali o campane ad accesso non presidiato</a:t>
            </a:r>
          </a:p>
          <a:p>
            <a:pPr marL="0" indent="0">
              <a:buFontTx/>
              <a:buNone/>
            </a:pPr>
            <a:r>
              <a:rPr lang="it-IT" kern="0" dirty="0" smtClean="0"/>
              <a:t>. </a:t>
            </a:r>
            <a:endParaRPr lang="it-IT" kern="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5044440" y="3461209"/>
            <a:ext cx="3767540" cy="286232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800" kern="0" dirty="0" smtClean="0"/>
              <a:t>Sono riportate evidenze che in sistemi di raccolta stradali la </a:t>
            </a:r>
            <a:r>
              <a:rPr lang="it-IT" sz="1800" b="1" kern="0" dirty="0" smtClean="0"/>
              <a:t>presenza contestuale di contenitori a libero accesso (per le RD) e contenitori con limitatore ad accesso controllato </a:t>
            </a:r>
            <a:r>
              <a:rPr lang="it-IT" sz="1800" kern="0" dirty="0"/>
              <a:t>tramite scheda </a:t>
            </a:r>
            <a:r>
              <a:rPr lang="it-IT" sz="1800" kern="0" dirty="0" smtClean="0"/>
              <a:t>identificativa e  destinati al secco residuo </a:t>
            </a:r>
            <a:r>
              <a:rPr lang="it-IT" sz="1800" b="1" kern="0" dirty="0" smtClean="0"/>
              <a:t>spesso comporta criticità nella qualità merceologica </a:t>
            </a:r>
            <a:r>
              <a:rPr lang="it-IT" sz="1800" kern="0" dirty="0" smtClean="0"/>
              <a:t>delle frazioni differenziate</a:t>
            </a:r>
            <a:endParaRPr lang="it-IT" sz="1800" kern="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624840" y="3167349"/>
            <a:ext cx="176608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/>
              <a:t>Cassonetti con limitatore volumetrico</a:t>
            </a:r>
            <a:endParaRPr lang="it-IT" sz="1200" dirty="0"/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01"/>
          <a:stretch/>
        </p:blipFill>
        <p:spPr bwMode="auto">
          <a:xfrm>
            <a:off x="720407" y="3629014"/>
            <a:ext cx="1515607" cy="1228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07" r="54904" b="27324"/>
          <a:stretch/>
        </p:blipFill>
        <p:spPr bwMode="auto">
          <a:xfrm>
            <a:off x="487680" y="4857750"/>
            <a:ext cx="1748334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901700" y="174624"/>
            <a:ext cx="8242300" cy="43497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75" fontAlgn="auto">
              <a:spcBef>
                <a:spcPts val="1200"/>
              </a:spcBef>
            </a:pPr>
            <a:r>
              <a:rPr lang="it-IT" sz="2000" dirty="0"/>
              <a:t>Q</a:t>
            </a:r>
            <a:r>
              <a:rPr lang="it-IT" sz="2000" kern="1200" dirty="0" smtClean="0"/>
              <a:t>ualità merceologica delle frazioni </a:t>
            </a:r>
            <a:r>
              <a:rPr lang="it-IT" sz="2000" kern="1200" dirty="0"/>
              <a:t>differenziate 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53"/>
          <a:stretch/>
        </p:blipFill>
        <p:spPr bwMode="auto">
          <a:xfrm>
            <a:off x="2908299" y="3443893"/>
            <a:ext cx="1816539" cy="3255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asellaDiTesto 12"/>
          <p:cNvSpPr txBox="1"/>
          <p:nvPr/>
        </p:nvSpPr>
        <p:spPr>
          <a:xfrm>
            <a:off x="2879271" y="3124560"/>
            <a:ext cx="172810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/>
              <a:t>Cassonetti ad accesso non presidiato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359091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1BA9E-CF39-5A4C-A796-CE277B4E7A22}" type="slidenum">
              <a:rPr lang="it-IT" smtClean="0"/>
              <a:t>15</a:t>
            </a:fld>
            <a:endParaRPr lang="it-IT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623" y="1258253"/>
            <a:ext cx="6315075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olo 3"/>
          <p:cNvSpPr txBox="1">
            <a:spLocks/>
          </p:cNvSpPr>
          <p:nvPr/>
        </p:nvSpPr>
        <p:spPr>
          <a:xfrm>
            <a:off x="974725" y="55526"/>
            <a:ext cx="7541124" cy="87715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000" b="0" i="0" kern="1200">
                <a:solidFill>
                  <a:schemeClr val="tx1"/>
                </a:solidFill>
                <a:latin typeface="+mj-lt"/>
                <a:ea typeface="+mj-ea"/>
                <a:cs typeface="Arial Black"/>
              </a:defRPr>
            </a:lvl1pPr>
          </a:lstStyle>
          <a:p>
            <a:pPr algn="ctr"/>
            <a:r>
              <a:rPr lang="it-IT" b="1" dirty="0" smtClean="0">
                <a:solidFill>
                  <a:srgbClr val="004B69"/>
                </a:solidFill>
                <a:latin typeface="Arial"/>
                <a:cs typeface="Arial"/>
              </a:rPr>
              <a:t>Gestione della tariffazione puntuale nei condomini</a:t>
            </a:r>
            <a:endParaRPr lang="it-IT" b="1" dirty="0">
              <a:solidFill>
                <a:srgbClr val="004B6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267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59" y="907583"/>
            <a:ext cx="8048897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tangolo 2"/>
          <p:cNvSpPr/>
          <p:nvPr/>
        </p:nvSpPr>
        <p:spPr>
          <a:xfrm>
            <a:off x="787400" y="261252"/>
            <a:ext cx="7315201" cy="43088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it-IT" sz="2000" b="1" dirty="0" smtClean="0">
                <a:solidFill>
                  <a:srgbClr val="005E7D"/>
                </a:solidFill>
                <a:latin typeface="Arial"/>
                <a:ea typeface="+mj-ea"/>
                <a:cs typeface="+mj-cs"/>
              </a:rPr>
              <a:t>A</a:t>
            </a:r>
            <a:r>
              <a:rPr lang="it-IT" sz="2200" b="1" dirty="0" smtClean="0">
                <a:solidFill>
                  <a:srgbClr val="005E7D"/>
                </a:solidFill>
                <a:latin typeface="Arial"/>
                <a:ea typeface="+mj-ea"/>
                <a:cs typeface="+mj-cs"/>
              </a:rPr>
              <a:t>bbandono </a:t>
            </a:r>
            <a:r>
              <a:rPr lang="it-IT" sz="2200" b="1" dirty="0">
                <a:solidFill>
                  <a:srgbClr val="005E7D"/>
                </a:solidFill>
                <a:latin typeface="Arial"/>
                <a:ea typeface="+mj-ea"/>
                <a:cs typeface="+mj-cs"/>
              </a:rPr>
              <a:t>dei rifiuti nel </a:t>
            </a:r>
            <a:r>
              <a:rPr lang="it-IT" sz="2200" b="1" dirty="0" smtClean="0">
                <a:solidFill>
                  <a:srgbClr val="005E7D"/>
                </a:solidFill>
                <a:latin typeface="Arial"/>
                <a:ea typeface="+mj-ea"/>
                <a:cs typeface="+mj-cs"/>
              </a:rPr>
              <a:t>territorio</a:t>
            </a:r>
            <a:endParaRPr lang="it-IT" sz="2200" b="1" dirty="0">
              <a:solidFill>
                <a:srgbClr val="005E7D"/>
              </a:solidFill>
              <a:latin typeface="Arial"/>
              <a:ea typeface="+mj-ea"/>
              <a:cs typeface="+mj-cs"/>
            </a:endParaRPr>
          </a:p>
        </p:txBody>
      </p:sp>
      <p:sp>
        <p:nvSpPr>
          <p:cNvPr id="6" name="Rettangolo 5"/>
          <p:cNvSpPr/>
          <p:nvPr/>
        </p:nvSpPr>
        <p:spPr bwMode="auto">
          <a:xfrm>
            <a:off x="4791529" y="2913743"/>
            <a:ext cx="1072242" cy="261257"/>
          </a:xfrm>
          <a:prstGeom prst="rect">
            <a:avLst/>
          </a:prstGeom>
          <a:solidFill>
            <a:srgbClr val="D9EDE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558799" y="5066651"/>
            <a:ext cx="81098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FF0000"/>
                </a:solidFill>
                <a:latin typeface="+mj-lt"/>
              </a:rPr>
              <a:t>Adeguate ed equilibrate progettazioni  della TP introduzione di servizi di controllo e l’utilizzo dei minimi comunque applicati scongiurano l’abbandono dei rifiuti nel territorio</a:t>
            </a:r>
            <a:endParaRPr lang="it-IT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787400" y="1115423"/>
            <a:ext cx="195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Dati 2014-15</a:t>
            </a:r>
            <a:endParaRPr lang="it-IT" sz="2000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619759" y="4534703"/>
            <a:ext cx="6812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Fonte: Ghiringhelli RETE RERA/ARS Ambiente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341217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908" y="718711"/>
            <a:ext cx="6949076" cy="216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Grafico 3"/>
          <p:cNvGraphicFramePr/>
          <p:nvPr>
            <p:extLst>
              <p:ext uri="{D42A27DB-BD31-4B8C-83A1-F6EECF244321}">
                <p14:modId xmlns:p14="http://schemas.microsoft.com/office/powerpoint/2010/main" val="1585623843"/>
              </p:ext>
            </p:extLst>
          </p:nvPr>
        </p:nvGraphicFramePr>
        <p:xfrm>
          <a:off x="309447" y="2686983"/>
          <a:ext cx="5753686" cy="3386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605" y="3890258"/>
            <a:ext cx="3571875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5459437" y="3403031"/>
            <a:ext cx="3066757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216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it-IT" sz="2160" b="1" dirty="0" smtClean="0">
                <a:solidFill>
                  <a:srgbClr val="000000"/>
                </a:solidFill>
                <a:latin typeface="+mj-lt"/>
                <a:ea typeface="+mn-ea"/>
              </a:rPr>
              <a:t>Esempio «classico»</a:t>
            </a:r>
            <a:endParaRPr lang="it-IT" sz="2160" b="1" dirty="0">
              <a:solidFill>
                <a:srgbClr val="000000"/>
              </a:solidFill>
              <a:latin typeface="+mj-lt"/>
              <a:ea typeface="+mn-ea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392681" y="32911"/>
            <a:ext cx="84840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  <a:spcAft>
                <a:spcPts val="0"/>
              </a:spcAft>
              <a:tabLst>
                <a:tab pos="449263" algn="l"/>
              </a:tabLst>
            </a:pPr>
            <a:r>
              <a:rPr lang="it-IT" sz="2000" b="1" dirty="0" smtClean="0">
                <a:solidFill>
                  <a:srgbClr val="005E7D"/>
                </a:solidFill>
                <a:latin typeface="Arial"/>
                <a:ea typeface="+mj-ea"/>
                <a:cs typeface="+mj-cs"/>
              </a:rPr>
              <a:t>L’Articolazione Tariffaria: dalla </a:t>
            </a:r>
            <a:r>
              <a:rPr lang="it-IT" sz="2000" b="1" dirty="0">
                <a:solidFill>
                  <a:srgbClr val="005E7D"/>
                </a:solidFill>
                <a:latin typeface="Arial"/>
                <a:ea typeface="+mj-ea"/>
                <a:cs typeface="+mj-cs"/>
              </a:rPr>
              <a:t>misurazione delle quantità alla commisurazione del prelievo</a:t>
            </a:r>
          </a:p>
        </p:txBody>
      </p:sp>
    </p:spTree>
    <p:extLst>
      <p:ext uri="{BB962C8B-B14F-4D97-AF65-F5344CB8AC3E}">
        <p14:creationId xmlns:p14="http://schemas.microsoft.com/office/powerpoint/2010/main" val="279712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1BA9E-CF39-5A4C-A796-CE277B4E7A22}" type="slidenum">
              <a:rPr lang="it-IT" smtClean="0"/>
              <a:t>18</a:t>
            </a:fld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1" y="152400"/>
            <a:ext cx="8823959" cy="5516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80858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121920" y="1321301"/>
            <a:ext cx="8912089" cy="3924300"/>
          </a:xfrm>
        </p:spPr>
        <p:txBody>
          <a:bodyPr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b="1" dirty="0">
                <a:latin typeface="+mj-lt"/>
                <a:cs typeface="+mn-cs"/>
              </a:rPr>
              <a:t>L’introduzione di sistemi di tariffazione puntuale con riconoscimento dell’utenza </a:t>
            </a:r>
            <a:r>
              <a:rPr lang="it-IT" b="1" dirty="0" smtClean="0">
                <a:latin typeface="+mj-lt"/>
                <a:cs typeface="+mn-cs"/>
              </a:rPr>
              <a:t>rientra </a:t>
            </a:r>
            <a:r>
              <a:rPr lang="it-IT" b="1" dirty="0">
                <a:latin typeface="+mj-lt"/>
                <a:cs typeface="+mn-cs"/>
              </a:rPr>
              <a:t>nei costi operativi incentivanti che sono forse gli unici costi previsionali che è possibile inserire nei costi riconosciuti per l’anno di esercizio (punto 7,10 MTR) </a:t>
            </a:r>
            <a:endParaRPr lang="it-IT" b="1" dirty="0" smtClean="0">
              <a:latin typeface="+mj-lt"/>
              <a:cs typeface="+mn-cs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b="1" dirty="0"/>
              <a:t>Nei casi in cui siano in vigore sistemi di tariffazione puntuale che abbiano superato l’applicazione delle </a:t>
            </a:r>
            <a:r>
              <a:rPr lang="it-IT" b="1" dirty="0" smtClean="0"/>
              <a:t>tabelle dei K del DPR 158/99, </a:t>
            </a:r>
            <a:r>
              <a:rPr lang="it-IT" b="1" dirty="0"/>
              <a:t>oppure nel caso in cui se ne preveda l’introduzione a partire dall’anno 2020, la nuova metodologia trova applicazione, nel periodo considerato, per la sola determinazione dei costi efficienti da riconoscere alla gestione. (Punto 5,2 MTR)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b="1" dirty="0" smtClean="0"/>
              <a:t>Qualora </a:t>
            </a:r>
            <a:r>
              <a:rPr lang="it-IT" b="1" dirty="0"/>
              <a:t>si sia verificato il passaggio a sistemi di tariffazione puntuale, ovvero lo stesso sia previsto a partire dal 2020, l’applicazione della metodologia assume rilievo unicamente per la determinazione del valore massimo dei costi da riconoscere alla gestione (Punto 17,1 lettera b MTR)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it-IT" b="1" dirty="0">
              <a:latin typeface="+mj-lt"/>
              <a:cs typeface="+mn-cs"/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1BA9E-CF39-5A4C-A796-CE277B4E7A22}" type="slidenum">
              <a:rPr lang="it-IT" smtClean="0"/>
              <a:t>19</a:t>
            </a:fld>
            <a:endParaRPr lang="it-IT" dirty="0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304800" y="451766"/>
            <a:ext cx="8287249" cy="877155"/>
          </a:xfrm>
        </p:spPr>
        <p:txBody>
          <a:bodyPr/>
          <a:lstStyle/>
          <a:p>
            <a:pPr algn="ctr"/>
            <a:r>
              <a:rPr lang="it-IT" sz="2400" dirty="0" smtClean="0"/>
              <a:t>Cosa dice ARERA sulla Tariffa Puntuale con il MTR 443 del 31/10/2019 ?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909298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1BA9E-CF39-5A4C-A796-CE277B4E7A22}" type="slidenum">
              <a:rPr lang="it-IT" smtClean="0"/>
              <a:t>2</a:t>
            </a:fld>
            <a:endParaRPr lang="it-IT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1054102" y="1897518"/>
            <a:ext cx="5742938" cy="3085962"/>
          </a:xfrm>
        </p:spPr>
        <p:txBody>
          <a:bodyPr/>
          <a:lstStyle/>
          <a:p>
            <a:r>
              <a:rPr lang="it-IT" sz="3600" dirty="0"/>
              <a:t>Progettare e applicare la tariffa puntuale per migliorare le performance del sistema di gestione rifiuti urbani</a:t>
            </a:r>
            <a:endParaRPr lang="it-IT" sz="3600" b="1" dirty="0"/>
          </a:p>
        </p:txBody>
      </p:sp>
    </p:spTree>
    <p:extLst>
      <p:ext uri="{BB962C8B-B14F-4D97-AF65-F5344CB8AC3E}">
        <p14:creationId xmlns:p14="http://schemas.microsoft.com/office/powerpoint/2010/main" val="377192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1BA9E-CF39-5A4C-A796-CE277B4E7A22}" type="slidenum">
              <a:rPr lang="it-IT" smtClean="0"/>
              <a:t>20</a:t>
            </a:fld>
            <a:endParaRPr lang="it-IT" dirty="0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1672590" y="273260"/>
            <a:ext cx="5898515" cy="432154"/>
          </a:xfrm>
        </p:spPr>
        <p:txBody>
          <a:bodyPr/>
          <a:lstStyle/>
          <a:p>
            <a:r>
              <a:rPr lang="it-IT" dirty="0"/>
              <a:t>Calcolo e utilizzo dei “minimi”</a:t>
            </a:r>
          </a:p>
        </p:txBody>
      </p:sp>
      <p:pic>
        <p:nvPicPr>
          <p:cNvPr id="6" name="Immagin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320" y="853440"/>
            <a:ext cx="5989320" cy="46634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189062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1BA9E-CF39-5A4C-A796-CE277B4E7A22}" type="slidenum">
              <a:rPr lang="it-IT" smtClean="0"/>
              <a:t>21</a:t>
            </a:fld>
            <a:endParaRPr lang="it-IT"/>
          </a:p>
        </p:txBody>
      </p:sp>
      <p:sp>
        <p:nvSpPr>
          <p:cNvPr id="4" name="Titolo 3"/>
          <p:cNvSpPr txBox="1">
            <a:spLocks/>
          </p:cNvSpPr>
          <p:nvPr/>
        </p:nvSpPr>
        <p:spPr>
          <a:xfrm>
            <a:off x="1672590" y="273260"/>
            <a:ext cx="5898515" cy="432154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000" b="0" i="0" kern="1200">
                <a:solidFill>
                  <a:schemeClr val="tx1"/>
                </a:solidFill>
                <a:latin typeface="+mj-lt"/>
                <a:ea typeface="+mj-ea"/>
                <a:cs typeface="Arial Black"/>
              </a:defRPr>
            </a:lvl1pPr>
          </a:lstStyle>
          <a:p>
            <a:pPr>
              <a:lnSpc>
                <a:spcPts val="3100"/>
              </a:lnSpc>
            </a:pPr>
            <a:r>
              <a:rPr lang="it-IT" b="1" dirty="0">
                <a:solidFill>
                  <a:srgbClr val="004B69"/>
                </a:solidFill>
                <a:latin typeface="Arial"/>
                <a:cs typeface="Arial"/>
              </a:rPr>
              <a:t>Calcolo e utilizzo dei “minimi”</a:t>
            </a:r>
            <a:endParaRPr lang="it-IT" b="1" dirty="0">
              <a:solidFill>
                <a:srgbClr val="004B69"/>
              </a:solidFill>
              <a:latin typeface="Arial"/>
              <a:cs typeface="Arial"/>
            </a:endParaRPr>
          </a:p>
        </p:txBody>
      </p:sp>
      <p:pic>
        <p:nvPicPr>
          <p:cNvPr id="5" name="Immagin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960" y="1219200"/>
            <a:ext cx="6367145" cy="42976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373298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70" b="17709"/>
          <a:stretch/>
        </p:blipFill>
        <p:spPr bwMode="auto">
          <a:xfrm>
            <a:off x="6396143" y="3890009"/>
            <a:ext cx="1714500" cy="1374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622" y="2710882"/>
            <a:ext cx="1852042" cy="1743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olo 1">
            <a:extLst>
              <a:ext uri="{FF2B5EF4-FFF2-40B4-BE49-F238E27FC236}">
                <a16:creationId xmlns="" xmlns:a16="http://schemas.microsoft.com/office/drawing/2014/main" id="{7D363B47-A2D0-4C27-A47C-9A3C321E1D8F}"/>
              </a:ext>
            </a:extLst>
          </p:cNvPr>
          <p:cNvSpPr txBox="1">
            <a:spLocks/>
          </p:cNvSpPr>
          <p:nvPr/>
        </p:nvSpPr>
        <p:spPr>
          <a:xfrm>
            <a:off x="867176" y="715596"/>
            <a:ext cx="7893323" cy="65981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800" kern="0" dirty="0" smtClean="0">
                <a:solidFill>
                  <a:srgbClr val="005E7D"/>
                </a:solidFill>
              </a:rPr>
              <a:t>Esempio: composizione </a:t>
            </a:r>
            <a:r>
              <a:rPr lang="it-IT" sz="1800" kern="0" dirty="0">
                <a:solidFill>
                  <a:srgbClr val="005E7D"/>
                </a:solidFill>
              </a:rPr>
              <a:t>tipica </a:t>
            </a:r>
            <a:r>
              <a:rPr lang="it-IT" sz="1800" kern="0" dirty="0" smtClean="0">
                <a:solidFill>
                  <a:srgbClr val="005E7D"/>
                </a:solidFill>
              </a:rPr>
              <a:t>di </a:t>
            </a:r>
            <a:r>
              <a:rPr lang="it-IT" sz="1800" kern="0" dirty="0">
                <a:solidFill>
                  <a:srgbClr val="005E7D"/>
                </a:solidFill>
              </a:rPr>
              <a:t>una tariffa </a:t>
            </a:r>
            <a:r>
              <a:rPr lang="it-IT" sz="1800" kern="0" dirty="0" smtClean="0">
                <a:solidFill>
                  <a:srgbClr val="005E7D"/>
                </a:solidFill>
              </a:rPr>
              <a:t>puntuale </a:t>
            </a:r>
            <a:r>
              <a:rPr lang="it-IT" sz="1800" kern="0" dirty="0" smtClean="0">
                <a:solidFill>
                  <a:srgbClr val="FF0000"/>
                </a:solidFill>
              </a:rPr>
              <a:t>PROGRESSIVA.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800" kern="0" dirty="0">
                <a:solidFill>
                  <a:srgbClr val="005E7D"/>
                </a:solidFill>
              </a:rPr>
              <a:t>D</a:t>
            </a:r>
            <a:r>
              <a:rPr lang="it-IT" sz="1800" kern="0" dirty="0" smtClean="0">
                <a:solidFill>
                  <a:srgbClr val="005E7D"/>
                </a:solidFill>
              </a:rPr>
              <a:t>alla tariffa </a:t>
            </a:r>
            <a:r>
              <a:rPr lang="it-IT" sz="1800" i="1" kern="0" dirty="0" smtClean="0">
                <a:solidFill>
                  <a:srgbClr val="005E7D"/>
                </a:solidFill>
              </a:rPr>
              <a:t>binomia</a:t>
            </a:r>
            <a:r>
              <a:rPr lang="it-IT" sz="1800" kern="0" dirty="0" smtClean="0">
                <a:solidFill>
                  <a:srgbClr val="005E7D"/>
                </a:solidFill>
              </a:rPr>
              <a:t> </a:t>
            </a:r>
            <a:r>
              <a:rPr lang="it-IT" sz="1800" kern="0" dirty="0" smtClean="0">
                <a:solidFill>
                  <a:srgbClr val="005E7D"/>
                </a:solidFill>
                <a:sym typeface="Wingdings" panose="05000000000000000000" pitchFamily="2" charset="2"/>
              </a:rPr>
              <a:t></a:t>
            </a:r>
            <a:r>
              <a:rPr lang="it-IT" sz="1800" kern="0" dirty="0" smtClean="0">
                <a:solidFill>
                  <a:srgbClr val="005E7D"/>
                </a:solidFill>
              </a:rPr>
              <a:t>   alla tariffa almeno </a:t>
            </a:r>
            <a:r>
              <a:rPr lang="it-IT" sz="1800" i="1" kern="0" dirty="0" smtClean="0">
                <a:solidFill>
                  <a:srgbClr val="005E7D"/>
                </a:solidFill>
              </a:rPr>
              <a:t>trinomia</a:t>
            </a:r>
            <a:endParaRPr lang="it-IT" sz="1800" kern="0" dirty="0">
              <a:solidFill>
                <a:srgbClr val="005E7D"/>
              </a:solidFill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="" xmlns:a16="http://schemas.microsoft.com/office/drawing/2014/main" id="{F3716CE0-C632-413C-B788-DE5D42007CFB}"/>
              </a:ext>
            </a:extLst>
          </p:cNvPr>
          <p:cNvSpPr txBox="1"/>
          <p:nvPr/>
        </p:nvSpPr>
        <p:spPr>
          <a:xfrm>
            <a:off x="943832" y="1182424"/>
            <a:ext cx="14327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it-IT" sz="1800" b="1" dirty="0" smtClean="0">
                <a:latin typeface="Arial Narrow" panose="020B0606020202030204" pitchFamily="34" charset="0"/>
                <a:ea typeface="+mn-ea"/>
                <a:cs typeface="Shonar Bangla" panose="020B0502040204020203" pitchFamily="34" charset="0"/>
              </a:rPr>
              <a:t>TF</a:t>
            </a: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it-IT" sz="1800" b="1" dirty="0" smtClean="0">
                <a:latin typeface="Arial Narrow" panose="020B0606020202030204" pitchFamily="34" charset="0"/>
                <a:ea typeface="+mn-ea"/>
                <a:cs typeface="Shonar Bangla" panose="020B0502040204020203" pitchFamily="34" charset="0"/>
              </a:rPr>
              <a:t>Quota Fissa (mq, ab.)</a:t>
            </a:r>
            <a:endParaRPr lang="it-IT" sz="1800" b="1" dirty="0">
              <a:latin typeface="Arial Narrow" panose="020B0606020202030204" pitchFamily="34" charset="0"/>
              <a:ea typeface="+mn-ea"/>
              <a:cs typeface="Shonar Bangla" panose="020B0502040204020203" pitchFamily="34" charset="0"/>
            </a:endParaRPr>
          </a:p>
        </p:txBody>
      </p:sp>
      <p:sp>
        <p:nvSpPr>
          <p:cNvPr id="5" name="Croce 4">
            <a:extLst>
              <a:ext uri="{FF2B5EF4-FFF2-40B4-BE49-F238E27FC236}">
                <a16:creationId xmlns="" xmlns:a16="http://schemas.microsoft.com/office/drawing/2014/main" id="{A42134C3-65BE-449D-9DF2-347DB28A0EF1}"/>
              </a:ext>
            </a:extLst>
          </p:cNvPr>
          <p:cNvSpPr/>
          <p:nvPr/>
        </p:nvSpPr>
        <p:spPr>
          <a:xfrm>
            <a:off x="2709434" y="2278266"/>
            <a:ext cx="372140" cy="372140"/>
          </a:xfrm>
          <a:prstGeom prst="plus">
            <a:avLst>
              <a:gd name="adj" fmla="val 45000"/>
            </a:avLst>
          </a:prstGeom>
          <a:solidFill>
            <a:srgbClr val="003366"/>
          </a:solidFill>
          <a:ln w="22225" cap="rnd" cmpd="sng" algn="ctr">
            <a:solidFill>
              <a:srgbClr val="00336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smtClean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="" xmlns:a16="http://schemas.microsoft.com/office/drawing/2014/main" id="{5F8BF191-6395-4455-8C1A-514A1AFC25EB}"/>
              </a:ext>
            </a:extLst>
          </p:cNvPr>
          <p:cNvSpPr txBox="1"/>
          <p:nvPr/>
        </p:nvSpPr>
        <p:spPr>
          <a:xfrm>
            <a:off x="3059711" y="1849884"/>
            <a:ext cx="25438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it-IT" sz="1800" b="1" dirty="0" err="1" smtClean="0">
                <a:latin typeface="Arial Narrow" panose="020B0606020202030204" pitchFamily="34" charset="0"/>
                <a:ea typeface="+mn-ea"/>
                <a:cs typeface="Shonar Bangla" panose="020B0502040204020203" pitchFamily="34" charset="0"/>
              </a:rPr>
              <a:t>TVc</a:t>
            </a:r>
            <a:endParaRPr lang="it-IT" sz="1800" b="1" dirty="0" smtClean="0">
              <a:latin typeface="Arial Narrow" panose="020B0606020202030204" pitchFamily="34" charset="0"/>
              <a:ea typeface="+mn-ea"/>
              <a:cs typeface="Shonar Bangla" panose="020B0502040204020203" pitchFamily="34" charset="0"/>
            </a:endParaRP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it-IT" sz="1800" b="1" dirty="0" smtClean="0">
                <a:latin typeface="Arial Narrow" panose="020B0606020202030204" pitchFamily="34" charset="0"/>
                <a:ea typeface="+mn-ea"/>
                <a:cs typeface="Shonar Bangla" panose="020B0502040204020203" pitchFamily="34" charset="0"/>
              </a:rPr>
              <a:t>Quota Variabile calcolata compresa di minimi (coeff., flat,…)</a:t>
            </a:r>
            <a:endParaRPr lang="it-IT" sz="1800" b="1" dirty="0">
              <a:latin typeface="Arial Narrow" panose="020B0606020202030204" pitchFamily="34" charset="0"/>
              <a:ea typeface="+mn-ea"/>
              <a:cs typeface="Shonar Bangla" panose="020B0502040204020203" pitchFamily="34" charset="0"/>
            </a:endParaRPr>
          </a:p>
        </p:txBody>
      </p:sp>
      <p:sp>
        <p:nvSpPr>
          <p:cNvPr id="7" name="Croce 6">
            <a:extLst>
              <a:ext uri="{FF2B5EF4-FFF2-40B4-BE49-F238E27FC236}">
                <a16:creationId xmlns="" xmlns:a16="http://schemas.microsoft.com/office/drawing/2014/main" id="{188AC45A-FC24-4E2F-A85D-34E5600FF871}"/>
              </a:ext>
            </a:extLst>
          </p:cNvPr>
          <p:cNvSpPr/>
          <p:nvPr/>
        </p:nvSpPr>
        <p:spPr>
          <a:xfrm>
            <a:off x="5320849" y="3434972"/>
            <a:ext cx="372140" cy="372140"/>
          </a:xfrm>
          <a:prstGeom prst="plus">
            <a:avLst>
              <a:gd name="adj" fmla="val 45000"/>
            </a:avLst>
          </a:prstGeom>
          <a:solidFill>
            <a:srgbClr val="003366"/>
          </a:solidFill>
          <a:ln w="22225" cap="rnd" cmpd="sng" algn="ctr">
            <a:solidFill>
              <a:srgbClr val="003366"/>
            </a:solidFill>
            <a:prstDash val="solid"/>
          </a:ln>
          <a:effectLst/>
        </p:spPr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it-IT" sz="1800" kern="0">
              <a:solidFill>
                <a:srgbClr val="003366"/>
              </a:solidFill>
              <a:latin typeface="Trebuchet MS" panose="020B0603020202020204"/>
              <a:ea typeface="+mn-ea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="" xmlns:a16="http://schemas.microsoft.com/office/drawing/2014/main" id="{AFCE9FDA-EF50-4B82-9420-7BDA78E6AC51}"/>
              </a:ext>
            </a:extLst>
          </p:cNvPr>
          <p:cNvSpPr txBox="1"/>
          <p:nvPr/>
        </p:nvSpPr>
        <p:spPr>
          <a:xfrm>
            <a:off x="5705689" y="1213778"/>
            <a:ext cx="31709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it-IT" sz="1800" b="1" dirty="0" err="1" smtClean="0">
                <a:latin typeface="Arial Narrow" panose="020B0606020202030204" pitchFamily="34" charset="0"/>
                <a:cs typeface="Shonar Bangla" panose="020B0502040204020203" pitchFamily="34" charset="0"/>
              </a:rPr>
              <a:t>TVm</a:t>
            </a:r>
            <a:endParaRPr lang="it-IT" sz="1800" b="1" dirty="0">
              <a:latin typeface="Arial Narrow" panose="020B0606020202030204" pitchFamily="34" charset="0"/>
              <a:cs typeface="Shonar Bangla" panose="020B0502040204020203" pitchFamily="34" charset="0"/>
            </a:endParaRP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it-IT" sz="1800" b="1" dirty="0">
                <a:latin typeface="Arial Narrow" panose="020B0606020202030204" pitchFamily="34" charset="0"/>
                <a:cs typeface="Shonar Bangla" panose="020B0502040204020203" pitchFamily="34" charset="0"/>
              </a:rPr>
              <a:t>Quota Variabile </a:t>
            </a:r>
            <a:r>
              <a:rPr lang="it-IT" sz="1800" b="1" dirty="0" smtClean="0">
                <a:latin typeface="Arial Narrow" panose="020B0606020202030204" pitchFamily="34" charset="0"/>
                <a:cs typeface="Shonar Bangla" panose="020B0502040204020203" pitchFamily="34" charset="0"/>
              </a:rPr>
              <a:t>misurata RUR </a:t>
            </a:r>
            <a:endParaRPr lang="it-IT" sz="1800" b="1" dirty="0">
              <a:latin typeface="Arial Narrow" panose="020B0606020202030204" pitchFamily="34" charset="0"/>
              <a:cs typeface="Shonar Bangla" panose="020B0502040204020203" pitchFamily="34" charset="0"/>
            </a:endParaRP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it-IT" sz="1800" b="1" dirty="0" smtClean="0">
                <a:latin typeface="Arial Narrow" panose="020B0606020202030204" pitchFamily="34" charset="0"/>
                <a:cs typeface="Shonar Bangla" panose="020B0502040204020203" pitchFamily="34" charset="0"/>
              </a:rPr>
              <a:t>(peso, volume,…)</a:t>
            </a:r>
            <a:endParaRPr lang="it-IT" sz="1800" b="1" dirty="0">
              <a:latin typeface="Arial Narrow" panose="020B0606020202030204" pitchFamily="34" charset="0"/>
              <a:cs typeface="Shonar Bangla" panose="020B0502040204020203" pitchFamily="34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="" xmlns:a16="http://schemas.microsoft.com/office/drawing/2014/main" id="{A927BD07-1B5A-47D3-B30E-85E641374A1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66544" y="3176489"/>
            <a:ext cx="901659" cy="2013608"/>
          </a:xfrm>
          <a:prstGeom prst="rect">
            <a:avLst/>
          </a:prstGeom>
        </p:spPr>
      </p:pic>
      <p:sp>
        <p:nvSpPr>
          <p:cNvPr id="15" name="AutoShape 2" descr="Risultati immagini per fixed fee">
            <a:extLst>
              <a:ext uri="{FF2B5EF4-FFF2-40B4-BE49-F238E27FC236}">
                <a16:creationId xmlns="" xmlns:a16="http://schemas.microsoft.com/office/drawing/2014/main" id="{A2235C4D-917E-4871-8A5F-694BAAB6747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967971" y="2911914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it-IT" sz="1800">
              <a:solidFill>
                <a:prstClr val="black"/>
              </a:solidFill>
              <a:latin typeface="Trebuchet MS" panose="020B0603020202020204"/>
              <a:ea typeface="+mn-ea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077" y="2109824"/>
            <a:ext cx="1612043" cy="1139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CasellaDiTesto 21"/>
          <p:cNvSpPr txBox="1"/>
          <p:nvPr/>
        </p:nvSpPr>
        <p:spPr>
          <a:xfrm>
            <a:off x="137160" y="5582034"/>
            <a:ext cx="8884920" cy="120032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pPr lvl="0" algn="just"/>
            <a:r>
              <a:rPr lang="it-IT" b="1" dirty="0">
                <a:solidFill>
                  <a:schemeClr val="bg1"/>
                </a:solidFill>
                <a:latin typeface="+mj-lt"/>
              </a:rPr>
              <a:t>La tariffa </a:t>
            </a:r>
            <a:r>
              <a:rPr lang="it-IT" b="1" dirty="0" smtClean="0">
                <a:solidFill>
                  <a:schemeClr val="bg1"/>
                </a:solidFill>
                <a:latin typeface="+mj-lt"/>
              </a:rPr>
              <a:t>variabile </a:t>
            </a:r>
            <a:r>
              <a:rPr lang="it-IT" b="1" dirty="0">
                <a:solidFill>
                  <a:schemeClr val="bg1"/>
                </a:solidFill>
                <a:latin typeface="+mj-lt"/>
              </a:rPr>
              <a:t>è di </a:t>
            </a:r>
            <a:r>
              <a:rPr lang="it-IT" b="1" dirty="0" smtClean="0">
                <a:solidFill>
                  <a:schemeClr val="bg1"/>
                </a:solidFill>
                <a:latin typeface="+mj-lt"/>
              </a:rPr>
              <a:t>norma </a:t>
            </a:r>
            <a:r>
              <a:rPr lang="it-IT" b="1" dirty="0">
                <a:solidFill>
                  <a:schemeClr val="bg1"/>
                </a:solidFill>
                <a:latin typeface="+mj-lt"/>
              </a:rPr>
              <a:t>suddivisa in una </a:t>
            </a:r>
            <a:r>
              <a:rPr lang="it-IT" b="1" u="sng" dirty="0">
                <a:solidFill>
                  <a:schemeClr val="bg1"/>
                </a:solidFill>
                <a:latin typeface="+mj-lt"/>
              </a:rPr>
              <a:t>parte cd. calcolata</a:t>
            </a:r>
            <a:r>
              <a:rPr lang="it-IT" b="1" dirty="0">
                <a:solidFill>
                  <a:schemeClr val="bg1"/>
                </a:solidFill>
                <a:latin typeface="+mj-lt"/>
              </a:rPr>
              <a:t>, ossia </a:t>
            </a:r>
            <a:r>
              <a:rPr lang="it-IT" b="1" dirty="0" smtClean="0">
                <a:solidFill>
                  <a:schemeClr val="bg1"/>
                </a:solidFill>
                <a:latin typeface="+mj-lt"/>
              </a:rPr>
              <a:t>predefinita </a:t>
            </a:r>
            <a:r>
              <a:rPr lang="it-IT" b="1" dirty="0">
                <a:solidFill>
                  <a:schemeClr val="bg1"/>
                </a:solidFill>
                <a:latin typeface="+mj-lt"/>
              </a:rPr>
              <a:t>ma dovuta in una misura prefissata in ragione di una o più caratteristiche </a:t>
            </a:r>
            <a:r>
              <a:rPr lang="it-IT" b="1" dirty="0" smtClean="0">
                <a:solidFill>
                  <a:schemeClr val="bg1"/>
                </a:solidFill>
                <a:latin typeface="+mj-lt"/>
              </a:rPr>
              <a:t>dell’utenza, </a:t>
            </a:r>
            <a:r>
              <a:rPr lang="it-IT" b="1" dirty="0">
                <a:solidFill>
                  <a:schemeClr val="bg1"/>
                </a:solidFill>
                <a:latin typeface="+mj-lt"/>
              </a:rPr>
              <a:t>ed una </a:t>
            </a:r>
            <a:r>
              <a:rPr lang="it-IT" b="1" u="sng" dirty="0">
                <a:solidFill>
                  <a:schemeClr val="bg1"/>
                </a:solidFill>
                <a:latin typeface="+mj-lt"/>
              </a:rPr>
              <a:t>parte </a:t>
            </a:r>
            <a:r>
              <a:rPr lang="it-IT" b="1" u="sng" dirty="0" smtClean="0">
                <a:solidFill>
                  <a:schemeClr val="bg1"/>
                </a:solidFill>
                <a:latin typeface="+mj-lt"/>
              </a:rPr>
              <a:t>misurata,</a:t>
            </a:r>
            <a:r>
              <a:rPr lang="it-IT" b="1" dirty="0">
                <a:solidFill>
                  <a:schemeClr val="bg1"/>
                </a:solidFill>
                <a:latin typeface="+mj-lt"/>
              </a:rPr>
              <a:t> </a:t>
            </a:r>
            <a:r>
              <a:rPr lang="it-IT" b="1" dirty="0" smtClean="0">
                <a:solidFill>
                  <a:schemeClr val="bg1"/>
                </a:solidFill>
                <a:latin typeface="+mj-lt"/>
              </a:rPr>
              <a:t>che </a:t>
            </a:r>
            <a:r>
              <a:rPr lang="it-IT" b="1" dirty="0">
                <a:solidFill>
                  <a:schemeClr val="bg1"/>
                </a:solidFill>
                <a:latin typeface="+mj-lt"/>
              </a:rPr>
              <a:t>dipende esclusivamente dal comportamento concreto dell’utente</a:t>
            </a:r>
            <a:r>
              <a:rPr lang="it-IT" b="1" dirty="0" smtClean="0">
                <a:solidFill>
                  <a:schemeClr val="bg1"/>
                </a:solidFill>
                <a:latin typeface="+mj-lt"/>
              </a:rPr>
              <a:t>.</a:t>
            </a:r>
            <a:endParaRPr lang="it-IT" sz="9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278" y="2048314"/>
            <a:ext cx="1579229" cy="109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Croce 15">
            <a:extLst>
              <a:ext uri="{FF2B5EF4-FFF2-40B4-BE49-F238E27FC236}">
                <a16:creationId xmlns="" xmlns:a16="http://schemas.microsoft.com/office/drawing/2014/main" id="{188AC45A-FC24-4E2F-A85D-34E5600FF871}"/>
              </a:ext>
            </a:extLst>
          </p:cNvPr>
          <p:cNvSpPr/>
          <p:nvPr/>
        </p:nvSpPr>
        <p:spPr>
          <a:xfrm>
            <a:off x="5303523" y="1498296"/>
            <a:ext cx="372140" cy="372140"/>
          </a:xfrm>
          <a:prstGeom prst="plus">
            <a:avLst>
              <a:gd name="adj" fmla="val 45000"/>
            </a:avLst>
          </a:prstGeom>
          <a:solidFill>
            <a:srgbClr val="003366"/>
          </a:solidFill>
          <a:ln w="22225" cap="rnd" cmpd="sng" algn="ctr">
            <a:solidFill>
              <a:srgbClr val="003366"/>
            </a:solidFill>
            <a:prstDash val="solid"/>
          </a:ln>
          <a:effectLst/>
        </p:spPr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it-IT" sz="1800" kern="0">
              <a:solidFill>
                <a:srgbClr val="003366"/>
              </a:solidFill>
              <a:latin typeface="Trebuchet MS" panose="020B0603020202020204"/>
              <a:ea typeface="+mn-ea"/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="" xmlns:a16="http://schemas.microsoft.com/office/drawing/2014/main" id="{AFCE9FDA-EF50-4B82-9420-7BDA78E6AC51}"/>
              </a:ext>
            </a:extLst>
          </p:cNvPr>
          <p:cNvSpPr txBox="1"/>
          <p:nvPr/>
        </p:nvSpPr>
        <p:spPr>
          <a:xfrm>
            <a:off x="5858088" y="3159377"/>
            <a:ext cx="28421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it-IT" sz="1800" b="1" dirty="0" err="1" smtClean="0">
                <a:latin typeface="Arial Narrow" panose="020B0606020202030204" pitchFamily="34" charset="0"/>
                <a:cs typeface="Shonar Bangla" panose="020B0502040204020203" pitchFamily="34" charset="0"/>
              </a:rPr>
              <a:t>TVm</a:t>
            </a:r>
            <a:endParaRPr lang="it-IT" sz="1800" b="1" dirty="0">
              <a:latin typeface="Arial Narrow" panose="020B0606020202030204" pitchFamily="34" charset="0"/>
              <a:cs typeface="Shonar Bangla" panose="020B0502040204020203" pitchFamily="34" charset="0"/>
            </a:endParaRP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it-IT" sz="1800" b="1" dirty="0" smtClean="0">
                <a:latin typeface="Arial Narrow" panose="020B0606020202030204" pitchFamily="34" charset="0"/>
                <a:cs typeface="Shonar Bangla" panose="020B0502040204020203" pitchFamily="34" charset="0"/>
              </a:rPr>
              <a:t>Servizi a richiesta individuale</a:t>
            </a:r>
            <a:endParaRPr lang="it-IT" sz="1800" b="1" dirty="0">
              <a:latin typeface="Arial Narrow" panose="020B0606020202030204" pitchFamily="34" charset="0"/>
              <a:cs typeface="Shonar Bangla" panose="020B0502040204020203" pitchFamily="34" charset="0"/>
            </a:endParaRP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it-IT" sz="1800" b="1" dirty="0" smtClean="0">
                <a:latin typeface="Arial Narrow" panose="020B0606020202030204" pitchFamily="34" charset="0"/>
                <a:cs typeface="Shonar Bangla" panose="020B0502040204020203" pitchFamily="34" charset="0"/>
              </a:rPr>
              <a:t>(flat, peso, volume,)</a:t>
            </a:r>
            <a:endParaRPr lang="it-IT" sz="1800" b="1" dirty="0">
              <a:latin typeface="Arial Narrow" panose="020B0606020202030204" pitchFamily="34" charset="0"/>
              <a:cs typeface="Shonar Bangla" panose="020B0502040204020203" pitchFamily="34" charset="0"/>
            </a:endParaRPr>
          </a:p>
        </p:txBody>
      </p:sp>
      <p:sp>
        <p:nvSpPr>
          <p:cNvPr id="18" name="Titolo 3"/>
          <p:cNvSpPr txBox="1">
            <a:spLocks/>
          </p:cNvSpPr>
          <p:nvPr/>
        </p:nvSpPr>
        <p:spPr>
          <a:xfrm>
            <a:off x="441960" y="44660"/>
            <a:ext cx="8077200" cy="432154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000" b="0" i="0" kern="1200">
                <a:solidFill>
                  <a:schemeClr val="tx1"/>
                </a:solidFill>
                <a:latin typeface="+mj-lt"/>
                <a:ea typeface="+mj-ea"/>
                <a:cs typeface="Arial Black"/>
              </a:defRPr>
            </a:lvl1pPr>
          </a:lstStyle>
          <a:p>
            <a:pPr algn="ctr">
              <a:lnSpc>
                <a:spcPts val="3100"/>
              </a:lnSpc>
            </a:pPr>
            <a:r>
              <a:rPr lang="it-IT" b="1" dirty="0" smtClean="0">
                <a:solidFill>
                  <a:srgbClr val="004B69"/>
                </a:solidFill>
                <a:latin typeface="Arial"/>
                <a:cs typeface="Arial"/>
              </a:rPr>
              <a:t>Da tariffa binomia a tariffa </a:t>
            </a:r>
            <a:r>
              <a:rPr lang="it-IT" b="1" dirty="0" err="1" smtClean="0">
                <a:solidFill>
                  <a:srgbClr val="004B69"/>
                </a:solidFill>
                <a:latin typeface="Arial"/>
                <a:cs typeface="Arial"/>
              </a:rPr>
              <a:t>trinomia</a:t>
            </a:r>
            <a:endParaRPr lang="it-IT" b="1" dirty="0">
              <a:solidFill>
                <a:srgbClr val="004B6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1755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1BA9E-CF39-5A4C-A796-CE277B4E7A22}" type="slidenum">
              <a:rPr lang="it-IT" smtClean="0"/>
              <a:t>23</a:t>
            </a:fld>
            <a:endParaRPr lang="it-IT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1300163"/>
            <a:ext cx="8934450" cy="425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olo 3"/>
          <p:cNvSpPr txBox="1">
            <a:spLocks/>
          </p:cNvSpPr>
          <p:nvPr/>
        </p:nvSpPr>
        <p:spPr>
          <a:xfrm>
            <a:off x="441960" y="379940"/>
            <a:ext cx="8077200" cy="432154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000" b="0" i="0" kern="1200">
                <a:solidFill>
                  <a:schemeClr val="tx1"/>
                </a:solidFill>
                <a:latin typeface="+mj-lt"/>
                <a:ea typeface="+mj-ea"/>
                <a:cs typeface="Arial Black"/>
              </a:defRPr>
            </a:lvl1pPr>
          </a:lstStyle>
          <a:p>
            <a:pPr algn="ctr">
              <a:lnSpc>
                <a:spcPts val="3100"/>
              </a:lnSpc>
            </a:pPr>
            <a:r>
              <a:rPr lang="it-IT" b="1" dirty="0" smtClean="0">
                <a:solidFill>
                  <a:srgbClr val="004B69"/>
                </a:solidFill>
                <a:latin typeface="Arial"/>
                <a:cs typeface="Arial"/>
              </a:rPr>
              <a:t>Classificazione degli schemi di tariffazione</a:t>
            </a:r>
            <a:endParaRPr lang="it-IT" b="1" dirty="0">
              <a:solidFill>
                <a:srgbClr val="004B6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480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1BA9E-CF39-5A4C-A796-CE277B4E7A22}" type="slidenum">
              <a:rPr lang="it-IT" smtClean="0"/>
              <a:t>24</a:t>
            </a:fld>
            <a:endParaRPr lang="it-IT"/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751864"/>
              </p:ext>
            </p:extLst>
          </p:nvPr>
        </p:nvGraphicFramePr>
        <p:xfrm>
          <a:off x="380998" y="647751"/>
          <a:ext cx="8610601" cy="59961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69051"/>
                <a:gridCol w="683676"/>
                <a:gridCol w="684563"/>
                <a:gridCol w="684563"/>
                <a:gridCol w="1118501"/>
                <a:gridCol w="1118501"/>
                <a:gridCol w="1118501"/>
                <a:gridCol w="643825"/>
                <a:gridCol w="644710"/>
                <a:gridCol w="644710"/>
              </a:tblGrid>
              <a:tr h="5681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it-IT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</a:rPr>
                        <a:t>Schemi a misura proporzionale</a:t>
                      </a:r>
                      <a:endParaRPr lang="it-IT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</a:rPr>
                        <a:t>Schemi redistributivi orientati</a:t>
                      </a:r>
                      <a:endParaRPr lang="it-IT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</a:rPr>
                        <a:t>Schemi misti</a:t>
                      </a:r>
                      <a:endParaRPr lang="it-IT" sz="28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</a:rPr>
                        <a:t>(misura e calcolo)</a:t>
                      </a:r>
                      <a:endParaRPr lang="it-IT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5649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FRAZIONE</a:t>
                      </a:r>
                      <a:endParaRPr lang="it-IT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</a:rPr>
                        <a:t>TIPO MP1</a:t>
                      </a:r>
                      <a:endParaRPr lang="it-IT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</a:rPr>
                        <a:t>TIPO MP2</a:t>
                      </a:r>
                      <a:endParaRPr lang="it-IT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effectLst/>
                        </a:rPr>
                        <a:t>TIPO MP3</a:t>
                      </a:r>
                      <a:endParaRPr lang="it-IT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effectLst/>
                        </a:rPr>
                        <a:t>TIPO RO1</a:t>
                      </a:r>
                      <a:endParaRPr lang="it-IT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effectLst/>
                        </a:rPr>
                        <a:t>TIPO RO2</a:t>
                      </a:r>
                      <a:endParaRPr lang="it-IT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effectLst/>
                        </a:rPr>
                        <a:t>TIPO RO3</a:t>
                      </a:r>
                      <a:endParaRPr lang="it-IT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</a:rPr>
                        <a:t>TIPO MC1</a:t>
                      </a:r>
                      <a:endParaRPr lang="it-IT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</a:rPr>
                        <a:t>TIPO MC2</a:t>
                      </a:r>
                      <a:endParaRPr lang="it-IT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effectLst/>
                        </a:rPr>
                        <a:t>TIPO MC3</a:t>
                      </a:r>
                      <a:endParaRPr lang="it-IT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417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RUR</a:t>
                      </a:r>
                      <a:endParaRPr lang="it-IT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effectLst/>
                        </a:rPr>
                        <a:t>M +</a:t>
                      </a:r>
                      <a:endParaRPr lang="it-IT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effectLst/>
                        </a:rPr>
                        <a:t>M -</a:t>
                      </a:r>
                      <a:endParaRPr lang="it-IT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effectLst/>
                        </a:rPr>
                        <a:t>M +</a:t>
                      </a:r>
                      <a:endParaRPr lang="it-IT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effectLst/>
                        </a:rPr>
                        <a:t>M +</a:t>
                      </a:r>
                      <a:endParaRPr lang="it-IT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effectLst/>
                        </a:rPr>
                        <a:t>M +</a:t>
                      </a:r>
                      <a:endParaRPr lang="it-IT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effectLst/>
                        </a:rPr>
                        <a:t>M +</a:t>
                      </a:r>
                      <a:endParaRPr lang="it-IT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effectLst/>
                        </a:rPr>
                        <a:t>M +</a:t>
                      </a:r>
                      <a:endParaRPr lang="it-IT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effectLst/>
                        </a:rPr>
                        <a:t>M +</a:t>
                      </a:r>
                      <a:endParaRPr lang="it-IT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effectLst/>
                        </a:rPr>
                        <a:t>C</a:t>
                      </a:r>
                      <a:endParaRPr lang="it-IT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764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FORSU</a:t>
                      </a:r>
                      <a:endParaRPr lang="it-IT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effectLst/>
                        </a:rPr>
                        <a:t>M +</a:t>
                      </a:r>
                      <a:endParaRPr lang="it-IT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effectLst/>
                        </a:rPr>
                        <a:t>M -</a:t>
                      </a:r>
                      <a:endParaRPr lang="it-IT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</a:rPr>
                        <a:t>M +</a:t>
                      </a:r>
                      <a:endParaRPr lang="it-IT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effectLst/>
                        </a:rPr>
                        <a:t>R (RUR) *</a:t>
                      </a:r>
                      <a:endParaRPr lang="it-IT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effectLst/>
                        </a:rPr>
                        <a:t>R (RUR) *</a:t>
                      </a:r>
                      <a:endParaRPr lang="it-IT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effectLst/>
                        </a:rPr>
                        <a:t>M (+/-)</a:t>
                      </a:r>
                      <a:endParaRPr lang="it-IT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effectLst/>
                        </a:rPr>
                        <a:t>C*</a:t>
                      </a:r>
                      <a:endParaRPr lang="it-IT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effectLst/>
                        </a:rPr>
                        <a:t>M +</a:t>
                      </a:r>
                      <a:endParaRPr lang="it-IT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effectLst/>
                        </a:rPr>
                        <a:t>C*</a:t>
                      </a:r>
                      <a:endParaRPr lang="it-IT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384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Verde</a:t>
                      </a:r>
                      <a:endParaRPr lang="it-IT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effectLst/>
                        </a:rPr>
                        <a:t>M +</a:t>
                      </a:r>
                      <a:endParaRPr lang="it-IT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effectLst/>
                        </a:rPr>
                        <a:t>M -</a:t>
                      </a:r>
                      <a:endParaRPr lang="it-IT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</a:rPr>
                        <a:t>M +</a:t>
                      </a:r>
                      <a:endParaRPr lang="it-IT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</a:rPr>
                        <a:t>R (RUR) *</a:t>
                      </a:r>
                      <a:endParaRPr lang="it-IT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effectLst/>
                        </a:rPr>
                        <a:t>R (RUR) *</a:t>
                      </a:r>
                      <a:endParaRPr lang="it-IT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effectLst/>
                        </a:rPr>
                        <a:t>M (+/-)</a:t>
                      </a:r>
                      <a:endParaRPr lang="it-IT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effectLst/>
                        </a:rPr>
                        <a:t>C*</a:t>
                      </a:r>
                      <a:endParaRPr lang="it-IT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effectLst/>
                        </a:rPr>
                        <a:t>M +</a:t>
                      </a:r>
                      <a:endParaRPr lang="it-IT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effectLst/>
                        </a:rPr>
                        <a:t>C*</a:t>
                      </a:r>
                      <a:endParaRPr lang="it-IT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595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Carta</a:t>
                      </a:r>
                      <a:endParaRPr lang="it-IT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effectLst/>
                        </a:rPr>
                        <a:t>M +</a:t>
                      </a:r>
                      <a:endParaRPr lang="it-IT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effectLst/>
                        </a:rPr>
                        <a:t>M -</a:t>
                      </a:r>
                      <a:endParaRPr lang="it-IT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effectLst/>
                        </a:rPr>
                        <a:t>M -</a:t>
                      </a:r>
                      <a:endParaRPr lang="it-IT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effectLst/>
                        </a:rPr>
                        <a:t>R (RUR) </a:t>
                      </a:r>
                      <a:endParaRPr lang="it-IT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</a:rPr>
                        <a:t>R (RUR) </a:t>
                      </a:r>
                      <a:endParaRPr lang="it-IT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effectLst/>
                        </a:rPr>
                        <a:t>R (RUR) </a:t>
                      </a:r>
                      <a:endParaRPr lang="it-IT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effectLst/>
                        </a:rPr>
                        <a:t>C</a:t>
                      </a:r>
                      <a:endParaRPr lang="it-IT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effectLst/>
                        </a:rPr>
                        <a:t>C</a:t>
                      </a:r>
                      <a:endParaRPr lang="it-IT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effectLst/>
                        </a:rPr>
                        <a:t>M -</a:t>
                      </a:r>
                      <a:endParaRPr lang="it-IT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176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Plastica</a:t>
                      </a:r>
                      <a:endParaRPr lang="it-IT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effectLst/>
                        </a:rPr>
                        <a:t>M +</a:t>
                      </a:r>
                      <a:endParaRPr lang="it-IT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effectLst/>
                        </a:rPr>
                        <a:t>M -</a:t>
                      </a:r>
                      <a:endParaRPr lang="it-IT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effectLst/>
                        </a:rPr>
                        <a:t>M -</a:t>
                      </a:r>
                      <a:endParaRPr lang="it-IT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</a:rPr>
                        <a:t>R (RUR)</a:t>
                      </a:r>
                      <a:endParaRPr lang="it-IT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effectLst/>
                        </a:rPr>
                        <a:t>R (RUR)</a:t>
                      </a:r>
                      <a:endParaRPr lang="it-IT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effectLst/>
                        </a:rPr>
                        <a:t>R (RUR)</a:t>
                      </a:r>
                      <a:endParaRPr lang="it-IT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effectLst/>
                        </a:rPr>
                        <a:t>C</a:t>
                      </a:r>
                      <a:endParaRPr lang="it-IT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effectLst/>
                        </a:rPr>
                        <a:t>C</a:t>
                      </a:r>
                      <a:endParaRPr lang="it-IT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effectLst/>
                        </a:rPr>
                        <a:t>M -</a:t>
                      </a:r>
                      <a:endParaRPr lang="it-IT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875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Vetro</a:t>
                      </a:r>
                      <a:endParaRPr lang="it-IT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effectLst/>
                        </a:rPr>
                        <a:t>M +</a:t>
                      </a:r>
                      <a:endParaRPr lang="it-IT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effectLst/>
                        </a:rPr>
                        <a:t>M -</a:t>
                      </a:r>
                      <a:endParaRPr lang="it-IT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effectLst/>
                        </a:rPr>
                        <a:t>M -</a:t>
                      </a:r>
                      <a:endParaRPr lang="it-IT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</a:rPr>
                        <a:t>R (RUR)</a:t>
                      </a:r>
                      <a:endParaRPr lang="it-IT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</a:rPr>
                        <a:t>R (RUR)</a:t>
                      </a:r>
                      <a:endParaRPr lang="it-IT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effectLst/>
                        </a:rPr>
                        <a:t>R (RUR)</a:t>
                      </a:r>
                      <a:endParaRPr lang="it-IT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effectLst/>
                        </a:rPr>
                        <a:t>C</a:t>
                      </a:r>
                      <a:endParaRPr lang="it-IT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effectLst/>
                        </a:rPr>
                        <a:t>C</a:t>
                      </a:r>
                      <a:endParaRPr lang="it-IT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effectLst/>
                        </a:rPr>
                        <a:t>M -</a:t>
                      </a:r>
                      <a:endParaRPr lang="it-IT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6165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Altre frazioni (RUP, RAEE, etc.)</a:t>
                      </a:r>
                      <a:endParaRPr lang="it-IT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effectLst/>
                        </a:rPr>
                        <a:t>M +</a:t>
                      </a:r>
                      <a:endParaRPr lang="it-IT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effectLst/>
                        </a:rPr>
                        <a:t>M -</a:t>
                      </a:r>
                      <a:endParaRPr lang="it-IT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effectLst/>
                        </a:rPr>
                        <a:t>M(+/-)</a:t>
                      </a:r>
                      <a:endParaRPr lang="it-IT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effectLst/>
                        </a:rPr>
                        <a:t>R (RUR))</a:t>
                      </a:r>
                      <a:endParaRPr lang="it-IT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</a:rPr>
                        <a:t>R (RUR))</a:t>
                      </a:r>
                      <a:endParaRPr lang="it-IT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</a:rPr>
                        <a:t>R (RUR))</a:t>
                      </a:r>
                      <a:endParaRPr lang="it-IT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</a:rPr>
                        <a:t>C</a:t>
                      </a:r>
                      <a:endParaRPr lang="it-IT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effectLst/>
                        </a:rPr>
                        <a:t>C</a:t>
                      </a:r>
                      <a:endParaRPr lang="it-IT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effectLst/>
                        </a:rPr>
                        <a:t>M -</a:t>
                      </a:r>
                      <a:endParaRPr lang="it-IT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6165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Servizi a richiesta individuale</a:t>
                      </a:r>
                      <a:endParaRPr lang="it-IT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effectLst/>
                        </a:rPr>
                        <a:t>M +</a:t>
                      </a:r>
                      <a:endParaRPr lang="it-IT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effectLst/>
                        </a:rPr>
                        <a:t>M -</a:t>
                      </a:r>
                      <a:endParaRPr lang="it-IT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effectLst/>
                        </a:rPr>
                        <a:t>M +</a:t>
                      </a:r>
                      <a:endParaRPr lang="it-IT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effectLst/>
                        </a:rPr>
                        <a:t>R (RUR))</a:t>
                      </a:r>
                      <a:endParaRPr lang="it-IT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effectLst/>
                        </a:rPr>
                        <a:t>M +</a:t>
                      </a:r>
                      <a:endParaRPr lang="it-IT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effectLst/>
                        </a:rPr>
                        <a:t>M +</a:t>
                      </a:r>
                      <a:endParaRPr lang="it-IT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effectLst/>
                        </a:rPr>
                        <a:t>M +</a:t>
                      </a:r>
                      <a:endParaRPr lang="it-IT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</a:rPr>
                        <a:t>M+</a:t>
                      </a:r>
                      <a:endParaRPr lang="it-IT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</a:rPr>
                        <a:t>C</a:t>
                      </a:r>
                      <a:endParaRPr lang="it-IT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673919">
                <a:tc gridSpan="10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Legenda:</a:t>
                      </a:r>
                      <a:endParaRPr lang="it-IT" sz="1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M=frazione soggetta a misurazione e commisurata nella tariffa variabile misurata</a:t>
                      </a:r>
                      <a:endParaRPr lang="it-IT" sz="18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C= frazione non soggetta a misura e commisurata nella tariffa variabile calcolata </a:t>
                      </a:r>
                      <a:endParaRPr lang="it-IT" sz="18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R(i)=frazione i cui costi sono soggetti redistribuzione sulla frazione (i)</a:t>
                      </a:r>
                      <a:endParaRPr lang="it-IT" sz="18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"+" = "sistema progressivo"	</a:t>
                      </a:r>
                      <a:endParaRPr lang="it-IT" sz="18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"-" = "sistema premiale"	</a:t>
                      </a:r>
                      <a:endParaRPr lang="it-IT" sz="1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* applicazione della riduzione per </a:t>
                      </a:r>
                      <a:r>
                        <a:rPr lang="it-IT" sz="1400" dirty="0" err="1">
                          <a:effectLst/>
                        </a:rPr>
                        <a:t>autocompostaggio</a:t>
                      </a:r>
                      <a:endParaRPr lang="it-IT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275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3"/>
          </p:nvPr>
        </p:nvSpPr>
        <p:spPr>
          <a:xfrm>
            <a:off x="1063625" y="2682471"/>
            <a:ext cx="4386263" cy="1648229"/>
          </a:xfrm>
        </p:spPr>
        <p:txBody>
          <a:bodyPr/>
          <a:lstStyle/>
          <a:p>
            <a:r>
              <a:rPr lang="it-IT" sz="1800" dirty="0" smtClean="0">
                <a:solidFill>
                  <a:schemeClr val="tx1"/>
                </a:solidFill>
              </a:rPr>
              <a:t>Walter </a:t>
            </a:r>
            <a:r>
              <a:rPr lang="it-IT" sz="1800" dirty="0" err="1" smtClean="0">
                <a:solidFill>
                  <a:schemeClr val="tx1"/>
                </a:solidFill>
              </a:rPr>
              <a:t>Giacetti</a:t>
            </a:r>
            <a:endParaRPr lang="it-IT" sz="1800" dirty="0" smtClean="0">
              <a:solidFill>
                <a:schemeClr val="tx1"/>
              </a:solidFill>
            </a:endParaRPr>
          </a:p>
          <a:p>
            <a:r>
              <a:rPr lang="it-IT" sz="1800" dirty="0" smtClean="0">
                <a:solidFill>
                  <a:schemeClr val="tx1"/>
                </a:solidFill>
              </a:rPr>
              <a:t>Consulente IFEL – AU Sintesi </a:t>
            </a:r>
            <a:endParaRPr lang="it-IT" sz="1800" dirty="0">
              <a:solidFill>
                <a:schemeClr val="tx1"/>
              </a:solidFill>
            </a:endParaRPr>
          </a:p>
          <a:p>
            <a:r>
              <a:rPr lang="it-IT" sz="1800" dirty="0" smtClean="0">
                <a:solidFill>
                  <a:schemeClr val="tx1"/>
                </a:solidFill>
              </a:rPr>
              <a:t>w.giacetti@etraspa.it</a:t>
            </a:r>
            <a:endParaRPr lang="it-IT" sz="1800" dirty="0">
              <a:solidFill>
                <a:schemeClr val="tx1"/>
              </a:solidFill>
            </a:endParaRPr>
          </a:p>
          <a:p>
            <a:endParaRPr lang="it-IT" dirty="0">
              <a:solidFill>
                <a:schemeClr val="tx1"/>
              </a:solidFill>
            </a:endParaRPr>
          </a:p>
          <a:p>
            <a:endParaRPr lang="it-IT" dirty="0">
              <a:solidFill>
                <a:schemeClr val="tx1"/>
              </a:solidFill>
            </a:endParaRPr>
          </a:p>
          <a:p>
            <a:r>
              <a:rPr lang="it-IT" dirty="0">
                <a:solidFill>
                  <a:schemeClr val="tx1"/>
                </a:solidFill>
              </a:rPr>
              <a:t>I materiali didattici saranno disponibili su</a:t>
            </a:r>
          </a:p>
          <a:p>
            <a:r>
              <a:rPr lang="it-IT" dirty="0" err="1">
                <a:solidFill>
                  <a:schemeClr val="tx1"/>
                </a:solidFill>
              </a:rPr>
              <a:t>www.fondazioneifel.it</a:t>
            </a:r>
            <a:r>
              <a:rPr lang="it-IT" dirty="0">
                <a:solidFill>
                  <a:schemeClr val="tx1"/>
                </a:solidFill>
              </a:rPr>
              <a:t>/formazione</a:t>
            </a:r>
          </a:p>
          <a:p>
            <a:endParaRPr lang="it-IT" dirty="0">
              <a:solidFill>
                <a:schemeClr val="tx1"/>
              </a:solidFill>
            </a:endParaRPr>
          </a:p>
        </p:txBody>
      </p:sp>
      <p:pic>
        <p:nvPicPr>
          <p:cNvPr id="2" name="Immagine 1" descr="twitt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40" y="4417990"/>
            <a:ext cx="536725" cy="787400"/>
          </a:xfrm>
          <a:prstGeom prst="rect">
            <a:avLst/>
          </a:prstGeom>
        </p:spPr>
      </p:pic>
      <p:pic>
        <p:nvPicPr>
          <p:cNvPr id="4" name="Immagine 3" descr="facebook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916" y="4419600"/>
            <a:ext cx="756294" cy="787400"/>
          </a:xfrm>
          <a:prstGeom prst="rect">
            <a:avLst/>
          </a:prstGeom>
        </p:spPr>
      </p:pic>
      <p:pic>
        <p:nvPicPr>
          <p:cNvPr id="5" name="Immagine 4" descr="youtub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895" y="4419600"/>
            <a:ext cx="683104" cy="78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13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contenuto 8"/>
          <p:cNvSpPr>
            <a:spLocks noGrp="1"/>
          </p:cNvSpPr>
          <p:nvPr>
            <p:ph idx="1"/>
          </p:nvPr>
        </p:nvSpPr>
        <p:spPr>
          <a:xfrm>
            <a:off x="396240" y="831249"/>
            <a:ext cx="6347002" cy="4528089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it-IT" sz="1800" b="1" dirty="0"/>
              <a:t>CAPITOLO III – IL PROGETTO DELLA TARIFFAZIONE </a:t>
            </a:r>
            <a:r>
              <a:rPr lang="it-IT" sz="1800" b="1" dirty="0" smtClean="0"/>
              <a:t>PUNTUALE</a:t>
            </a:r>
            <a:endParaRPr lang="it-IT" sz="400" dirty="0"/>
          </a:p>
          <a:p>
            <a:r>
              <a:rPr lang="it-IT" sz="1800" b="1" dirty="0" smtClean="0"/>
              <a:t>A</a:t>
            </a:r>
            <a:r>
              <a:rPr lang="it-IT" sz="1800" b="1" dirty="0"/>
              <a:t>) Le scelte da compiere e le possibili </a:t>
            </a:r>
            <a:r>
              <a:rPr lang="it-IT" sz="1800" b="1" dirty="0" smtClean="0"/>
              <a:t>opzioni</a:t>
            </a:r>
          </a:p>
          <a:p>
            <a:pPr algn="just"/>
            <a:r>
              <a:rPr lang="it-IT" sz="1400" dirty="0" smtClean="0"/>
              <a:t>Tipologie di prelievo, tassonomia e modalità di tariffazione, obiettivi di riciclo e raccolta differenziata, assimilazione, KAYT (</a:t>
            </a:r>
            <a:r>
              <a:rPr lang="it-IT" sz="1400" i="1" dirty="0" smtClean="0"/>
              <a:t>Know </a:t>
            </a:r>
            <a:r>
              <a:rPr lang="it-IT" sz="1400" i="1" dirty="0" err="1" smtClean="0"/>
              <a:t>As</a:t>
            </a:r>
            <a:r>
              <a:rPr lang="it-IT" sz="1400" i="1" dirty="0" smtClean="0"/>
              <a:t> </a:t>
            </a:r>
            <a:r>
              <a:rPr lang="it-IT" sz="1400" i="1" dirty="0" err="1" smtClean="0"/>
              <a:t>You</a:t>
            </a:r>
            <a:r>
              <a:rPr lang="it-IT" sz="1400" i="1" dirty="0" smtClean="0"/>
              <a:t> </a:t>
            </a:r>
            <a:r>
              <a:rPr lang="it-IT" sz="1400" i="1" dirty="0" err="1" smtClean="0"/>
              <a:t>Throw</a:t>
            </a:r>
            <a:r>
              <a:rPr lang="it-IT" sz="1400" dirty="0" smtClean="0"/>
              <a:t>) e le iniziative di </a:t>
            </a:r>
            <a:r>
              <a:rPr lang="it-IT" sz="1400" i="1" dirty="0" err="1" smtClean="0"/>
              <a:t>gamification</a:t>
            </a:r>
            <a:r>
              <a:rPr lang="it-IT" sz="1400" i="1" dirty="0" smtClean="0"/>
              <a:t>, </a:t>
            </a:r>
            <a:r>
              <a:rPr lang="it-IT" sz="1400" dirty="0" smtClean="0"/>
              <a:t>I vantaggi e potenziali criticità della tariffazione puntuale</a:t>
            </a:r>
            <a:endParaRPr lang="it-IT" sz="1400" dirty="0"/>
          </a:p>
          <a:p>
            <a:r>
              <a:rPr lang="it-IT" sz="1800" b="1" dirty="0" smtClean="0"/>
              <a:t>B</a:t>
            </a:r>
            <a:r>
              <a:rPr lang="it-IT" sz="1800" b="1" dirty="0"/>
              <a:t>) Il Piano </a:t>
            </a:r>
            <a:r>
              <a:rPr lang="it-IT" sz="1800" b="1" dirty="0" smtClean="0"/>
              <a:t>Finanziario</a:t>
            </a:r>
            <a:endParaRPr lang="it-IT" sz="1800" dirty="0"/>
          </a:p>
          <a:p>
            <a:r>
              <a:rPr lang="it-IT" sz="1800" b="1" dirty="0" smtClean="0"/>
              <a:t>C</a:t>
            </a:r>
            <a:r>
              <a:rPr lang="it-IT" sz="1800" b="1" dirty="0"/>
              <a:t>) Attrezzature e strumenti per la raccolta, metodi e strumenti di misurazione</a:t>
            </a:r>
            <a:endParaRPr lang="it-IT" sz="1800" dirty="0"/>
          </a:p>
          <a:p>
            <a:r>
              <a:rPr lang="it-IT" sz="1800" b="1" dirty="0" smtClean="0"/>
              <a:t>D</a:t>
            </a:r>
            <a:r>
              <a:rPr lang="it-IT" sz="1800" b="1" dirty="0"/>
              <a:t>) La gestione </a:t>
            </a:r>
            <a:r>
              <a:rPr lang="it-IT" sz="1800" b="1" dirty="0" smtClean="0"/>
              <a:t>dei dati </a:t>
            </a:r>
            <a:r>
              <a:rPr lang="it-IT" sz="1800" b="1" dirty="0"/>
              <a:t/>
            </a:r>
            <a:br>
              <a:rPr lang="it-IT" sz="1800" b="1" dirty="0"/>
            </a:br>
            <a:r>
              <a:rPr lang="it-IT" sz="1800" b="1" dirty="0" smtClean="0"/>
              <a:t>E</a:t>
            </a:r>
            <a:r>
              <a:rPr lang="it-IT" sz="1800" b="1" dirty="0"/>
              <a:t>) L’articolazione tariffaria</a:t>
            </a:r>
            <a:endParaRPr lang="it-IT" sz="1800" dirty="0"/>
          </a:p>
          <a:p>
            <a:pPr algn="just"/>
            <a:r>
              <a:rPr lang="it-IT" sz="1400" dirty="0"/>
              <a:t>Articolazione tariffaria DPR 158/99 </a:t>
            </a:r>
            <a:r>
              <a:rPr lang="it-IT" sz="1400" dirty="0" smtClean="0"/>
              <a:t>, Determinazione </a:t>
            </a:r>
            <a:r>
              <a:rPr lang="it-IT" sz="1400" dirty="0"/>
              <a:t>sperimentale coefficienti e indagine territoriale per ripartizione gettito tra UD e UND, calcolo del </a:t>
            </a:r>
            <a:r>
              <a:rPr lang="it-IT" sz="1400" dirty="0" err="1"/>
              <a:t>Kpeso</a:t>
            </a:r>
            <a:endParaRPr lang="it-IT" sz="1400" dirty="0"/>
          </a:p>
          <a:p>
            <a:pPr algn="just"/>
            <a:r>
              <a:rPr lang="it-IT" sz="1400" dirty="0"/>
              <a:t>Articolazione della </a:t>
            </a:r>
            <a:r>
              <a:rPr lang="it-IT" sz="1400" dirty="0" smtClean="0"/>
              <a:t>TV nella </a:t>
            </a:r>
            <a:r>
              <a:rPr lang="it-IT" sz="1400" dirty="0"/>
              <a:t>tariffazione </a:t>
            </a:r>
            <a:r>
              <a:rPr lang="it-IT" sz="1400" dirty="0" smtClean="0"/>
              <a:t>puntuale, Misurazione </a:t>
            </a:r>
            <a:r>
              <a:rPr lang="it-IT" sz="1400" dirty="0"/>
              <a:t>puntuale in regime tributario e </a:t>
            </a:r>
            <a:r>
              <a:rPr lang="it-IT" sz="1400" dirty="0" smtClean="0"/>
              <a:t>corrispettivo, Calcolo </a:t>
            </a:r>
            <a:r>
              <a:rPr lang="it-IT" sz="1400" dirty="0"/>
              <a:t>e utilizzo dei “minimi”, schemi per l’applicazione della </a:t>
            </a:r>
            <a:r>
              <a:rPr lang="it-IT" sz="1400" dirty="0" err="1" smtClean="0"/>
              <a:t>TVnei</a:t>
            </a:r>
            <a:r>
              <a:rPr lang="it-IT" sz="1400" dirty="0" smtClean="0"/>
              <a:t> </a:t>
            </a:r>
            <a:r>
              <a:rPr lang="it-IT" sz="1400" dirty="0"/>
              <a:t>regimi di TP, la gestione </a:t>
            </a:r>
            <a:r>
              <a:rPr lang="it-IT" sz="1400" dirty="0" smtClean="0"/>
              <a:t>nelle </a:t>
            </a:r>
            <a:r>
              <a:rPr lang="it-IT" sz="1400" dirty="0"/>
              <a:t>utenze aggregate, </a:t>
            </a:r>
            <a:r>
              <a:rPr lang="it-IT" sz="1400" dirty="0" smtClean="0"/>
              <a:t>applicazione delle agevolazioni riduzioni </a:t>
            </a:r>
            <a:r>
              <a:rPr lang="it-IT" sz="1400" dirty="0"/>
              <a:t>e rimodulazioni</a:t>
            </a:r>
          </a:p>
        </p:txBody>
      </p:sp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771226" y="172194"/>
            <a:ext cx="7541124" cy="877155"/>
          </a:xfrm>
        </p:spPr>
        <p:txBody>
          <a:bodyPr/>
          <a:lstStyle/>
          <a:p>
            <a:r>
              <a:rPr lang="it-IT" dirty="0"/>
              <a:t>Indice</a:t>
            </a:r>
          </a:p>
        </p:txBody>
      </p:sp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xmlns="" id="{32BEFE9C-E443-4261-A923-03E952079366}"/>
              </a:ext>
            </a:extLst>
          </p:cNvPr>
          <p:cNvCxnSpPr>
            <a:cxnSpLocks/>
          </p:cNvCxnSpPr>
          <p:nvPr/>
        </p:nvCxnSpPr>
        <p:spPr>
          <a:xfrm>
            <a:off x="614825" y="565052"/>
            <a:ext cx="7853926" cy="0"/>
          </a:xfrm>
          <a:prstGeom prst="line">
            <a:avLst/>
          </a:prstGeom>
          <a:ln>
            <a:solidFill>
              <a:srgbClr val="11617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E3B9288D-CB2C-4548-B2F5-17CA312BDB7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</a:blip>
          <a:stretch>
            <a:fillRect/>
          </a:stretch>
        </p:blipFill>
        <p:spPr>
          <a:xfrm>
            <a:off x="6743242" y="1352989"/>
            <a:ext cx="2516298" cy="3616221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62379B26-3DDE-4F0A-81AC-757F4A64D199}"/>
              </a:ext>
            </a:extLst>
          </p:cNvPr>
          <p:cNvSpPr txBox="1"/>
          <p:nvPr/>
        </p:nvSpPr>
        <p:spPr>
          <a:xfrm rot="20799634">
            <a:off x="7312620" y="3117675"/>
            <a:ext cx="14059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latin typeface="+mj-lt"/>
              </a:rPr>
              <a:t>Capitolo </a:t>
            </a:r>
            <a:r>
              <a:rPr lang="it-IT" sz="2000" b="1" dirty="0" smtClean="0">
                <a:latin typeface="+mj-lt"/>
              </a:rPr>
              <a:t>III</a:t>
            </a:r>
          </a:p>
          <a:p>
            <a:pPr algn="ctr"/>
            <a:r>
              <a:rPr lang="it-IT" sz="2000" b="1" dirty="0" smtClean="0">
                <a:latin typeface="+mj-lt"/>
              </a:rPr>
              <a:t>284 facciate</a:t>
            </a:r>
            <a:endParaRPr lang="it-IT" sz="2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1370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243841" y="1168396"/>
            <a:ext cx="7269480" cy="4653284"/>
          </a:xfrm>
        </p:spPr>
        <p:txBody>
          <a:bodyPr/>
          <a:lstStyle/>
          <a:p>
            <a:r>
              <a:rPr lang="it-IT" sz="2000" b="1" dirty="0" smtClean="0">
                <a:solidFill>
                  <a:srgbClr val="002060"/>
                </a:solidFill>
              </a:rPr>
              <a:t>MISURARE  (DM 20/04/2017)</a:t>
            </a:r>
          </a:p>
          <a:p>
            <a:r>
              <a:rPr lang="it-IT" b="1" dirty="0" smtClean="0">
                <a:solidFill>
                  <a:srgbClr val="002060"/>
                </a:solidFill>
              </a:rPr>
              <a:t>Definire attrezzature e sistemi di rilevazione </a:t>
            </a:r>
          </a:p>
          <a:p>
            <a:r>
              <a:rPr lang="it-IT" b="1" dirty="0" smtClean="0">
                <a:solidFill>
                  <a:srgbClr val="002060"/>
                </a:solidFill>
              </a:rPr>
              <a:t>Organizzare e Gestire i DB</a:t>
            </a:r>
          </a:p>
          <a:p>
            <a:r>
              <a:rPr lang="it-IT" b="1" dirty="0" smtClean="0">
                <a:solidFill>
                  <a:srgbClr val="002060"/>
                </a:solidFill>
              </a:rPr>
              <a:t>Valutare i dati delle misurazioni</a:t>
            </a:r>
            <a:endParaRPr lang="it-IT" b="1" dirty="0">
              <a:solidFill>
                <a:srgbClr val="002060"/>
              </a:solidFill>
            </a:endParaRPr>
          </a:p>
          <a:p>
            <a:endParaRPr lang="it-IT" b="1" dirty="0">
              <a:solidFill>
                <a:srgbClr val="002060"/>
              </a:solidFill>
            </a:endParaRPr>
          </a:p>
          <a:p>
            <a:r>
              <a:rPr lang="it-IT" sz="2000" b="1" dirty="0" smtClean="0">
                <a:solidFill>
                  <a:srgbClr val="002060"/>
                </a:solidFill>
              </a:rPr>
              <a:t>COMMISURARE</a:t>
            </a:r>
            <a:r>
              <a:rPr lang="it-IT" b="1" dirty="0" smtClean="0">
                <a:solidFill>
                  <a:srgbClr val="002060"/>
                </a:solidFill>
              </a:rPr>
              <a:t> </a:t>
            </a:r>
            <a:endParaRPr lang="it-IT" b="1" dirty="0">
              <a:solidFill>
                <a:srgbClr val="002060"/>
              </a:solidFill>
            </a:endParaRPr>
          </a:p>
          <a:p>
            <a:r>
              <a:rPr lang="it-IT" b="1" dirty="0" smtClean="0">
                <a:solidFill>
                  <a:srgbClr val="002060"/>
                </a:solidFill>
              </a:rPr>
              <a:t>Individuare i costi associandoli alle categorie/utenze che li determinano (specie per la tariffa corrispettiva) </a:t>
            </a:r>
          </a:p>
          <a:p>
            <a:r>
              <a:rPr lang="it-IT" b="1" dirty="0" smtClean="0">
                <a:solidFill>
                  <a:srgbClr val="002060"/>
                </a:solidFill>
              </a:rPr>
              <a:t>Definire </a:t>
            </a:r>
            <a:r>
              <a:rPr lang="it-IT" b="1" dirty="0">
                <a:solidFill>
                  <a:srgbClr val="002060"/>
                </a:solidFill>
              </a:rPr>
              <a:t>l’articolazione </a:t>
            </a:r>
            <a:r>
              <a:rPr lang="it-IT" b="1" dirty="0" smtClean="0">
                <a:solidFill>
                  <a:srgbClr val="002060"/>
                </a:solidFill>
              </a:rPr>
              <a:t>tariffaria (TF, TV)</a:t>
            </a:r>
          </a:p>
          <a:p>
            <a:r>
              <a:rPr lang="it-IT" b="1" dirty="0" smtClean="0">
                <a:solidFill>
                  <a:srgbClr val="002060"/>
                </a:solidFill>
              </a:rPr>
              <a:t>Ripartire il gettito tra le varie categorie di utenza</a:t>
            </a:r>
          </a:p>
          <a:p>
            <a:endParaRPr lang="it-IT" b="1" dirty="0" smtClean="0">
              <a:solidFill>
                <a:srgbClr val="002060"/>
              </a:solidFill>
            </a:endParaRPr>
          </a:p>
          <a:p>
            <a:r>
              <a:rPr lang="it-IT" sz="2000" b="1" dirty="0" smtClean="0">
                <a:solidFill>
                  <a:srgbClr val="002060"/>
                </a:solidFill>
              </a:rPr>
              <a:t>REGOLARE</a:t>
            </a:r>
            <a:endParaRPr lang="it-IT" sz="2000" b="1" dirty="0">
              <a:solidFill>
                <a:srgbClr val="002060"/>
              </a:solidFill>
            </a:endParaRPr>
          </a:p>
          <a:p>
            <a:r>
              <a:rPr lang="it-IT" b="1" dirty="0">
                <a:solidFill>
                  <a:srgbClr val="002060"/>
                </a:solidFill>
              </a:rPr>
              <a:t>Regolamento di applicazione e riscossione della tariffa</a:t>
            </a:r>
          </a:p>
          <a:p>
            <a:r>
              <a:rPr lang="it-IT" b="1" dirty="0">
                <a:solidFill>
                  <a:srgbClr val="002060"/>
                </a:solidFill>
              </a:rPr>
              <a:t>Capitolato per </a:t>
            </a:r>
            <a:r>
              <a:rPr lang="it-IT" b="1" dirty="0" smtClean="0">
                <a:solidFill>
                  <a:srgbClr val="002060"/>
                </a:solidFill>
              </a:rPr>
              <a:t>gestione del servizio (specifiche per la misurazione e gestione dei dati)</a:t>
            </a:r>
            <a:endParaRPr lang="it-IT" b="1" dirty="0">
              <a:solidFill>
                <a:srgbClr val="002060"/>
              </a:solidFill>
            </a:endParaRPr>
          </a:p>
          <a:p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1BA9E-CF39-5A4C-A796-CE277B4E7A22}" type="slidenum">
              <a:rPr lang="it-IT" smtClean="0"/>
              <a:t>4</a:t>
            </a:fld>
            <a:endParaRPr lang="it-IT" dirty="0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1050925" y="451767"/>
            <a:ext cx="7541124" cy="416914"/>
          </a:xfrm>
        </p:spPr>
        <p:txBody>
          <a:bodyPr/>
          <a:lstStyle/>
          <a:p>
            <a:pPr algn="ctr"/>
            <a:r>
              <a:rPr lang="it-IT" dirty="0" smtClean="0"/>
              <a:t>Avviare  la tariffa puntuale 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 rot="5400000">
            <a:off x="6098233" y="2771898"/>
            <a:ext cx="46284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b="1" dirty="0" smtClean="0">
                <a:solidFill>
                  <a:srgbClr val="FF0000"/>
                </a:solidFill>
                <a:latin typeface="+mj-lt"/>
              </a:rPr>
              <a:t>PROGETTARE</a:t>
            </a:r>
            <a:endParaRPr lang="it-IT" sz="48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81760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1BA9E-CF39-5A4C-A796-CE277B4E7A22}" type="slidenum">
              <a:rPr lang="it-IT" smtClean="0"/>
              <a:t>5</a:t>
            </a:fld>
            <a:endParaRPr lang="it-I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" y="626797"/>
            <a:ext cx="7818120" cy="2627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190736"/>
            <a:ext cx="4709160" cy="264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Connettore 4 7"/>
          <p:cNvCxnSpPr/>
          <p:nvPr/>
        </p:nvCxnSpPr>
        <p:spPr>
          <a:xfrm rot="10800000" flipV="1">
            <a:off x="5440680" y="1097280"/>
            <a:ext cx="2807652" cy="2215372"/>
          </a:xfrm>
          <a:prstGeom prst="bentConnector3">
            <a:avLst>
              <a:gd name="adj1" fmla="val -17850"/>
            </a:avLst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/>
          <p:cNvSpPr txBox="1"/>
          <p:nvPr/>
        </p:nvSpPr>
        <p:spPr>
          <a:xfrm>
            <a:off x="106680" y="4373880"/>
            <a:ext cx="3307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4B7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TF (K, S) + TV (K, S, n° </a:t>
            </a:r>
            <a:r>
              <a:rPr lang="it-IT" b="1" dirty="0" err="1" smtClean="0">
                <a:solidFill>
                  <a:srgbClr val="4B7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</a:t>
            </a:r>
            <a:r>
              <a:rPr lang="it-IT" b="1" dirty="0" smtClean="0">
                <a:solidFill>
                  <a:srgbClr val="4B7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.) </a:t>
            </a:r>
            <a:endParaRPr lang="it-IT" b="1" dirty="0">
              <a:solidFill>
                <a:srgbClr val="4B7D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6138930" y="4359642"/>
            <a:ext cx="1411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rgbClr val="4B7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 (K, S) 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7169082" y="3805644"/>
            <a:ext cx="1868238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FF0000"/>
                </a:solidFill>
                <a:latin typeface="+mj-lt"/>
              </a:rPr>
              <a:t>La tariffa monomia non è contemplata </a:t>
            </a:r>
            <a:r>
              <a:rPr lang="it-IT" b="1" dirty="0" smtClean="0">
                <a:solidFill>
                  <a:srgbClr val="FF0000"/>
                </a:solidFill>
                <a:latin typeface="+mj-lt"/>
              </a:rPr>
              <a:t>dal </a:t>
            </a:r>
            <a:r>
              <a:rPr lang="it-IT" b="1" dirty="0" smtClean="0">
                <a:solidFill>
                  <a:srgbClr val="FF0000"/>
                </a:solidFill>
                <a:latin typeface="+mj-lt"/>
              </a:rPr>
              <a:t>MTR 443  ARERA </a:t>
            </a:r>
            <a:r>
              <a:rPr lang="it-IT" b="1" dirty="0" smtClean="0">
                <a:solidFill>
                  <a:srgbClr val="FF0000"/>
                </a:solidFill>
                <a:latin typeface="+mj-lt"/>
              </a:rPr>
              <a:t>del 31/10/2019 !!</a:t>
            </a:r>
            <a:r>
              <a:rPr lang="it-IT" sz="900" b="1" dirty="0" smtClean="0">
                <a:solidFill>
                  <a:srgbClr val="FF0000"/>
                </a:solidFill>
                <a:latin typeface="+mj-lt"/>
              </a:rPr>
              <a:t> </a:t>
            </a:r>
            <a:endParaRPr lang="it-IT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3" name="Titolo 3"/>
          <p:cNvSpPr>
            <a:spLocks noGrp="1"/>
          </p:cNvSpPr>
          <p:nvPr>
            <p:ph type="title"/>
          </p:nvPr>
        </p:nvSpPr>
        <p:spPr>
          <a:xfrm>
            <a:off x="946218" y="289560"/>
            <a:ext cx="7541124" cy="518160"/>
          </a:xfrm>
        </p:spPr>
        <p:txBody>
          <a:bodyPr/>
          <a:lstStyle/>
          <a:p>
            <a:pPr algn="ctr"/>
            <a:r>
              <a:rPr lang="it-IT" dirty="0" smtClean="0"/>
              <a:t>I diversi regimi del prelievo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7343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1BA9E-CF39-5A4C-A796-CE277B4E7A22}" type="slidenum">
              <a:rPr lang="it-IT" smtClean="0"/>
              <a:t>6</a:t>
            </a:fld>
            <a:endParaRPr lang="it-IT" dirty="0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Tariffazione puntuale come «leva» per raggiungere gli obiettivi di riciclo </a:t>
            </a:r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54" y="1328920"/>
            <a:ext cx="7791167" cy="3928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767" y="4051935"/>
            <a:ext cx="4266593" cy="1189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588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1BA9E-CF39-5A4C-A796-CE277B4E7A22}" type="slidenum">
              <a:rPr lang="it-IT" smtClean="0"/>
              <a:t>7</a:t>
            </a:fld>
            <a:endParaRPr lang="it-IT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887" y="1282064"/>
            <a:ext cx="3393459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olo 3"/>
          <p:cNvSpPr txBox="1">
            <a:spLocks/>
          </p:cNvSpPr>
          <p:nvPr/>
        </p:nvSpPr>
        <p:spPr>
          <a:xfrm>
            <a:off x="1050925" y="451766"/>
            <a:ext cx="7541124" cy="87715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000" b="0" i="0" kern="1200">
                <a:solidFill>
                  <a:schemeClr val="tx1"/>
                </a:solidFill>
                <a:latin typeface="+mj-lt"/>
                <a:ea typeface="+mj-ea"/>
                <a:cs typeface="Arial Black"/>
              </a:defRPr>
            </a:lvl1pPr>
          </a:lstStyle>
          <a:p>
            <a:r>
              <a:rPr lang="it-IT" b="1" dirty="0">
                <a:solidFill>
                  <a:srgbClr val="004B69"/>
                </a:solidFill>
                <a:latin typeface="Arial"/>
                <a:cs typeface="Arial"/>
              </a:rPr>
              <a:t>Tassonomia della tariffazione puntuale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30" y="3051390"/>
            <a:ext cx="4467078" cy="2892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792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1BA9E-CF39-5A4C-A796-CE277B4E7A22}" type="slidenum">
              <a:rPr lang="it-IT" smtClean="0"/>
              <a:t>8</a:t>
            </a:fld>
            <a:endParaRPr lang="it-IT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97" y="1370647"/>
            <a:ext cx="351472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371" y="2935605"/>
            <a:ext cx="2390775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610" y="596265"/>
            <a:ext cx="390525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692" y="3216591"/>
            <a:ext cx="3799086" cy="204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667" y="5335904"/>
            <a:ext cx="375285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olo 3"/>
          <p:cNvSpPr txBox="1">
            <a:spLocks/>
          </p:cNvSpPr>
          <p:nvPr/>
        </p:nvSpPr>
        <p:spPr>
          <a:xfrm>
            <a:off x="974725" y="55526"/>
            <a:ext cx="7541124" cy="87715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000" b="0" i="0" kern="1200">
                <a:solidFill>
                  <a:schemeClr val="tx1"/>
                </a:solidFill>
                <a:latin typeface="+mj-lt"/>
                <a:ea typeface="+mj-ea"/>
                <a:cs typeface="Arial Black"/>
              </a:defRPr>
            </a:lvl1pPr>
          </a:lstStyle>
          <a:p>
            <a:r>
              <a:rPr lang="it-IT" b="1" dirty="0">
                <a:solidFill>
                  <a:srgbClr val="004B69"/>
                </a:solidFill>
                <a:latin typeface="Arial"/>
                <a:cs typeface="Arial"/>
              </a:rPr>
              <a:t>Tassonomia della tariffazione puntuale</a:t>
            </a:r>
          </a:p>
        </p:txBody>
      </p:sp>
    </p:spTree>
    <p:extLst>
      <p:ext uri="{BB962C8B-B14F-4D97-AF65-F5344CB8AC3E}">
        <p14:creationId xmlns:p14="http://schemas.microsoft.com/office/powerpoint/2010/main" val="96263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1BA9E-CF39-5A4C-A796-CE277B4E7A22}" type="slidenum">
              <a:rPr lang="it-IT" smtClean="0"/>
              <a:t>9</a:t>
            </a:fld>
            <a:endParaRPr lang="it-IT"/>
          </a:p>
        </p:txBody>
      </p:sp>
      <p:sp>
        <p:nvSpPr>
          <p:cNvPr id="3" name="Titolo 3"/>
          <p:cNvSpPr txBox="1">
            <a:spLocks/>
          </p:cNvSpPr>
          <p:nvPr/>
        </p:nvSpPr>
        <p:spPr>
          <a:xfrm>
            <a:off x="974725" y="55526"/>
            <a:ext cx="7541124" cy="87715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000" b="0" i="0" kern="1200">
                <a:solidFill>
                  <a:schemeClr val="tx1"/>
                </a:solidFill>
                <a:latin typeface="+mj-lt"/>
                <a:ea typeface="+mj-ea"/>
                <a:cs typeface="Arial Black"/>
              </a:defRPr>
            </a:lvl1pPr>
          </a:lstStyle>
          <a:p>
            <a:r>
              <a:rPr lang="it-IT" b="1" dirty="0" smtClean="0">
                <a:solidFill>
                  <a:srgbClr val="004B69"/>
                </a:solidFill>
                <a:latin typeface="Arial"/>
                <a:cs typeface="Arial"/>
              </a:rPr>
              <a:t>Terminologie utilizzate</a:t>
            </a:r>
            <a:endParaRPr lang="it-IT" b="1" dirty="0">
              <a:solidFill>
                <a:srgbClr val="004B69"/>
              </a:solidFill>
              <a:latin typeface="Arial"/>
              <a:cs typeface="Arial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989964" y="1783080"/>
            <a:ext cx="6843395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rgbClr val="004B69"/>
                </a:solidFill>
                <a:latin typeface="Arial"/>
                <a:cs typeface="Arial"/>
              </a:rPr>
              <a:t>PAYT  	= </a:t>
            </a:r>
            <a:r>
              <a:rPr lang="it-IT" sz="2800" b="1" dirty="0" err="1" smtClean="0">
                <a:solidFill>
                  <a:srgbClr val="004B69"/>
                </a:solidFill>
                <a:latin typeface="Arial"/>
                <a:cs typeface="Arial"/>
              </a:rPr>
              <a:t>pay</a:t>
            </a:r>
            <a:r>
              <a:rPr lang="it-IT" sz="2800" b="1" dirty="0" smtClean="0">
                <a:solidFill>
                  <a:srgbClr val="004B69"/>
                </a:solidFill>
                <a:latin typeface="Arial"/>
                <a:cs typeface="Arial"/>
              </a:rPr>
              <a:t> </a:t>
            </a:r>
            <a:r>
              <a:rPr lang="it-IT" sz="2800" b="1" dirty="0" err="1" smtClean="0">
                <a:solidFill>
                  <a:srgbClr val="004B69"/>
                </a:solidFill>
                <a:latin typeface="Arial"/>
                <a:cs typeface="Arial"/>
              </a:rPr>
              <a:t>as</a:t>
            </a:r>
            <a:r>
              <a:rPr lang="it-IT" sz="2800" b="1" dirty="0" smtClean="0">
                <a:solidFill>
                  <a:srgbClr val="004B69"/>
                </a:solidFill>
                <a:latin typeface="Arial"/>
                <a:cs typeface="Arial"/>
              </a:rPr>
              <a:t> </a:t>
            </a:r>
            <a:r>
              <a:rPr lang="it-IT" sz="2800" b="1" dirty="0" err="1" smtClean="0">
                <a:solidFill>
                  <a:srgbClr val="004B69"/>
                </a:solidFill>
                <a:latin typeface="Arial"/>
                <a:cs typeface="Arial"/>
              </a:rPr>
              <a:t>you</a:t>
            </a:r>
            <a:r>
              <a:rPr lang="it-IT" sz="2800" b="1" dirty="0" smtClean="0">
                <a:solidFill>
                  <a:srgbClr val="004B69"/>
                </a:solidFill>
                <a:latin typeface="Arial"/>
                <a:cs typeface="Arial"/>
              </a:rPr>
              <a:t> </a:t>
            </a:r>
            <a:r>
              <a:rPr lang="it-IT" sz="2800" b="1" dirty="0" err="1" smtClean="0">
                <a:solidFill>
                  <a:srgbClr val="004B69"/>
                </a:solidFill>
                <a:latin typeface="Arial"/>
                <a:cs typeface="Arial"/>
              </a:rPr>
              <a:t>throw</a:t>
            </a:r>
            <a:r>
              <a:rPr lang="it-IT" sz="2800" b="1" dirty="0" smtClean="0">
                <a:solidFill>
                  <a:srgbClr val="004B69"/>
                </a:solidFill>
                <a:latin typeface="Arial"/>
                <a:cs typeface="Arial"/>
              </a:rPr>
              <a:t>  </a:t>
            </a:r>
          </a:p>
          <a:p>
            <a:endParaRPr lang="it-IT" sz="2800" b="1" dirty="0" smtClean="0">
              <a:solidFill>
                <a:srgbClr val="004B69"/>
              </a:solidFill>
              <a:latin typeface="Arial"/>
              <a:cs typeface="Arial"/>
            </a:endParaRPr>
          </a:p>
          <a:p>
            <a:r>
              <a:rPr lang="it-IT" sz="2800" b="1" i="1" dirty="0" smtClean="0">
                <a:solidFill>
                  <a:srgbClr val="004B69"/>
                </a:solidFill>
                <a:latin typeface="Arial"/>
                <a:cs typeface="Arial"/>
              </a:rPr>
              <a:t>(GAYT)  = gain </a:t>
            </a:r>
            <a:r>
              <a:rPr lang="it-IT" sz="2800" b="1" i="1" dirty="0" err="1" smtClean="0">
                <a:solidFill>
                  <a:srgbClr val="004B69"/>
                </a:solidFill>
                <a:latin typeface="Arial"/>
                <a:cs typeface="Arial"/>
              </a:rPr>
              <a:t>as</a:t>
            </a:r>
            <a:r>
              <a:rPr lang="it-IT" sz="2800" b="1" i="1" dirty="0" smtClean="0">
                <a:solidFill>
                  <a:srgbClr val="004B69"/>
                </a:solidFill>
                <a:latin typeface="Arial"/>
                <a:cs typeface="Arial"/>
              </a:rPr>
              <a:t> </a:t>
            </a:r>
            <a:r>
              <a:rPr lang="it-IT" sz="2800" b="1" i="1" dirty="0" err="1" smtClean="0">
                <a:solidFill>
                  <a:srgbClr val="004B69"/>
                </a:solidFill>
                <a:latin typeface="Arial"/>
                <a:cs typeface="Arial"/>
              </a:rPr>
              <a:t>you</a:t>
            </a:r>
            <a:r>
              <a:rPr lang="it-IT" sz="2800" b="1" i="1" dirty="0" smtClean="0">
                <a:solidFill>
                  <a:srgbClr val="004B69"/>
                </a:solidFill>
                <a:latin typeface="Arial"/>
                <a:cs typeface="Arial"/>
              </a:rPr>
              <a:t> </a:t>
            </a:r>
            <a:r>
              <a:rPr lang="it-IT" sz="2800" b="1" i="1" dirty="0" err="1" smtClean="0">
                <a:solidFill>
                  <a:srgbClr val="004B69"/>
                </a:solidFill>
                <a:latin typeface="Arial"/>
                <a:cs typeface="Arial"/>
              </a:rPr>
              <a:t>throw</a:t>
            </a:r>
            <a:endParaRPr lang="it-IT" sz="2800" b="1" i="1" dirty="0" smtClean="0">
              <a:solidFill>
                <a:srgbClr val="004B69"/>
              </a:solidFill>
              <a:latin typeface="Arial"/>
              <a:cs typeface="Arial"/>
            </a:endParaRPr>
          </a:p>
          <a:p>
            <a:endParaRPr lang="it-IT" sz="2800" b="1" dirty="0">
              <a:solidFill>
                <a:srgbClr val="004B69"/>
              </a:solidFill>
              <a:latin typeface="Arial"/>
              <a:cs typeface="Arial"/>
            </a:endParaRPr>
          </a:p>
          <a:p>
            <a:r>
              <a:rPr lang="it-IT" sz="2800" b="1" dirty="0" smtClean="0">
                <a:solidFill>
                  <a:srgbClr val="004B69"/>
                </a:solidFill>
                <a:latin typeface="Arial"/>
                <a:cs typeface="Arial"/>
              </a:rPr>
              <a:t>KAYT     = </a:t>
            </a:r>
            <a:r>
              <a:rPr lang="it-IT" sz="2800" b="1" dirty="0" err="1" smtClean="0">
                <a:solidFill>
                  <a:srgbClr val="004B69"/>
                </a:solidFill>
                <a:latin typeface="Arial"/>
                <a:cs typeface="Arial"/>
              </a:rPr>
              <a:t>know</a:t>
            </a:r>
            <a:r>
              <a:rPr lang="it-IT" sz="2800" b="1" dirty="0" smtClean="0">
                <a:solidFill>
                  <a:srgbClr val="004B69"/>
                </a:solidFill>
                <a:latin typeface="Arial"/>
                <a:cs typeface="Arial"/>
              </a:rPr>
              <a:t> </a:t>
            </a:r>
            <a:r>
              <a:rPr lang="it-IT" sz="2800" b="1" dirty="0" err="1" smtClean="0">
                <a:solidFill>
                  <a:srgbClr val="004B69"/>
                </a:solidFill>
                <a:latin typeface="Arial"/>
                <a:cs typeface="Arial"/>
              </a:rPr>
              <a:t>as</a:t>
            </a:r>
            <a:r>
              <a:rPr lang="it-IT" sz="2800" b="1" dirty="0" smtClean="0">
                <a:solidFill>
                  <a:srgbClr val="004B69"/>
                </a:solidFill>
                <a:latin typeface="Arial"/>
                <a:cs typeface="Arial"/>
              </a:rPr>
              <a:t> </a:t>
            </a:r>
            <a:r>
              <a:rPr lang="it-IT" sz="2800" b="1" dirty="0" err="1" smtClean="0">
                <a:solidFill>
                  <a:srgbClr val="004B69"/>
                </a:solidFill>
                <a:latin typeface="Arial"/>
                <a:cs typeface="Arial"/>
              </a:rPr>
              <a:t>you</a:t>
            </a:r>
            <a:r>
              <a:rPr lang="it-IT" sz="2800" b="1" dirty="0" smtClean="0">
                <a:solidFill>
                  <a:srgbClr val="004B69"/>
                </a:solidFill>
                <a:latin typeface="Arial"/>
                <a:cs typeface="Arial"/>
              </a:rPr>
              <a:t> </a:t>
            </a:r>
            <a:r>
              <a:rPr lang="it-IT" sz="2800" b="1" dirty="0" err="1" smtClean="0">
                <a:solidFill>
                  <a:srgbClr val="004B69"/>
                </a:solidFill>
                <a:latin typeface="Arial"/>
                <a:cs typeface="Arial"/>
              </a:rPr>
              <a:t>throw</a:t>
            </a:r>
            <a:endParaRPr lang="it-IT" sz="2800" b="1" dirty="0" smtClean="0">
              <a:solidFill>
                <a:srgbClr val="004B69"/>
              </a:solidFill>
              <a:latin typeface="Arial"/>
              <a:cs typeface="Arial"/>
            </a:endParaRPr>
          </a:p>
          <a:p>
            <a:endParaRPr lang="it-IT" sz="2800" b="1" dirty="0">
              <a:solidFill>
                <a:srgbClr val="004B69"/>
              </a:solidFill>
              <a:latin typeface="Arial"/>
              <a:cs typeface="Arial"/>
            </a:endParaRPr>
          </a:p>
          <a:p>
            <a:r>
              <a:rPr lang="it-IT" sz="2800" b="1" dirty="0" smtClean="0">
                <a:solidFill>
                  <a:srgbClr val="004B69"/>
                </a:solidFill>
                <a:latin typeface="Arial"/>
                <a:cs typeface="Arial"/>
              </a:rPr>
              <a:t>GAMIFICATION</a:t>
            </a:r>
          </a:p>
          <a:p>
            <a:endParaRPr lang="it-IT" b="1" dirty="0">
              <a:solidFill>
                <a:srgbClr val="004B69"/>
              </a:solidFill>
              <a:latin typeface="Arial"/>
              <a:cs typeface="Arial"/>
            </a:endParaRPr>
          </a:p>
          <a:p>
            <a:endParaRPr lang="it-IT" b="1" dirty="0">
              <a:solidFill>
                <a:srgbClr val="004B69"/>
              </a:solidFill>
              <a:latin typeface="Arial"/>
              <a:cs typeface="Arial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2760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Personalizzato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2F2F2"/>
      </a:hlink>
      <a:folHlink>
        <a:srgbClr val="C6D9F0"/>
      </a:folHlink>
    </a:clrScheme>
    <a:fontScheme name="Office classico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1608</TotalTime>
  <Words>1333</Words>
  <Application>Microsoft Office PowerPoint</Application>
  <PresentationFormat>Presentazione su schermo (4:3)</PresentationFormat>
  <Paragraphs>240</Paragraphs>
  <Slides>25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26" baseType="lpstr">
      <vt:lpstr>Tema di Office</vt:lpstr>
      <vt:lpstr>Presentazione della Guida alla tariffazione puntuale dei rifiuti urbani: </vt:lpstr>
      <vt:lpstr>Progettare e applicare la tariffa puntuale per migliorare le performance del sistema di gestione rifiuti urbani</vt:lpstr>
      <vt:lpstr>Indice</vt:lpstr>
      <vt:lpstr>Avviare  la tariffa puntuale </vt:lpstr>
      <vt:lpstr>I diversi regimi del prelievo</vt:lpstr>
      <vt:lpstr>Tariffazione puntuale come «leva» per raggiungere gli obiettivi di riciclo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Qualità merceologica delle frazioni differenziate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Cosa dice ARERA sulla Tariffa Puntuale con il MTR 443 del 31/10/2019 ?</vt:lpstr>
      <vt:lpstr>Calcolo e utilizzo dei “minimi”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imac27</dc:creator>
  <cp:lastModifiedBy>Giacetti Walter</cp:lastModifiedBy>
  <cp:revision>410</cp:revision>
  <dcterms:created xsi:type="dcterms:W3CDTF">2012-12-04T17:04:47Z</dcterms:created>
  <dcterms:modified xsi:type="dcterms:W3CDTF">2019-11-21T07:24:35Z</dcterms:modified>
</cp:coreProperties>
</file>