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96" r:id="rId1"/>
  </p:sldMasterIdLst>
  <p:notesMasterIdLst>
    <p:notesMasterId r:id="rId38"/>
  </p:notesMasterIdLst>
  <p:handoutMasterIdLst>
    <p:handoutMasterId r:id="rId39"/>
  </p:handoutMasterIdLst>
  <p:sldIdLst>
    <p:sldId id="256" r:id="rId2"/>
    <p:sldId id="378" r:id="rId3"/>
    <p:sldId id="379" r:id="rId4"/>
    <p:sldId id="380" r:id="rId5"/>
    <p:sldId id="381" r:id="rId6"/>
    <p:sldId id="382" r:id="rId7"/>
    <p:sldId id="383" r:id="rId8"/>
    <p:sldId id="384" r:id="rId9"/>
    <p:sldId id="418" r:id="rId10"/>
    <p:sldId id="386" r:id="rId11"/>
    <p:sldId id="387" r:id="rId12"/>
    <p:sldId id="388" r:id="rId13"/>
    <p:sldId id="389" r:id="rId14"/>
    <p:sldId id="390" r:id="rId15"/>
    <p:sldId id="391" r:id="rId16"/>
    <p:sldId id="392" r:id="rId17"/>
    <p:sldId id="394" r:id="rId18"/>
    <p:sldId id="395" r:id="rId19"/>
    <p:sldId id="396" r:id="rId20"/>
    <p:sldId id="397" r:id="rId21"/>
    <p:sldId id="398" r:id="rId22"/>
    <p:sldId id="399" r:id="rId23"/>
    <p:sldId id="400" r:id="rId24"/>
    <p:sldId id="401" r:id="rId25"/>
    <p:sldId id="402" r:id="rId26"/>
    <p:sldId id="403" r:id="rId27"/>
    <p:sldId id="404" r:id="rId28"/>
    <p:sldId id="405" r:id="rId29"/>
    <p:sldId id="409" r:id="rId30"/>
    <p:sldId id="410" r:id="rId31"/>
    <p:sldId id="411" r:id="rId32"/>
    <p:sldId id="419" r:id="rId33"/>
    <p:sldId id="412" r:id="rId34"/>
    <p:sldId id="413" r:id="rId35"/>
    <p:sldId id="414" r:id="rId36"/>
    <p:sldId id="415" r:id="rId37"/>
  </p:sldIdLst>
  <p:sldSz cx="9144000" cy="6858000" type="screen4x3"/>
  <p:notesSz cx="6797675" cy="9926638"/>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zione predefinita" id="{ED3EC320-E681-3D45-BBA6-EC22EC5C6F54}">
          <p14:sldIdLst>
            <p14:sldId id="256"/>
            <p14:sldId id="378"/>
            <p14:sldId id="379"/>
            <p14:sldId id="380"/>
            <p14:sldId id="381"/>
            <p14:sldId id="382"/>
            <p14:sldId id="383"/>
            <p14:sldId id="384"/>
            <p14:sldId id="418"/>
            <p14:sldId id="386"/>
            <p14:sldId id="387"/>
            <p14:sldId id="388"/>
            <p14:sldId id="389"/>
            <p14:sldId id="390"/>
            <p14:sldId id="391"/>
            <p14:sldId id="392"/>
            <p14:sldId id="394"/>
            <p14:sldId id="395"/>
            <p14:sldId id="396"/>
            <p14:sldId id="397"/>
            <p14:sldId id="398"/>
            <p14:sldId id="399"/>
            <p14:sldId id="400"/>
            <p14:sldId id="401"/>
            <p14:sldId id="402"/>
            <p14:sldId id="403"/>
            <p14:sldId id="404"/>
            <p14:sldId id="405"/>
            <p14:sldId id="409"/>
            <p14:sldId id="410"/>
            <p14:sldId id="411"/>
            <p14:sldId id="419"/>
            <p14:sldId id="412"/>
            <p14:sldId id="413"/>
            <p14:sldId id="414"/>
            <p14:sldId id="415"/>
          </p14:sldIdLst>
        </p14:section>
        <p14:section name="Sezione senza titolo" id="{8A8725C5-37EA-7347-8162-B9A49968E2BD}">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33D"/>
    <a:srgbClr val="339966"/>
    <a:srgbClr val="004B6B"/>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Stile con tema 1 - Colore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F2DE63D5-997A-4646-A377-4702673A728D}" styleName="Stile chiaro 2 - Colore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EB344D84-9AFB-497E-A393-DC336BA19D2E}" styleName="Stile medio 3 - Colore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1FECB4D8-DB02-4DC6-A0A2-4F2EBAE1DC90}" styleName="Stile medio 1 - Colore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306799F8-075E-4A3A-A7F6-7FBC6576F1A4}" styleName="Stile con tema 2 - Colore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Stile medio 2 - Color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18" autoAdjust="0"/>
    <p:restoredTop sz="94681" autoAdjust="0"/>
  </p:normalViewPr>
  <p:slideViewPr>
    <p:cSldViewPr snapToGrid="0" snapToObjects="1">
      <p:cViewPr>
        <p:scale>
          <a:sx n="100" d="100"/>
          <a:sy n="100" d="100"/>
        </p:scale>
        <p:origin x="-576" y="162"/>
      </p:cViewPr>
      <p:guideLst>
        <p:guide orient="horz" pos="4147"/>
        <p:guide pos="2863"/>
      </p:guideLst>
    </p:cSldViewPr>
  </p:slideViewPr>
  <p:outlineViewPr>
    <p:cViewPr>
      <p:scale>
        <a:sx n="33" d="100"/>
        <a:sy n="33" d="100"/>
      </p:scale>
      <p:origin x="0" y="2019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1" y="1"/>
            <a:ext cx="2945659" cy="496332"/>
          </a:xfrm>
          <a:prstGeom prst="rect">
            <a:avLst/>
          </a:prstGeom>
        </p:spPr>
        <p:txBody>
          <a:bodyPr vert="horz" lIns="91429" tIns="45714" rIns="91429" bIns="45714" rtlCol="0"/>
          <a:lstStyle>
            <a:lvl1pPr algn="l">
              <a:defRPr sz="1200"/>
            </a:lvl1pPr>
          </a:lstStyle>
          <a:p>
            <a:endParaRPr lang="it-IT"/>
          </a:p>
        </p:txBody>
      </p:sp>
      <p:sp>
        <p:nvSpPr>
          <p:cNvPr id="3" name="Segnaposto data 2"/>
          <p:cNvSpPr>
            <a:spLocks noGrp="1"/>
          </p:cNvSpPr>
          <p:nvPr>
            <p:ph type="dt" sz="quarter" idx="1"/>
          </p:nvPr>
        </p:nvSpPr>
        <p:spPr>
          <a:xfrm>
            <a:off x="3850444" y="1"/>
            <a:ext cx="2945659" cy="496332"/>
          </a:xfrm>
          <a:prstGeom prst="rect">
            <a:avLst/>
          </a:prstGeom>
        </p:spPr>
        <p:txBody>
          <a:bodyPr vert="horz" lIns="91429" tIns="45714" rIns="91429" bIns="45714" rtlCol="0"/>
          <a:lstStyle>
            <a:lvl1pPr algn="r">
              <a:defRPr sz="1200"/>
            </a:lvl1pPr>
          </a:lstStyle>
          <a:p>
            <a:fld id="{8E99C953-A31E-AC46-BC49-0CE45714EA88}" type="datetimeFigureOut">
              <a:rPr lang="it-IT" smtClean="0"/>
              <a:pPr/>
              <a:t>20/04/2015</a:t>
            </a:fld>
            <a:endParaRPr lang="it-IT"/>
          </a:p>
        </p:txBody>
      </p:sp>
      <p:sp>
        <p:nvSpPr>
          <p:cNvPr id="4" name="Segnaposto piè di pagina 3"/>
          <p:cNvSpPr>
            <a:spLocks noGrp="1"/>
          </p:cNvSpPr>
          <p:nvPr>
            <p:ph type="ftr" sz="quarter" idx="2"/>
          </p:nvPr>
        </p:nvSpPr>
        <p:spPr>
          <a:xfrm>
            <a:off x="1" y="9428584"/>
            <a:ext cx="2945659" cy="496332"/>
          </a:xfrm>
          <a:prstGeom prst="rect">
            <a:avLst/>
          </a:prstGeom>
        </p:spPr>
        <p:txBody>
          <a:bodyPr vert="horz" lIns="91429" tIns="45714" rIns="91429" bIns="45714" rtlCol="0" anchor="b"/>
          <a:lstStyle>
            <a:lvl1pPr algn="l">
              <a:defRPr sz="1200"/>
            </a:lvl1pPr>
          </a:lstStyle>
          <a:p>
            <a:endParaRPr lang="it-IT"/>
          </a:p>
        </p:txBody>
      </p:sp>
      <p:sp>
        <p:nvSpPr>
          <p:cNvPr id="5" name="Segnaposto numero diapositiva 4"/>
          <p:cNvSpPr>
            <a:spLocks noGrp="1"/>
          </p:cNvSpPr>
          <p:nvPr>
            <p:ph type="sldNum" sz="quarter" idx="3"/>
          </p:nvPr>
        </p:nvSpPr>
        <p:spPr>
          <a:xfrm>
            <a:off x="3850444" y="9428584"/>
            <a:ext cx="2945659" cy="496332"/>
          </a:xfrm>
          <a:prstGeom prst="rect">
            <a:avLst/>
          </a:prstGeom>
        </p:spPr>
        <p:txBody>
          <a:bodyPr vert="horz" lIns="91429" tIns="45714" rIns="91429" bIns="45714" rtlCol="0" anchor="b"/>
          <a:lstStyle>
            <a:lvl1pPr algn="r">
              <a:defRPr sz="1200"/>
            </a:lvl1pPr>
          </a:lstStyle>
          <a:p>
            <a:fld id="{D54B951F-2C64-054F-8A19-C2664486AC8C}" type="slidenum">
              <a:rPr lang="it-IT" smtClean="0"/>
              <a:pPr/>
              <a:t>‹N›</a:t>
            </a:fld>
            <a:endParaRPr lang="it-IT"/>
          </a:p>
        </p:txBody>
      </p:sp>
    </p:spTree>
    <p:extLst>
      <p:ext uri="{BB962C8B-B14F-4D97-AF65-F5344CB8AC3E}">
        <p14:creationId xmlns:p14="http://schemas.microsoft.com/office/powerpoint/2010/main" val="425356872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1" y="1"/>
            <a:ext cx="2945659" cy="496332"/>
          </a:xfrm>
          <a:prstGeom prst="rect">
            <a:avLst/>
          </a:prstGeom>
        </p:spPr>
        <p:txBody>
          <a:bodyPr vert="horz" lIns="91429" tIns="45714" rIns="91429" bIns="45714" rtlCol="0"/>
          <a:lstStyle>
            <a:lvl1pPr algn="l">
              <a:defRPr sz="1200"/>
            </a:lvl1pPr>
          </a:lstStyle>
          <a:p>
            <a:endParaRPr lang="it-IT"/>
          </a:p>
        </p:txBody>
      </p:sp>
      <p:sp>
        <p:nvSpPr>
          <p:cNvPr id="3" name="Segnaposto data 2"/>
          <p:cNvSpPr>
            <a:spLocks noGrp="1"/>
          </p:cNvSpPr>
          <p:nvPr>
            <p:ph type="dt" idx="1"/>
          </p:nvPr>
        </p:nvSpPr>
        <p:spPr>
          <a:xfrm>
            <a:off x="3850444" y="1"/>
            <a:ext cx="2945659" cy="496332"/>
          </a:xfrm>
          <a:prstGeom prst="rect">
            <a:avLst/>
          </a:prstGeom>
        </p:spPr>
        <p:txBody>
          <a:bodyPr vert="horz" lIns="91429" tIns="45714" rIns="91429" bIns="45714" rtlCol="0"/>
          <a:lstStyle>
            <a:lvl1pPr algn="r">
              <a:defRPr sz="1200"/>
            </a:lvl1pPr>
          </a:lstStyle>
          <a:p>
            <a:fld id="{59CB0BA1-D116-EE43-941C-2239A6E2810D}" type="datetimeFigureOut">
              <a:rPr lang="it-IT" smtClean="0"/>
              <a:pPr/>
              <a:t>20/04/2015</a:t>
            </a:fld>
            <a:endParaRPr lang="it-IT"/>
          </a:p>
        </p:txBody>
      </p:sp>
      <p:sp>
        <p:nvSpPr>
          <p:cNvPr id="4" name="Segnaposto immagine diapositiva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29" tIns="45714" rIns="91429" bIns="45714" rtlCol="0" anchor="ctr"/>
          <a:lstStyle/>
          <a:p>
            <a:endParaRPr lang="it-IT"/>
          </a:p>
        </p:txBody>
      </p:sp>
      <p:sp>
        <p:nvSpPr>
          <p:cNvPr id="5" name="Segnaposto note 4"/>
          <p:cNvSpPr>
            <a:spLocks noGrp="1"/>
          </p:cNvSpPr>
          <p:nvPr>
            <p:ph type="body" sz="quarter" idx="3"/>
          </p:nvPr>
        </p:nvSpPr>
        <p:spPr>
          <a:xfrm>
            <a:off x="679768" y="4715153"/>
            <a:ext cx="5438140" cy="4466987"/>
          </a:xfrm>
          <a:prstGeom prst="rect">
            <a:avLst/>
          </a:prstGeom>
        </p:spPr>
        <p:txBody>
          <a:bodyPr vert="horz" lIns="91429" tIns="45714" rIns="91429" bIns="45714"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1" y="9428584"/>
            <a:ext cx="2945659" cy="496332"/>
          </a:xfrm>
          <a:prstGeom prst="rect">
            <a:avLst/>
          </a:prstGeom>
        </p:spPr>
        <p:txBody>
          <a:bodyPr vert="horz" lIns="91429" tIns="45714" rIns="91429" bIns="45714"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4" y="9428584"/>
            <a:ext cx="2945659" cy="496332"/>
          </a:xfrm>
          <a:prstGeom prst="rect">
            <a:avLst/>
          </a:prstGeom>
        </p:spPr>
        <p:txBody>
          <a:bodyPr vert="horz" lIns="91429" tIns="45714" rIns="91429" bIns="45714" rtlCol="0" anchor="b"/>
          <a:lstStyle>
            <a:lvl1pPr algn="r">
              <a:defRPr sz="1200"/>
            </a:lvl1pPr>
          </a:lstStyle>
          <a:p>
            <a:fld id="{0C2D94A9-1535-F348-9793-7B37BE4DA87B}" type="slidenum">
              <a:rPr lang="it-IT" smtClean="0"/>
              <a:pPr/>
              <a:t>‹N›</a:t>
            </a:fld>
            <a:endParaRPr lang="it-IT"/>
          </a:p>
        </p:txBody>
      </p:sp>
    </p:spTree>
    <p:extLst>
      <p:ext uri="{BB962C8B-B14F-4D97-AF65-F5344CB8AC3E}">
        <p14:creationId xmlns:p14="http://schemas.microsoft.com/office/powerpoint/2010/main" val="232062074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sp>
        <p:nvSpPr>
          <p:cNvPr id="4" name="Segnaposto data 3"/>
          <p:cNvSpPr>
            <a:spLocks noGrp="1"/>
          </p:cNvSpPr>
          <p:nvPr>
            <p:ph type="dt" sz="half" idx="10"/>
          </p:nvPr>
        </p:nvSpPr>
        <p:spPr/>
        <p:txBody>
          <a:bodyPr/>
          <a:lstStyle/>
          <a:p>
            <a:fld id="{2DD89D75-4AD4-4665-94F5-A240D8C28BB8}" type="datetime1">
              <a:rPr lang="it-IT" smtClean="0"/>
              <a:pPr/>
              <a:t>20/04/2015</a:t>
            </a:fld>
            <a:endParaRPr lang="it-IT"/>
          </a:p>
        </p:txBody>
      </p:sp>
      <p:sp>
        <p:nvSpPr>
          <p:cNvPr id="5" name="Segnaposto piè di pagina 4"/>
          <p:cNvSpPr>
            <a:spLocks noGrp="1"/>
          </p:cNvSpPr>
          <p:nvPr>
            <p:ph type="ftr" sz="quarter" idx="11"/>
          </p:nvPr>
        </p:nvSpPr>
        <p:spPr/>
        <p:txBody>
          <a:bodyPr/>
          <a:lstStyle/>
          <a:p>
            <a:r>
              <a:rPr lang="it-IT" smtClean="0"/>
              <a:t>Ivana Rasi</a:t>
            </a:r>
            <a:endParaRPr lang="it-IT"/>
          </a:p>
        </p:txBody>
      </p:sp>
      <p:sp>
        <p:nvSpPr>
          <p:cNvPr id="6" name="Segnaposto numero diapositiva 5"/>
          <p:cNvSpPr>
            <a:spLocks noGrp="1"/>
          </p:cNvSpPr>
          <p:nvPr>
            <p:ph type="sldNum" sz="quarter" idx="12"/>
          </p:nvPr>
        </p:nvSpPr>
        <p:spPr/>
        <p:txBody>
          <a:bodyPr/>
          <a:lstStyle/>
          <a:p>
            <a:fld id="{C121BA9E-CF39-5A4C-A796-CE277B4E7A22}" type="slidenum">
              <a:rPr lang="it-IT" smtClean="0"/>
              <a:pPr/>
              <a:t>‹N›</a:t>
            </a:fld>
            <a:endParaRPr lang="it-IT"/>
          </a:p>
        </p:txBody>
      </p:sp>
      <p:sp>
        <p:nvSpPr>
          <p:cNvPr id="8" name="Segnaposto titolo 1"/>
          <p:cNvSpPr>
            <a:spLocks noGrp="1"/>
          </p:cNvSpPr>
          <p:nvPr>
            <p:ph type="title" hasCustomPrompt="1"/>
          </p:nvPr>
        </p:nvSpPr>
        <p:spPr>
          <a:xfrm>
            <a:off x="1559623" y="2182951"/>
            <a:ext cx="5544784" cy="1034104"/>
          </a:xfrm>
          <a:prstGeom prst="rect">
            <a:avLst/>
          </a:prstGeom>
        </p:spPr>
        <p:txBody>
          <a:bodyPr vert="horz" lIns="91440" tIns="45720" rIns="91440" bIns="45720" rtlCol="0" anchor="t">
            <a:normAutofit/>
          </a:bodyPr>
          <a:lstStyle>
            <a:lvl1pPr>
              <a:defRPr>
                <a:solidFill>
                  <a:schemeClr val="bg1"/>
                </a:solidFill>
              </a:defRPr>
            </a:lvl1pPr>
          </a:lstStyle>
          <a:p>
            <a:r>
              <a:rPr lang="it-IT" dirty="0" smtClean="0"/>
              <a:t>Titolo giornata</a:t>
            </a:r>
            <a:br>
              <a:rPr lang="it-IT" dirty="0" smtClean="0"/>
            </a:br>
            <a:r>
              <a:rPr lang="it-IT" dirty="0" smtClean="0"/>
              <a:t>formativa</a:t>
            </a:r>
            <a:endParaRPr lang="it-IT" dirty="0"/>
          </a:p>
        </p:txBody>
      </p:sp>
      <p:sp>
        <p:nvSpPr>
          <p:cNvPr id="9" name="Segnaposto testo 2"/>
          <p:cNvSpPr>
            <a:spLocks noGrp="1"/>
          </p:cNvSpPr>
          <p:nvPr>
            <p:ph idx="1" hasCustomPrompt="1"/>
          </p:nvPr>
        </p:nvSpPr>
        <p:spPr>
          <a:xfrm>
            <a:off x="1559622" y="3378231"/>
            <a:ext cx="5544785" cy="1160460"/>
          </a:xfrm>
          <a:prstGeom prst="rect">
            <a:avLst/>
          </a:prstGeom>
        </p:spPr>
        <p:txBody>
          <a:bodyPr vert="horz" lIns="91440" tIns="45720" rIns="91440" bIns="45720" rtlCol="0">
            <a:normAutofit/>
          </a:bodyPr>
          <a:lstStyle>
            <a:lvl1pPr>
              <a:defRPr>
                <a:solidFill>
                  <a:srgbClr val="FFFFFF"/>
                </a:solidFill>
              </a:defRPr>
            </a:lvl1pPr>
          </a:lstStyle>
          <a:p>
            <a:pPr lvl="0"/>
            <a:r>
              <a:rPr lang="it-IT" dirty="0" smtClean="0"/>
              <a:t>Sottotitolo giornata</a:t>
            </a:r>
          </a:p>
          <a:p>
            <a:pPr lvl="0"/>
            <a:r>
              <a:rPr lang="it-IT" dirty="0" smtClean="0"/>
              <a:t>formativa</a:t>
            </a:r>
            <a:endParaRPr lang="it-IT" dirty="0"/>
          </a:p>
        </p:txBody>
      </p:sp>
      <p:sp>
        <p:nvSpPr>
          <p:cNvPr id="11" name="Segnaposto testo 2"/>
          <p:cNvSpPr>
            <a:spLocks noGrp="1"/>
          </p:cNvSpPr>
          <p:nvPr>
            <p:ph idx="13" hasCustomPrompt="1"/>
          </p:nvPr>
        </p:nvSpPr>
        <p:spPr>
          <a:xfrm>
            <a:off x="1559622" y="4757890"/>
            <a:ext cx="5544785" cy="1160460"/>
          </a:xfrm>
          <a:prstGeom prst="rect">
            <a:avLst/>
          </a:prstGeom>
        </p:spPr>
        <p:txBody>
          <a:bodyPr vert="horz" lIns="91440" tIns="45720" rIns="91440" bIns="45720" rtlCol="0">
            <a:normAutofit/>
          </a:bodyPr>
          <a:lstStyle>
            <a:lvl1pPr>
              <a:defRPr sz="1800" baseline="0">
                <a:solidFill>
                  <a:srgbClr val="FFFFFF"/>
                </a:solidFill>
              </a:defRPr>
            </a:lvl1pPr>
          </a:lstStyle>
          <a:p>
            <a:pPr lvl="0"/>
            <a:r>
              <a:rPr lang="it-IT" dirty="0" smtClean="0"/>
              <a:t>Luogo e data</a:t>
            </a:r>
          </a:p>
          <a:p>
            <a:pPr lvl="0"/>
            <a:r>
              <a:rPr lang="it-IT" dirty="0" smtClean="0"/>
              <a:t>Nome e Cognome docente</a:t>
            </a:r>
            <a:endParaRPr lang="it-IT" dirty="0"/>
          </a:p>
        </p:txBody>
      </p:sp>
    </p:spTree>
    <p:extLst>
      <p:ext uri="{BB962C8B-B14F-4D97-AF65-F5344CB8AC3E}">
        <p14:creationId xmlns:p14="http://schemas.microsoft.com/office/powerpoint/2010/main" val="3818201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sp>
        <p:nvSpPr>
          <p:cNvPr id="3" name="Segnaposto data 2"/>
          <p:cNvSpPr>
            <a:spLocks noGrp="1"/>
          </p:cNvSpPr>
          <p:nvPr>
            <p:ph type="dt" sz="half" idx="10"/>
          </p:nvPr>
        </p:nvSpPr>
        <p:spPr/>
        <p:txBody>
          <a:bodyPr/>
          <a:lstStyle/>
          <a:p>
            <a:fld id="{20045EDE-EF8C-47DA-ACA2-021E91915F47}" type="datetime1">
              <a:rPr lang="it-IT" smtClean="0"/>
              <a:pPr/>
              <a:t>20/04/2015</a:t>
            </a:fld>
            <a:endParaRPr lang="it-IT"/>
          </a:p>
        </p:txBody>
      </p:sp>
      <p:sp>
        <p:nvSpPr>
          <p:cNvPr id="4" name="Segnaposto piè di pagina 3"/>
          <p:cNvSpPr>
            <a:spLocks noGrp="1"/>
          </p:cNvSpPr>
          <p:nvPr>
            <p:ph type="ftr" sz="quarter" idx="11"/>
          </p:nvPr>
        </p:nvSpPr>
        <p:spPr/>
        <p:txBody>
          <a:bodyPr/>
          <a:lstStyle/>
          <a:p>
            <a:r>
              <a:rPr lang="it-IT" smtClean="0"/>
              <a:t>Ivana Rasi</a:t>
            </a:r>
            <a:endParaRPr lang="it-IT" dirty="0"/>
          </a:p>
        </p:txBody>
      </p:sp>
      <p:sp>
        <p:nvSpPr>
          <p:cNvPr id="5" name="Segnaposto numero diapositiva 4"/>
          <p:cNvSpPr>
            <a:spLocks noGrp="1"/>
          </p:cNvSpPr>
          <p:nvPr>
            <p:ph type="sldNum" sz="quarter" idx="12"/>
          </p:nvPr>
        </p:nvSpPr>
        <p:spPr/>
        <p:txBody>
          <a:bodyPr/>
          <a:lstStyle/>
          <a:p>
            <a:fld id="{C121BA9E-CF39-5A4C-A796-CE277B4E7A22}" type="slidenum">
              <a:rPr lang="it-IT" smtClean="0"/>
              <a:pPr/>
              <a:t>‹N›</a:t>
            </a:fld>
            <a:endParaRPr lang="it-IT" dirty="0"/>
          </a:p>
        </p:txBody>
      </p:sp>
      <p:sp>
        <p:nvSpPr>
          <p:cNvPr id="6" name="Segnaposto titolo 1"/>
          <p:cNvSpPr>
            <a:spLocks noGrp="1"/>
          </p:cNvSpPr>
          <p:nvPr>
            <p:ph type="title" hasCustomPrompt="1"/>
          </p:nvPr>
        </p:nvSpPr>
        <p:spPr>
          <a:xfrm>
            <a:off x="1559623" y="2182951"/>
            <a:ext cx="5544784" cy="1034104"/>
          </a:xfrm>
          <a:prstGeom prst="rect">
            <a:avLst/>
          </a:prstGeom>
        </p:spPr>
        <p:txBody>
          <a:bodyPr vert="horz" lIns="91440" tIns="45720" rIns="91440" bIns="45720" rtlCol="0" anchor="t">
            <a:normAutofit/>
          </a:bodyPr>
          <a:lstStyle/>
          <a:p>
            <a:r>
              <a:rPr lang="it-IT" dirty="0" smtClean="0"/>
              <a:t>Titolo apertura</a:t>
            </a:r>
            <a:br>
              <a:rPr lang="it-IT" dirty="0" smtClean="0"/>
            </a:br>
            <a:r>
              <a:rPr lang="it-IT" dirty="0" smtClean="0"/>
              <a:t>argomento</a:t>
            </a:r>
            <a:endParaRPr lang="it-IT" dirty="0"/>
          </a:p>
        </p:txBody>
      </p:sp>
      <p:sp>
        <p:nvSpPr>
          <p:cNvPr id="7" name="Segnaposto testo 2"/>
          <p:cNvSpPr>
            <a:spLocks noGrp="1"/>
          </p:cNvSpPr>
          <p:nvPr>
            <p:ph idx="1" hasCustomPrompt="1"/>
          </p:nvPr>
        </p:nvSpPr>
        <p:spPr>
          <a:xfrm>
            <a:off x="1559622" y="3378231"/>
            <a:ext cx="5544785" cy="1160460"/>
          </a:xfrm>
          <a:prstGeom prst="rect">
            <a:avLst/>
          </a:prstGeom>
        </p:spPr>
        <p:txBody>
          <a:bodyPr vert="horz" lIns="91440" tIns="45720" rIns="91440" bIns="45720" rtlCol="0">
            <a:normAutofit/>
          </a:bodyPr>
          <a:lstStyle>
            <a:lvl1pPr>
              <a:defRPr sz="2500">
                <a:latin typeface="Arial"/>
                <a:cs typeface="Arial"/>
              </a:defRPr>
            </a:lvl1pPr>
          </a:lstStyle>
          <a:p>
            <a:pPr lvl="0"/>
            <a:r>
              <a:rPr lang="it-IT" dirty="0" smtClean="0"/>
              <a:t>Sottotitolo apertura</a:t>
            </a:r>
          </a:p>
          <a:p>
            <a:pPr lvl="0"/>
            <a:r>
              <a:rPr lang="it-IT" dirty="0" smtClean="0"/>
              <a:t>argomento</a:t>
            </a:r>
            <a:endParaRPr lang="it-IT" dirty="0"/>
          </a:p>
        </p:txBody>
      </p:sp>
    </p:spTree>
    <p:extLst>
      <p:ext uri="{BB962C8B-B14F-4D97-AF65-F5344CB8AC3E}">
        <p14:creationId xmlns:p14="http://schemas.microsoft.com/office/powerpoint/2010/main" val="3167498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a:xfrm>
            <a:off x="1399676" y="1600200"/>
            <a:ext cx="7166474" cy="4331043"/>
          </a:xfrm>
        </p:spPr>
        <p:txBody>
          <a:bodyPr>
            <a:normAutofit/>
          </a:bodyPr>
          <a:lstStyle>
            <a:lvl1pPr>
              <a:lnSpc>
                <a:spcPts val="2300"/>
              </a:lnSpc>
              <a:defRPr sz="1600">
                <a:solidFill>
                  <a:schemeClr val="tx1"/>
                </a:solidFill>
                <a:latin typeface="Arial"/>
                <a:cs typeface="Arial"/>
              </a:defRPr>
            </a:lvl1pPr>
            <a:lvl2pPr>
              <a:lnSpc>
                <a:spcPts val="2300"/>
              </a:lnSpc>
              <a:defRPr sz="1600">
                <a:solidFill>
                  <a:schemeClr val="tx1"/>
                </a:solidFill>
                <a:latin typeface="Arial"/>
                <a:cs typeface="Arial"/>
              </a:defRPr>
            </a:lvl2pPr>
            <a:lvl3pPr>
              <a:lnSpc>
                <a:spcPts val="2300"/>
              </a:lnSpc>
              <a:defRPr sz="1600">
                <a:solidFill>
                  <a:schemeClr val="tx1"/>
                </a:solidFill>
                <a:latin typeface="Arial"/>
                <a:cs typeface="Arial"/>
              </a:defRPr>
            </a:lvl3pPr>
            <a:lvl4pPr>
              <a:lnSpc>
                <a:spcPts val="2300"/>
              </a:lnSpc>
              <a:defRPr sz="1600">
                <a:solidFill>
                  <a:schemeClr val="tx1"/>
                </a:solidFill>
                <a:latin typeface="Arial"/>
                <a:cs typeface="Arial"/>
              </a:defRPr>
            </a:lvl4pPr>
            <a:lvl5pPr>
              <a:lnSpc>
                <a:spcPts val="2300"/>
              </a:lnSpc>
              <a:defRPr sz="1600">
                <a:solidFill>
                  <a:schemeClr val="tx1"/>
                </a:solidFill>
                <a:latin typeface="Arial"/>
                <a:cs typeface="Arial"/>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data 3"/>
          <p:cNvSpPr>
            <a:spLocks noGrp="1"/>
          </p:cNvSpPr>
          <p:nvPr>
            <p:ph type="dt" sz="half" idx="10"/>
          </p:nvPr>
        </p:nvSpPr>
        <p:spPr/>
        <p:txBody>
          <a:bodyPr/>
          <a:lstStyle/>
          <a:p>
            <a:fld id="{B6DC3A7C-2093-4420-B39C-FC15708A926A}" type="datetime1">
              <a:rPr lang="it-IT" smtClean="0"/>
              <a:pPr/>
              <a:t>20/04/2015</a:t>
            </a:fld>
            <a:endParaRPr lang="it-IT"/>
          </a:p>
        </p:txBody>
      </p:sp>
      <p:sp>
        <p:nvSpPr>
          <p:cNvPr id="5" name="Segnaposto piè di pagina 4"/>
          <p:cNvSpPr>
            <a:spLocks noGrp="1"/>
          </p:cNvSpPr>
          <p:nvPr>
            <p:ph type="ftr" sz="quarter" idx="11"/>
          </p:nvPr>
        </p:nvSpPr>
        <p:spPr/>
        <p:txBody>
          <a:bodyPr/>
          <a:lstStyle/>
          <a:p>
            <a:r>
              <a:rPr lang="it-IT" smtClean="0"/>
              <a:t>Ivana Rasi</a:t>
            </a:r>
            <a:endParaRPr lang="it-IT" dirty="0"/>
          </a:p>
        </p:txBody>
      </p:sp>
      <p:sp>
        <p:nvSpPr>
          <p:cNvPr id="6" name="Segnaposto numero diapositiva 5"/>
          <p:cNvSpPr>
            <a:spLocks noGrp="1"/>
          </p:cNvSpPr>
          <p:nvPr>
            <p:ph type="sldNum" sz="quarter" idx="12"/>
          </p:nvPr>
        </p:nvSpPr>
        <p:spPr/>
        <p:txBody>
          <a:bodyPr/>
          <a:lstStyle/>
          <a:p>
            <a:fld id="{C121BA9E-CF39-5A4C-A796-CE277B4E7A22}" type="slidenum">
              <a:rPr lang="it-IT" smtClean="0"/>
              <a:pPr/>
              <a:t>‹N›</a:t>
            </a:fld>
            <a:endParaRPr lang="it-IT" dirty="0"/>
          </a:p>
        </p:txBody>
      </p:sp>
      <p:sp>
        <p:nvSpPr>
          <p:cNvPr id="9" name="Titolo 1"/>
          <p:cNvSpPr>
            <a:spLocks noGrp="1"/>
          </p:cNvSpPr>
          <p:nvPr>
            <p:ph type="title"/>
          </p:nvPr>
        </p:nvSpPr>
        <p:spPr>
          <a:xfrm>
            <a:off x="1399676" y="591466"/>
            <a:ext cx="7166474" cy="877155"/>
          </a:xfrm>
        </p:spPr>
        <p:txBody>
          <a:bodyPr anchor="t">
            <a:normAutofit/>
          </a:bodyPr>
          <a:lstStyle>
            <a:lvl1pPr algn="l">
              <a:lnSpc>
                <a:spcPts val="3100"/>
              </a:lnSpc>
              <a:defRPr sz="3000" b="1">
                <a:latin typeface="Arial"/>
                <a:cs typeface="Arial"/>
              </a:defRPr>
            </a:lvl1pPr>
          </a:lstStyle>
          <a:p>
            <a:r>
              <a:rPr lang="it-IT" dirty="0" smtClean="0"/>
              <a:t>Fare clic per modificare stile</a:t>
            </a:r>
            <a:endParaRPr lang="it-IT" dirty="0"/>
          </a:p>
        </p:txBody>
      </p:sp>
    </p:spTree>
    <p:extLst>
      <p:ext uri="{BB962C8B-B14F-4D97-AF65-F5344CB8AC3E}">
        <p14:creationId xmlns:p14="http://schemas.microsoft.com/office/powerpoint/2010/main" val="2545203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uto 2">
    <p:spTree>
      <p:nvGrpSpPr>
        <p:cNvPr id="1" name=""/>
        <p:cNvGrpSpPr/>
        <p:nvPr/>
      </p:nvGrpSpPr>
      <p:grpSpPr>
        <a:xfrm>
          <a:off x="0" y="0"/>
          <a:ext cx="0" cy="0"/>
          <a:chOff x="0" y="0"/>
          <a:chExt cx="0" cy="0"/>
        </a:xfrm>
      </p:grpSpPr>
      <p:sp>
        <p:nvSpPr>
          <p:cNvPr id="3" name="Segnaposto contenuto 2"/>
          <p:cNvSpPr>
            <a:spLocks noGrp="1"/>
          </p:cNvSpPr>
          <p:nvPr>
            <p:ph sz="half" idx="1"/>
          </p:nvPr>
        </p:nvSpPr>
        <p:spPr>
          <a:xfrm>
            <a:off x="1399676" y="1600201"/>
            <a:ext cx="3432777" cy="4332288"/>
          </a:xfrm>
        </p:spPr>
        <p:txBody>
          <a:bodyPr>
            <a:normAutofit/>
          </a:bodyPr>
          <a:lstStyle>
            <a:lvl1pPr>
              <a:lnSpc>
                <a:spcPts val="2300"/>
              </a:lnSpc>
              <a:defRPr sz="1600">
                <a:solidFill>
                  <a:srgbClr val="000000"/>
                </a:solidFill>
                <a:latin typeface="Arial"/>
                <a:cs typeface="Arial"/>
              </a:defRPr>
            </a:lvl1pPr>
            <a:lvl2pPr>
              <a:lnSpc>
                <a:spcPts val="2300"/>
              </a:lnSpc>
              <a:defRPr sz="1600">
                <a:solidFill>
                  <a:srgbClr val="000000"/>
                </a:solidFill>
                <a:latin typeface="Arial"/>
                <a:cs typeface="Arial"/>
              </a:defRPr>
            </a:lvl2pPr>
            <a:lvl3pPr>
              <a:lnSpc>
                <a:spcPts val="2300"/>
              </a:lnSpc>
              <a:defRPr sz="1600">
                <a:solidFill>
                  <a:srgbClr val="000000"/>
                </a:solidFill>
                <a:latin typeface="Arial"/>
                <a:cs typeface="Arial"/>
              </a:defRPr>
            </a:lvl3pPr>
            <a:lvl4pPr>
              <a:lnSpc>
                <a:spcPts val="2300"/>
              </a:lnSpc>
              <a:defRPr sz="1600">
                <a:solidFill>
                  <a:srgbClr val="000000"/>
                </a:solidFill>
                <a:latin typeface="Arial"/>
                <a:cs typeface="Arial"/>
              </a:defRPr>
            </a:lvl4pPr>
            <a:lvl5pPr>
              <a:lnSpc>
                <a:spcPts val="2300"/>
              </a:lnSpc>
              <a:defRPr sz="1600">
                <a:solidFill>
                  <a:srgbClr val="000000"/>
                </a:solidFill>
                <a:latin typeface="Arial"/>
                <a:cs typeface="Arial"/>
              </a:defRPr>
            </a:lvl5pPr>
            <a:lvl6pPr>
              <a:defRPr sz="1800"/>
            </a:lvl6pPr>
            <a:lvl7pPr>
              <a:defRPr sz="1800"/>
            </a:lvl7pPr>
            <a:lvl8pPr>
              <a:defRPr sz="1800"/>
            </a:lvl8pPr>
            <a:lvl9pPr>
              <a:defRPr sz="1800"/>
            </a:lvl9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contenuto 3"/>
          <p:cNvSpPr>
            <a:spLocks noGrp="1"/>
          </p:cNvSpPr>
          <p:nvPr>
            <p:ph sz="half" idx="2"/>
          </p:nvPr>
        </p:nvSpPr>
        <p:spPr>
          <a:xfrm>
            <a:off x="5115673" y="1600200"/>
            <a:ext cx="3450477" cy="4332289"/>
          </a:xfrm>
        </p:spPr>
        <p:txBody>
          <a:bodyPr>
            <a:normAutofit/>
          </a:bodyPr>
          <a:lstStyle>
            <a:lvl1pPr>
              <a:lnSpc>
                <a:spcPts val="2300"/>
              </a:lnSpc>
              <a:defRPr sz="1600">
                <a:solidFill>
                  <a:srgbClr val="000000"/>
                </a:solidFill>
                <a:latin typeface="Arial"/>
                <a:cs typeface="Arial"/>
              </a:defRPr>
            </a:lvl1pPr>
            <a:lvl2pPr>
              <a:lnSpc>
                <a:spcPts val="2300"/>
              </a:lnSpc>
              <a:defRPr sz="1600">
                <a:solidFill>
                  <a:srgbClr val="000000"/>
                </a:solidFill>
                <a:latin typeface="Arial"/>
                <a:cs typeface="Arial"/>
              </a:defRPr>
            </a:lvl2pPr>
            <a:lvl3pPr>
              <a:lnSpc>
                <a:spcPts val="2300"/>
              </a:lnSpc>
              <a:defRPr sz="1600">
                <a:solidFill>
                  <a:srgbClr val="000000"/>
                </a:solidFill>
                <a:latin typeface="Arial"/>
                <a:cs typeface="Arial"/>
              </a:defRPr>
            </a:lvl3pPr>
            <a:lvl4pPr>
              <a:lnSpc>
                <a:spcPts val="2300"/>
              </a:lnSpc>
              <a:defRPr sz="1600">
                <a:solidFill>
                  <a:srgbClr val="000000"/>
                </a:solidFill>
                <a:latin typeface="Arial"/>
                <a:cs typeface="Arial"/>
              </a:defRPr>
            </a:lvl4pPr>
            <a:lvl5pPr>
              <a:lnSpc>
                <a:spcPts val="2300"/>
              </a:lnSpc>
              <a:defRPr sz="1600">
                <a:solidFill>
                  <a:srgbClr val="000000"/>
                </a:solidFill>
                <a:latin typeface="Arial"/>
                <a:cs typeface="Arial"/>
              </a:defRPr>
            </a:lvl5pPr>
            <a:lvl6pPr>
              <a:defRPr sz="1800"/>
            </a:lvl6pPr>
            <a:lvl7pPr>
              <a:defRPr sz="1800"/>
            </a:lvl7pPr>
            <a:lvl8pPr>
              <a:defRPr sz="1800"/>
            </a:lvl8pPr>
            <a:lvl9pPr>
              <a:defRPr sz="1800"/>
            </a:lvl9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5" name="Segnaposto data 4"/>
          <p:cNvSpPr>
            <a:spLocks noGrp="1"/>
          </p:cNvSpPr>
          <p:nvPr>
            <p:ph type="dt" sz="half" idx="10"/>
          </p:nvPr>
        </p:nvSpPr>
        <p:spPr/>
        <p:txBody>
          <a:bodyPr/>
          <a:lstStyle/>
          <a:p>
            <a:fld id="{BBC60E0C-FFAA-4F6B-9F70-5FD2FFE29EE8}" type="datetime1">
              <a:rPr lang="it-IT" smtClean="0"/>
              <a:pPr/>
              <a:t>20/04/2015</a:t>
            </a:fld>
            <a:endParaRPr lang="it-IT"/>
          </a:p>
        </p:txBody>
      </p:sp>
      <p:sp>
        <p:nvSpPr>
          <p:cNvPr id="6" name="Segnaposto piè di pagina 5"/>
          <p:cNvSpPr>
            <a:spLocks noGrp="1"/>
          </p:cNvSpPr>
          <p:nvPr>
            <p:ph type="ftr" sz="quarter" idx="11"/>
          </p:nvPr>
        </p:nvSpPr>
        <p:spPr/>
        <p:txBody>
          <a:bodyPr/>
          <a:lstStyle/>
          <a:p>
            <a:r>
              <a:rPr lang="it-IT" smtClean="0"/>
              <a:t>Ivana Rasi</a:t>
            </a:r>
            <a:endParaRPr lang="it-IT"/>
          </a:p>
        </p:txBody>
      </p:sp>
      <p:sp>
        <p:nvSpPr>
          <p:cNvPr id="7" name="Segnaposto numero diapositiva 6"/>
          <p:cNvSpPr>
            <a:spLocks noGrp="1"/>
          </p:cNvSpPr>
          <p:nvPr>
            <p:ph type="sldNum" sz="quarter" idx="12"/>
          </p:nvPr>
        </p:nvSpPr>
        <p:spPr/>
        <p:txBody>
          <a:bodyPr/>
          <a:lstStyle/>
          <a:p>
            <a:fld id="{C121BA9E-CF39-5A4C-A796-CE277B4E7A22}" type="slidenum">
              <a:rPr lang="it-IT" smtClean="0"/>
              <a:pPr/>
              <a:t>‹N›</a:t>
            </a:fld>
            <a:endParaRPr lang="it-IT"/>
          </a:p>
        </p:txBody>
      </p:sp>
      <p:sp>
        <p:nvSpPr>
          <p:cNvPr id="8" name="Titolo 1"/>
          <p:cNvSpPr>
            <a:spLocks noGrp="1"/>
          </p:cNvSpPr>
          <p:nvPr>
            <p:ph type="title"/>
          </p:nvPr>
        </p:nvSpPr>
        <p:spPr>
          <a:xfrm>
            <a:off x="1399676" y="591466"/>
            <a:ext cx="7166474" cy="877155"/>
          </a:xfrm>
        </p:spPr>
        <p:txBody>
          <a:bodyPr anchor="t">
            <a:normAutofit/>
          </a:bodyPr>
          <a:lstStyle>
            <a:lvl1pPr algn="l">
              <a:lnSpc>
                <a:spcPts val="3100"/>
              </a:lnSpc>
              <a:defRPr sz="3000" b="1">
                <a:latin typeface="Arial"/>
                <a:cs typeface="Arial"/>
              </a:defRPr>
            </a:lvl1pPr>
          </a:lstStyle>
          <a:p>
            <a:r>
              <a:rPr lang="it-IT" dirty="0" smtClean="0"/>
              <a:t>Fare clic per modificare stile</a:t>
            </a:r>
            <a:endParaRPr lang="it-IT" dirty="0"/>
          </a:p>
        </p:txBody>
      </p:sp>
    </p:spTree>
    <p:extLst>
      <p:ext uri="{BB962C8B-B14F-4D97-AF65-F5344CB8AC3E}">
        <p14:creationId xmlns:p14="http://schemas.microsoft.com/office/powerpoint/2010/main" val="359098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fronto">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1399676" y="1535113"/>
            <a:ext cx="3432778" cy="639762"/>
          </a:xfrm>
        </p:spPr>
        <p:txBody>
          <a:bodyPr anchor="t">
            <a:normAutofit/>
          </a:bodyPr>
          <a:lstStyle>
            <a:lvl1pPr marL="0" indent="0">
              <a:lnSpc>
                <a:spcPts val="2300"/>
              </a:lnSpc>
              <a:buNone/>
              <a:defRPr sz="1600" b="1">
                <a:latin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smtClean="0"/>
              <a:t>Fare clic per modificare gli stili del testo dello schema</a:t>
            </a:r>
          </a:p>
        </p:txBody>
      </p:sp>
      <p:sp>
        <p:nvSpPr>
          <p:cNvPr id="5" name="Segnaposto testo 4"/>
          <p:cNvSpPr>
            <a:spLocks noGrp="1"/>
          </p:cNvSpPr>
          <p:nvPr>
            <p:ph type="body" sz="quarter" idx="3"/>
          </p:nvPr>
        </p:nvSpPr>
        <p:spPr>
          <a:xfrm>
            <a:off x="5115673" y="1535113"/>
            <a:ext cx="3450477" cy="639762"/>
          </a:xfrm>
        </p:spPr>
        <p:txBody>
          <a:bodyPr anchor="t">
            <a:normAutofit/>
          </a:bodyPr>
          <a:lstStyle>
            <a:lvl1pPr marL="0" indent="0">
              <a:lnSpc>
                <a:spcPts val="2300"/>
              </a:lnSpc>
              <a:buNone/>
              <a:defRPr sz="1600" b="1">
                <a:latin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smtClean="0"/>
              <a:t>Fare clic per modificare gli stili del testo dello schema</a:t>
            </a:r>
          </a:p>
        </p:txBody>
      </p:sp>
      <p:sp>
        <p:nvSpPr>
          <p:cNvPr id="7" name="Segnaposto data 6"/>
          <p:cNvSpPr>
            <a:spLocks noGrp="1"/>
          </p:cNvSpPr>
          <p:nvPr>
            <p:ph type="dt" sz="half" idx="10"/>
          </p:nvPr>
        </p:nvSpPr>
        <p:spPr/>
        <p:txBody>
          <a:bodyPr/>
          <a:lstStyle/>
          <a:p>
            <a:fld id="{0D5152FC-00CA-41F6-9494-38E5F1B67F6B}" type="datetime1">
              <a:rPr lang="it-IT" smtClean="0"/>
              <a:pPr/>
              <a:t>20/04/2015</a:t>
            </a:fld>
            <a:endParaRPr lang="it-IT" dirty="0"/>
          </a:p>
        </p:txBody>
      </p:sp>
      <p:sp>
        <p:nvSpPr>
          <p:cNvPr id="8" name="Segnaposto piè di pagina 7"/>
          <p:cNvSpPr>
            <a:spLocks noGrp="1"/>
          </p:cNvSpPr>
          <p:nvPr>
            <p:ph type="ftr" sz="quarter" idx="11"/>
          </p:nvPr>
        </p:nvSpPr>
        <p:spPr/>
        <p:txBody>
          <a:bodyPr/>
          <a:lstStyle/>
          <a:p>
            <a:r>
              <a:rPr lang="it-IT" smtClean="0"/>
              <a:t>Ivana Rasi</a:t>
            </a:r>
            <a:endParaRPr lang="it-IT"/>
          </a:p>
        </p:txBody>
      </p:sp>
      <p:sp>
        <p:nvSpPr>
          <p:cNvPr id="9" name="Segnaposto numero diapositiva 8"/>
          <p:cNvSpPr>
            <a:spLocks noGrp="1"/>
          </p:cNvSpPr>
          <p:nvPr>
            <p:ph type="sldNum" sz="quarter" idx="12"/>
          </p:nvPr>
        </p:nvSpPr>
        <p:spPr/>
        <p:txBody>
          <a:bodyPr/>
          <a:lstStyle/>
          <a:p>
            <a:fld id="{C121BA9E-CF39-5A4C-A796-CE277B4E7A22}" type="slidenum">
              <a:rPr lang="it-IT" smtClean="0"/>
              <a:pPr/>
              <a:t>‹N›</a:t>
            </a:fld>
            <a:endParaRPr lang="it-IT"/>
          </a:p>
        </p:txBody>
      </p:sp>
      <p:sp>
        <p:nvSpPr>
          <p:cNvPr id="10" name="Titolo 1"/>
          <p:cNvSpPr>
            <a:spLocks noGrp="1"/>
          </p:cNvSpPr>
          <p:nvPr>
            <p:ph type="title"/>
          </p:nvPr>
        </p:nvSpPr>
        <p:spPr>
          <a:xfrm>
            <a:off x="1399676" y="591466"/>
            <a:ext cx="7166474" cy="877155"/>
          </a:xfrm>
        </p:spPr>
        <p:txBody>
          <a:bodyPr anchor="t">
            <a:normAutofit/>
          </a:bodyPr>
          <a:lstStyle>
            <a:lvl1pPr algn="l">
              <a:lnSpc>
                <a:spcPts val="3100"/>
              </a:lnSpc>
              <a:defRPr sz="3000" b="1">
                <a:latin typeface="Arial"/>
                <a:cs typeface="Arial"/>
              </a:defRPr>
            </a:lvl1pPr>
          </a:lstStyle>
          <a:p>
            <a:r>
              <a:rPr lang="it-IT" dirty="0" smtClean="0"/>
              <a:t>Fare clic per modificare stile</a:t>
            </a:r>
            <a:endParaRPr lang="it-IT" dirty="0"/>
          </a:p>
        </p:txBody>
      </p:sp>
      <p:sp>
        <p:nvSpPr>
          <p:cNvPr id="11" name="Segnaposto contenuto 2"/>
          <p:cNvSpPr>
            <a:spLocks noGrp="1"/>
          </p:cNvSpPr>
          <p:nvPr>
            <p:ph sz="half" idx="13"/>
          </p:nvPr>
        </p:nvSpPr>
        <p:spPr>
          <a:xfrm>
            <a:off x="1399676" y="2352271"/>
            <a:ext cx="3432777" cy="3580217"/>
          </a:xfrm>
        </p:spPr>
        <p:txBody>
          <a:bodyPr>
            <a:normAutofit/>
          </a:bodyPr>
          <a:lstStyle>
            <a:lvl1pPr>
              <a:lnSpc>
                <a:spcPts val="2300"/>
              </a:lnSpc>
              <a:defRPr sz="1600">
                <a:solidFill>
                  <a:srgbClr val="000000"/>
                </a:solidFill>
                <a:latin typeface="Arial"/>
                <a:cs typeface="Arial"/>
              </a:defRPr>
            </a:lvl1pPr>
            <a:lvl2pPr>
              <a:lnSpc>
                <a:spcPts val="2300"/>
              </a:lnSpc>
              <a:defRPr sz="1600">
                <a:solidFill>
                  <a:srgbClr val="000000"/>
                </a:solidFill>
                <a:latin typeface="Arial"/>
                <a:cs typeface="Arial"/>
              </a:defRPr>
            </a:lvl2pPr>
            <a:lvl3pPr>
              <a:lnSpc>
                <a:spcPts val="2300"/>
              </a:lnSpc>
              <a:defRPr sz="1600">
                <a:solidFill>
                  <a:srgbClr val="000000"/>
                </a:solidFill>
                <a:latin typeface="Arial"/>
                <a:cs typeface="Arial"/>
              </a:defRPr>
            </a:lvl3pPr>
            <a:lvl4pPr>
              <a:lnSpc>
                <a:spcPts val="2300"/>
              </a:lnSpc>
              <a:defRPr sz="1600">
                <a:solidFill>
                  <a:srgbClr val="000000"/>
                </a:solidFill>
                <a:latin typeface="Arial"/>
                <a:cs typeface="Arial"/>
              </a:defRPr>
            </a:lvl4pPr>
            <a:lvl5pPr>
              <a:lnSpc>
                <a:spcPts val="2300"/>
              </a:lnSpc>
              <a:defRPr sz="1600">
                <a:solidFill>
                  <a:srgbClr val="000000"/>
                </a:solidFill>
                <a:latin typeface="Arial"/>
                <a:cs typeface="Arial"/>
              </a:defRPr>
            </a:lvl5pPr>
            <a:lvl6pPr>
              <a:defRPr sz="1800"/>
            </a:lvl6pPr>
            <a:lvl7pPr>
              <a:defRPr sz="1800"/>
            </a:lvl7pPr>
            <a:lvl8pPr>
              <a:defRPr sz="1800"/>
            </a:lvl8pPr>
            <a:lvl9pPr>
              <a:defRPr sz="1800"/>
            </a:lvl9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12" name="Segnaposto contenuto 3"/>
          <p:cNvSpPr>
            <a:spLocks noGrp="1"/>
          </p:cNvSpPr>
          <p:nvPr>
            <p:ph sz="half" idx="2"/>
          </p:nvPr>
        </p:nvSpPr>
        <p:spPr>
          <a:xfrm>
            <a:off x="5115673" y="2352271"/>
            <a:ext cx="3450477" cy="3571878"/>
          </a:xfrm>
        </p:spPr>
        <p:txBody>
          <a:bodyPr>
            <a:normAutofit/>
          </a:bodyPr>
          <a:lstStyle>
            <a:lvl1pPr>
              <a:lnSpc>
                <a:spcPts val="2300"/>
              </a:lnSpc>
              <a:defRPr sz="1600">
                <a:solidFill>
                  <a:srgbClr val="000000"/>
                </a:solidFill>
                <a:latin typeface="Arial"/>
                <a:cs typeface="Arial"/>
              </a:defRPr>
            </a:lvl1pPr>
            <a:lvl2pPr>
              <a:lnSpc>
                <a:spcPts val="2300"/>
              </a:lnSpc>
              <a:defRPr sz="1600">
                <a:solidFill>
                  <a:srgbClr val="000000"/>
                </a:solidFill>
                <a:latin typeface="Arial"/>
                <a:cs typeface="Arial"/>
              </a:defRPr>
            </a:lvl2pPr>
            <a:lvl3pPr>
              <a:lnSpc>
                <a:spcPts val="2300"/>
              </a:lnSpc>
              <a:defRPr sz="1600">
                <a:solidFill>
                  <a:srgbClr val="000000"/>
                </a:solidFill>
                <a:latin typeface="Arial"/>
                <a:cs typeface="Arial"/>
              </a:defRPr>
            </a:lvl3pPr>
            <a:lvl4pPr>
              <a:lnSpc>
                <a:spcPts val="2300"/>
              </a:lnSpc>
              <a:defRPr sz="1600">
                <a:solidFill>
                  <a:srgbClr val="000000"/>
                </a:solidFill>
                <a:latin typeface="Arial"/>
                <a:cs typeface="Arial"/>
              </a:defRPr>
            </a:lvl4pPr>
            <a:lvl5pPr>
              <a:lnSpc>
                <a:spcPts val="2300"/>
              </a:lnSpc>
              <a:defRPr sz="1600">
                <a:solidFill>
                  <a:srgbClr val="000000"/>
                </a:solidFill>
                <a:latin typeface="Arial"/>
                <a:cs typeface="Arial"/>
              </a:defRPr>
            </a:lvl5pPr>
            <a:lvl6pPr>
              <a:defRPr sz="1800"/>
            </a:lvl6pPr>
            <a:lvl7pPr>
              <a:defRPr sz="1800"/>
            </a:lvl7pPr>
            <a:lvl8pPr>
              <a:defRPr sz="1800"/>
            </a:lvl8pPr>
            <a:lvl9pPr>
              <a:defRPr sz="1800"/>
            </a:lvl9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Tree>
    <p:extLst>
      <p:ext uri="{BB962C8B-B14F-4D97-AF65-F5344CB8AC3E}">
        <p14:creationId xmlns:p14="http://schemas.microsoft.com/office/powerpoint/2010/main" val="3254104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olo titolo">
    <p:spTree>
      <p:nvGrpSpPr>
        <p:cNvPr id="1" name=""/>
        <p:cNvGrpSpPr/>
        <p:nvPr/>
      </p:nvGrpSpPr>
      <p:grpSpPr>
        <a:xfrm>
          <a:off x="0" y="0"/>
          <a:ext cx="0" cy="0"/>
          <a:chOff x="0" y="0"/>
          <a:chExt cx="0" cy="0"/>
        </a:xfrm>
      </p:grpSpPr>
      <p:sp>
        <p:nvSpPr>
          <p:cNvPr id="3" name="Segnaposto data 2"/>
          <p:cNvSpPr>
            <a:spLocks noGrp="1"/>
          </p:cNvSpPr>
          <p:nvPr>
            <p:ph type="dt" sz="half" idx="10"/>
          </p:nvPr>
        </p:nvSpPr>
        <p:spPr/>
        <p:txBody>
          <a:bodyPr/>
          <a:lstStyle/>
          <a:p>
            <a:fld id="{68C09794-6877-41D5-8DB1-A4FE933C0369}" type="datetime1">
              <a:rPr lang="it-IT" smtClean="0"/>
              <a:pPr/>
              <a:t>20/04/2015</a:t>
            </a:fld>
            <a:endParaRPr lang="it-IT"/>
          </a:p>
        </p:txBody>
      </p:sp>
      <p:sp>
        <p:nvSpPr>
          <p:cNvPr id="4" name="Segnaposto piè di pagina 3"/>
          <p:cNvSpPr>
            <a:spLocks noGrp="1"/>
          </p:cNvSpPr>
          <p:nvPr>
            <p:ph type="ftr" sz="quarter" idx="11"/>
          </p:nvPr>
        </p:nvSpPr>
        <p:spPr/>
        <p:txBody>
          <a:bodyPr/>
          <a:lstStyle/>
          <a:p>
            <a:r>
              <a:rPr lang="it-IT" smtClean="0"/>
              <a:t>Ivana Rasi</a:t>
            </a:r>
            <a:endParaRPr lang="it-IT"/>
          </a:p>
        </p:txBody>
      </p:sp>
      <p:sp>
        <p:nvSpPr>
          <p:cNvPr id="5" name="Segnaposto numero diapositiva 4"/>
          <p:cNvSpPr>
            <a:spLocks noGrp="1"/>
          </p:cNvSpPr>
          <p:nvPr>
            <p:ph type="sldNum" sz="quarter" idx="12"/>
          </p:nvPr>
        </p:nvSpPr>
        <p:spPr/>
        <p:txBody>
          <a:bodyPr/>
          <a:lstStyle/>
          <a:p>
            <a:fld id="{C121BA9E-CF39-5A4C-A796-CE277B4E7A22}" type="slidenum">
              <a:rPr lang="it-IT" smtClean="0"/>
              <a:pPr/>
              <a:t>‹N›</a:t>
            </a:fld>
            <a:endParaRPr lang="it-IT"/>
          </a:p>
        </p:txBody>
      </p:sp>
      <p:sp>
        <p:nvSpPr>
          <p:cNvPr id="6" name="Titolo 1"/>
          <p:cNvSpPr>
            <a:spLocks noGrp="1"/>
          </p:cNvSpPr>
          <p:nvPr>
            <p:ph type="title"/>
          </p:nvPr>
        </p:nvSpPr>
        <p:spPr>
          <a:xfrm>
            <a:off x="1399676" y="591466"/>
            <a:ext cx="7166474" cy="877155"/>
          </a:xfrm>
        </p:spPr>
        <p:txBody>
          <a:bodyPr anchor="t">
            <a:normAutofit/>
          </a:bodyPr>
          <a:lstStyle>
            <a:lvl1pPr algn="l">
              <a:lnSpc>
                <a:spcPts val="3100"/>
              </a:lnSpc>
              <a:defRPr sz="3000" b="1">
                <a:latin typeface="Arial"/>
                <a:cs typeface="Arial"/>
              </a:defRPr>
            </a:lvl1pPr>
          </a:lstStyle>
          <a:p>
            <a:r>
              <a:rPr lang="it-IT" dirty="0" smtClean="0"/>
              <a:t>Fare clic per modificare stile</a:t>
            </a:r>
            <a:endParaRPr lang="it-IT" dirty="0"/>
          </a:p>
        </p:txBody>
      </p:sp>
    </p:spTree>
    <p:extLst>
      <p:ext uri="{BB962C8B-B14F-4D97-AF65-F5344CB8AC3E}">
        <p14:creationId xmlns:p14="http://schemas.microsoft.com/office/powerpoint/2010/main" val="549014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1D0857E7-ADFF-4FA0-8316-81E970361733}" type="datetime1">
              <a:rPr lang="it-IT" smtClean="0"/>
              <a:pPr/>
              <a:t>20/04/2015</a:t>
            </a:fld>
            <a:endParaRPr lang="it-IT"/>
          </a:p>
        </p:txBody>
      </p:sp>
      <p:sp>
        <p:nvSpPr>
          <p:cNvPr id="3" name="Segnaposto piè di pagina 2"/>
          <p:cNvSpPr>
            <a:spLocks noGrp="1"/>
          </p:cNvSpPr>
          <p:nvPr>
            <p:ph type="ftr" sz="quarter" idx="11"/>
          </p:nvPr>
        </p:nvSpPr>
        <p:spPr/>
        <p:txBody>
          <a:bodyPr/>
          <a:lstStyle/>
          <a:p>
            <a:r>
              <a:rPr lang="it-IT" smtClean="0"/>
              <a:t>Ivana Rasi</a:t>
            </a:r>
            <a:endParaRPr lang="it-IT"/>
          </a:p>
        </p:txBody>
      </p:sp>
      <p:sp>
        <p:nvSpPr>
          <p:cNvPr id="4" name="Segnaposto numero diapositiva 3"/>
          <p:cNvSpPr>
            <a:spLocks noGrp="1"/>
          </p:cNvSpPr>
          <p:nvPr>
            <p:ph type="sldNum" sz="quarter" idx="12"/>
          </p:nvPr>
        </p:nvSpPr>
        <p:spPr/>
        <p:txBody>
          <a:bodyPr/>
          <a:lstStyle/>
          <a:p>
            <a:fld id="{C121BA9E-CF39-5A4C-A796-CE277B4E7A22}" type="slidenum">
              <a:rPr lang="it-IT" smtClean="0"/>
              <a:pPr/>
              <a:t>‹N›</a:t>
            </a:fld>
            <a:endParaRPr lang="it-IT"/>
          </a:p>
        </p:txBody>
      </p:sp>
    </p:spTree>
    <p:extLst>
      <p:ext uri="{BB962C8B-B14F-4D97-AF65-F5344CB8AC3E}">
        <p14:creationId xmlns:p14="http://schemas.microsoft.com/office/powerpoint/2010/main" val="888436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392238" y="4800600"/>
            <a:ext cx="7173912" cy="566738"/>
          </a:xfrm>
        </p:spPr>
        <p:txBody>
          <a:bodyPr anchor="t">
            <a:normAutofit/>
          </a:bodyPr>
          <a:lstStyle>
            <a:lvl1pPr algn="l">
              <a:defRPr sz="1600" b="1">
                <a:latin typeface="Arial"/>
                <a:cs typeface="Arial"/>
              </a:defRPr>
            </a:lvl1pPr>
          </a:lstStyle>
          <a:p>
            <a:r>
              <a:rPr lang="it-IT" dirty="0" smtClean="0"/>
              <a:t>Fare clic per modificare stile</a:t>
            </a:r>
            <a:endParaRPr lang="it-IT" dirty="0"/>
          </a:p>
        </p:txBody>
      </p:sp>
      <p:sp>
        <p:nvSpPr>
          <p:cNvPr id="3" name="Segnaposto immagine 2"/>
          <p:cNvSpPr>
            <a:spLocks noGrp="1"/>
          </p:cNvSpPr>
          <p:nvPr>
            <p:ph type="pic" idx="1"/>
          </p:nvPr>
        </p:nvSpPr>
        <p:spPr>
          <a:xfrm>
            <a:off x="1392238" y="612775"/>
            <a:ext cx="7173912"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dirty="0"/>
          </a:p>
        </p:txBody>
      </p:sp>
      <p:sp>
        <p:nvSpPr>
          <p:cNvPr id="4" name="Segnaposto testo 3"/>
          <p:cNvSpPr>
            <a:spLocks noGrp="1"/>
          </p:cNvSpPr>
          <p:nvPr>
            <p:ph type="body" sz="half" idx="2"/>
          </p:nvPr>
        </p:nvSpPr>
        <p:spPr>
          <a:xfrm>
            <a:off x="1392238" y="5367338"/>
            <a:ext cx="7173912" cy="613569"/>
          </a:xfrm>
        </p:spPr>
        <p:txBody>
          <a:bodyPr anchor="t">
            <a:normAutofit/>
          </a:bodyPr>
          <a:lstStyle>
            <a:lvl1pPr marL="0" indent="0">
              <a:lnSpc>
                <a:spcPts val="2300"/>
              </a:lnSpc>
              <a:buNone/>
              <a:defRPr sz="1600">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dirty="0" smtClean="0"/>
              <a:t>Fare clic per modificare gli stili del testo dello schema</a:t>
            </a:r>
          </a:p>
        </p:txBody>
      </p:sp>
      <p:sp>
        <p:nvSpPr>
          <p:cNvPr id="5" name="Segnaposto data 4"/>
          <p:cNvSpPr>
            <a:spLocks noGrp="1"/>
          </p:cNvSpPr>
          <p:nvPr>
            <p:ph type="dt" sz="half" idx="10"/>
          </p:nvPr>
        </p:nvSpPr>
        <p:spPr/>
        <p:txBody>
          <a:bodyPr/>
          <a:lstStyle/>
          <a:p>
            <a:fld id="{63B656C5-501F-4E6F-937F-FE98A3493C92}" type="datetime1">
              <a:rPr lang="it-IT" smtClean="0"/>
              <a:pPr/>
              <a:t>20/04/2015</a:t>
            </a:fld>
            <a:endParaRPr lang="it-IT"/>
          </a:p>
        </p:txBody>
      </p:sp>
      <p:sp>
        <p:nvSpPr>
          <p:cNvPr id="6" name="Segnaposto piè di pagina 5"/>
          <p:cNvSpPr>
            <a:spLocks noGrp="1"/>
          </p:cNvSpPr>
          <p:nvPr>
            <p:ph type="ftr" sz="quarter" idx="11"/>
          </p:nvPr>
        </p:nvSpPr>
        <p:spPr/>
        <p:txBody>
          <a:bodyPr/>
          <a:lstStyle/>
          <a:p>
            <a:r>
              <a:rPr lang="it-IT" smtClean="0"/>
              <a:t>Ivana Rasi</a:t>
            </a:r>
            <a:endParaRPr lang="it-IT" dirty="0"/>
          </a:p>
        </p:txBody>
      </p:sp>
      <p:sp>
        <p:nvSpPr>
          <p:cNvPr id="7" name="Segnaposto numero diapositiva 6"/>
          <p:cNvSpPr>
            <a:spLocks noGrp="1"/>
          </p:cNvSpPr>
          <p:nvPr>
            <p:ph type="sldNum" sz="quarter" idx="12"/>
          </p:nvPr>
        </p:nvSpPr>
        <p:spPr/>
        <p:txBody>
          <a:bodyPr/>
          <a:lstStyle/>
          <a:p>
            <a:fld id="{C121BA9E-CF39-5A4C-A796-CE277B4E7A22}" type="slidenum">
              <a:rPr lang="it-IT" smtClean="0"/>
              <a:pPr/>
              <a:t>‹N›</a:t>
            </a:fld>
            <a:endParaRPr lang="it-IT"/>
          </a:p>
        </p:txBody>
      </p:sp>
    </p:spTree>
    <p:extLst>
      <p:ext uri="{BB962C8B-B14F-4D97-AF65-F5344CB8AC3E}">
        <p14:creationId xmlns:p14="http://schemas.microsoft.com/office/powerpoint/2010/main" val="3759993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0"/>
          <a:srcRect/>
          <a:stretch>
            <a:fillRect/>
          </a:stretch>
        </a:blip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1649881" y="2182951"/>
            <a:ext cx="5544784" cy="1034104"/>
          </a:xfrm>
          <a:prstGeom prst="rect">
            <a:avLst/>
          </a:prstGeom>
        </p:spPr>
        <p:txBody>
          <a:bodyPr vert="horz" lIns="91440" tIns="45720" rIns="91440" bIns="45720" rtlCol="0" anchor="t">
            <a:normAutofit/>
          </a:bodyPr>
          <a:lstStyle/>
          <a:p>
            <a:r>
              <a:rPr lang="it-IT" dirty="0" smtClean="0"/>
              <a:t>Titolo giornata formativa</a:t>
            </a:r>
            <a:endParaRPr lang="it-IT" dirty="0"/>
          </a:p>
        </p:txBody>
      </p:sp>
      <p:sp>
        <p:nvSpPr>
          <p:cNvPr id="3" name="Segnaposto testo 2"/>
          <p:cNvSpPr>
            <a:spLocks noGrp="1"/>
          </p:cNvSpPr>
          <p:nvPr>
            <p:ph type="body" idx="1"/>
          </p:nvPr>
        </p:nvSpPr>
        <p:spPr>
          <a:xfrm>
            <a:off x="1649880" y="3378231"/>
            <a:ext cx="5544785" cy="1160460"/>
          </a:xfrm>
          <a:prstGeom prst="rect">
            <a:avLst/>
          </a:prstGeom>
        </p:spPr>
        <p:txBody>
          <a:bodyPr vert="horz" lIns="91440" tIns="45720" rIns="91440" bIns="45720" rtlCol="0">
            <a:normAutofit/>
          </a:bodyPr>
          <a:lstStyle/>
          <a:p>
            <a:pPr lvl="0"/>
            <a:r>
              <a:rPr lang="it-IT" dirty="0" smtClean="0"/>
              <a:t>Sottotitolo giornata formativa</a:t>
            </a:r>
            <a:endParaRPr lang="it-IT" dirty="0"/>
          </a:p>
        </p:txBody>
      </p:sp>
      <p:sp>
        <p:nvSpPr>
          <p:cNvPr id="4" name="Segnaposto data 3"/>
          <p:cNvSpPr>
            <a:spLocks noGrp="1"/>
          </p:cNvSpPr>
          <p:nvPr>
            <p:ph type="dt" sz="half" idx="2"/>
          </p:nvPr>
        </p:nvSpPr>
        <p:spPr>
          <a:xfrm>
            <a:off x="7001930" y="6356350"/>
            <a:ext cx="942476"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26A99D-62BD-4157-A6C2-1AEFA958C325}" type="datetime1">
              <a:rPr lang="it-IT" smtClean="0"/>
              <a:pPr/>
              <a:t>20/04/2015</a:t>
            </a:fld>
            <a:endParaRPr lang="it-IT" dirty="0"/>
          </a:p>
        </p:txBody>
      </p:sp>
      <p:sp>
        <p:nvSpPr>
          <p:cNvPr id="5" name="Segnaposto piè di pagina 4"/>
          <p:cNvSpPr>
            <a:spLocks noGrp="1"/>
          </p:cNvSpPr>
          <p:nvPr>
            <p:ph type="ftr" sz="quarter" idx="3"/>
          </p:nvPr>
        </p:nvSpPr>
        <p:spPr>
          <a:xfrm>
            <a:off x="5427134" y="6356350"/>
            <a:ext cx="1354666"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smtClean="0"/>
              <a:t>Ivana Rasi</a:t>
            </a:r>
            <a:endParaRPr lang="it-IT" dirty="0"/>
          </a:p>
        </p:txBody>
      </p:sp>
      <p:sp>
        <p:nvSpPr>
          <p:cNvPr id="6" name="Segnaposto numero diapositiva 5"/>
          <p:cNvSpPr>
            <a:spLocks noGrp="1"/>
          </p:cNvSpPr>
          <p:nvPr>
            <p:ph type="sldNum" sz="quarter" idx="4"/>
          </p:nvPr>
        </p:nvSpPr>
        <p:spPr>
          <a:xfrm>
            <a:off x="3979331" y="6356350"/>
            <a:ext cx="1185333" cy="365125"/>
          </a:xfrm>
          <a:prstGeom prst="rect">
            <a:avLst/>
          </a:prstGeom>
        </p:spPr>
        <p:txBody>
          <a:bodyPr vert="horz" lIns="91440" tIns="45720" rIns="91440" bIns="45720" rtlCol="0" anchor="ctr"/>
          <a:lstStyle>
            <a:lvl1pPr algn="ctr">
              <a:defRPr sz="900">
                <a:solidFill>
                  <a:schemeClr val="tx1">
                    <a:tint val="75000"/>
                  </a:schemeClr>
                </a:solidFill>
                <a:latin typeface="Arial"/>
                <a:cs typeface="Arial"/>
              </a:defRPr>
            </a:lvl1pPr>
          </a:lstStyle>
          <a:p>
            <a:fld id="{C121BA9E-CF39-5A4C-A796-CE277B4E7A22}" type="slidenum">
              <a:rPr lang="it-IT" smtClean="0"/>
              <a:pPr/>
              <a:t>‹N›</a:t>
            </a:fld>
            <a:endParaRPr lang="it-IT" dirty="0"/>
          </a:p>
        </p:txBody>
      </p:sp>
    </p:spTree>
    <p:extLst>
      <p:ext uri="{BB962C8B-B14F-4D97-AF65-F5344CB8AC3E}">
        <p14:creationId xmlns:p14="http://schemas.microsoft.com/office/powerpoint/2010/main" val="3058033673"/>
      </p:ext>
    </p:extLst>
  </p:cSld>
  <p:clrMap bg1="lt1" tx1="dk1" bg2="lt2" tx2="dk2" accent1="accent1" accent2="accent2" accent3="accent3" accent4="accent4" accent5="accent5" accent6="accent6" hlink="hlink" folHlink="folHlink"/>
  <p:sldLayoutIdLst>
    <p:sldLayoutId id="2147483697" r:id="rId1"/>
    <p:sldLayoutId id="2147483706" r:id="rId2"/>
    <p:sldLayoutId id="2147483698" r:id="rId3"/>
    <p:sldLayoutId id="2147483700" r:id="rId4"/>
    <p:sldLayoutId id="2147483701" r:id="rId5"/>
    <p:sldLayoutId id="2147483702" r:id="rId6"/>
    <p:sldLayoutId id="2147483703" r:id="rId7"/>
    <p:sldLayoutId id="2147483705" r:id="rId8"/>
  </p:sldLayoutIdLst>
  <p:timing>
    <p:tnLst>
      <p:par>
        <p:cTn id="1" dur="indefinite" restart="never" nodeType="tmRoot"/>
      </p:par>
    </p:tnLst>
  </p:timing>
  <p:hf hdr="0" dt="0"/>
  <p:txStyles>
    <p:titleStyle>
      <a:lvl1pPr algn="l" defTabSz="457200" rtl="0" eaLnBrk="1" latinLnBrk="0" hangingPunct="1">
        <a:spcBef>
          <a:spcPct val="0"/>
        </a:spcBef>
        <a:buNone/>
        <a:defRPr sz="3000" kern="1200">
          <a:solidFill>
            <a:srgbClr val="004B6B"/>
          </a:solidFill>
          <a:latin typeface="Arial Black"/>
          <a:ea typeface="+mj-ea"/>
          <a:cs typeface="Arial Black"/>
        </a:defRPr>
      </a:lvl1pPr>
    </p:titleStyle>
    <p:bodyStyle>
      <a:lvl1pPr marL="0" indent="0" algn="l" defTabSz="457200" rtl="0" eaLnBrk="1" latinLnBrk="0" hangingPunct="1">
        <a:spcBef>
          <a:spcPct val="20000"/>
        </a:spcBef>
        <a:buFont typeface="Arial"/>
        <a:buNone/>
        <a:defRPr sz="2500" kern="1200">
          <a:solidFill>
            <a:srgbClr val="004B6B"/>
          </a:solidFill>
          <a:latin typeface="Arial"/>
          <a:ea typeface="+mn-ea"/>
          <a:cs typeface="Arial"/>
        </a:defRPr>
      </a:lvl1pPr>
      <a:lvl2pPr marL="457200" indent="0" algn="l" defTabSz="457200" rtl="0" eaLnBrk="1" latinLnBrk="0" hangingPunct="1">
        <a:spcBef>
          <a:spcPct val="20000"/>
        </a:spcBef>
        <a:buFont typeface="Arial"/>
        <a:buNone/>
        <a:defRPr sz="2800" kern="1200">
          <a:solidFill>
            <a:schemeClr val="tx1"/>
          </a:solidFill>
          <a:latin typeface="+mn-lt"/>
          <a:ea typeface="+mn-ea"/>
          <a:cs typeface="+mn-cs"/>
        </a:defRPr>
      </a:lvl2pPr>
      <a:lvl3pPr marL="914400" indent="0" algn="l" defTabSz="457200" rtl="0" eaLnBrk="1" latinLnBrk="0" hangingPunct="1">
        <a:spcBef>
          <a:spcPct val="20000"/>
        </a:spcBef>
        <a:buFont typeface="Arial"/>
        <a:buNone/>
        <a:defRPr sz="2400" kern="1200">
          <a:solidFill>
            <a:schemeClr val="tx1"/>
          </a:solidFill>
          <a:latin typeface="+mn-lt"/>
          <a:ea typeface="+mn-ea"/>
          <a:cs typeface="+mn-cs"/>
        </a:defRPr>
      </a:lvl3pPr>
      <a:lvl4pPr marL="1371600" indent="0" algn="l" defTabSz="457200" rtl="0" eaLnBrk="1" latinLnBrk="0" hangingPunct="1">
        <a:spcBef>
          <a:spcPct val="20000"/>
        </a:spcBef>
        <a:buFont typeface="Arial"/>
        <a:buNone/>
        <a:defRPr sz="2000" kern="1200">
          <a:solidFill>
            <a:schemeClr val="tx1"/>
          </a:solidFill>
          <a:latin typeface="+mn-lt"/>
          <a:ea typeface="+mn-ea"/>
          <a:cs typeface="+mn-cs"/>
        </a:defRPr>
      </a:lvl4pPr>
      <a:lvl5pPr marL="1828800" indent="0" algn="l" defTabSz="457200" rtl="0" eaLnBrk="1" latinLnBrk="0" hangingPunct="1">
        <a:spcBef>
          <a:spcPct val="20000"/>
        </a:spcBef>
        <a:buFont typeface="Arial"/>
        <a:buNone/>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copertina.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2" y="0"/>
            <a:ext cx="9142208" cy="6858000"/>
          </a:xfrm>
          <a:prstGeom prst="rect">
            <a:avLst/>
          </a:prstGeom>
        </p:spPr>
      </p:pic>
      <p:sp>
        <p:nvSpPr>
          <p:cNvPr id="8" name="Titolo 7"/>
          <p:cNvSpPr>
            <a:spLocks noGrp="1"/>
          </p:cNvSpPr>
          <p:nvPr>
            <p:ph type="title"/>
          </p:nvPr>
        </p:nvSpPr>
        <p:spPr>
          <a:xfrm>
            <a:off x="1481006" y="2182951"/>
            <a:ext cx="5848942" cy="3275078"/>
          </a:xfrm>
        </p:spPr>
        <p:txBody>
          <a:bodyPr>
            <a:normAutofit fontScale="90000"/>
          </a:bodyPr>
          <a:lstStyle/>
          <a:p>
            <a:r>
              <a:rPr lang="it-IT" dirty="0" smtClean="0"/>
              <a:t>LA COMPETENZA FINANZIARIA POTENZIATA</a:t>
            </a:r>
            <a:br>
              <a:rPr lang="it-IT" dirty="0" smtClean="0"/>
            </a:br>
            <a:r>
              <a:rPr lang="it-IT" dirty="0" smtClean="0"/>
              <a:t/>
            </a:r>
            <a:br>
              <a:rPr lang="it-IT" dirty="0" smtClean="0"/>
            </a:br>
            <a:r>
              <a:rPr lang="it-IT" dirty="0" smtClean="0"/>
              <a:t/>
            </a:r>
            <a:br>
              <a:rPr lang="it-IT" dirty="0" smtClean="0"/>
            </a:br>
            <a:r>
              <a:rPr lang="it-IT" dirty="0"/>
              <a:t/>
            </a:r>
            <a:br>
              <a:rPr lang="it-IT" dirty="0"/>
            </a:br>
            <a:r>
              <a:rPr lang="it-IT" dirty="0" err="1" smtClean="0"/>
              <a:t>webinar</a:t>
            </a:r>
            <a:r>
              <a:rPr lang="it-IT" dirty="0" smtClean="0"/>
              <a:t> </a:t>
            </a:r>
            <a:br>
              <a:rPr lang="it-IT" dirty="0" smtClean="0"/>
            </a:br>
            <a:r>
              <a:rPr lang="it-IT" dirty="0" smtClean="0"/>
              <a:t>20 aprile 2015</a:t>
            </a:r>
            <a:r>
              <a:rPr lang="it-IT" sz="2500" dirty="0" smtClean="0">
                <a:latin typeface="Arial"/>
                <a:cs typeface="Arial"/>
              </a:rPr>
              <a:t/>
            </a:r>
            <a:br>
              <a:rPr lang="it-IT" sz="2500" dirty="0" smtClean="0">
                <a:latin typeface="Arial"/>
                <a:cs typeface="Arial"/>
              </a:rPr>
            </a:br>
            <a:r>
              <a:rPr lang="it-IT" sz="2500" dirty="0">
                <a:latin typeface="Arial"/>
                <a:cs typeface="Arial"/>
              </a:rPr>
              <a:t/>
            </a:r>
            <a:br>
              <a:rPr lang="it-IT" sz="2500" dirty="0">
                <a:latin typeface="Arial"/>
                <a:cs typeface="Arial"/>
              </a:rPr>
            </a:br>
            <a:r>
              <a:rPr lang="it-IT" sz="2500" dirty="0" smtClean="0">
                <a:latin typeface="Arial"/>
                <a:cs typeface="Arial"/>
              </a:rPr>
              <a:t/>
            </a:r>
            <a:br>
              <a:rPr lang="it-IT" sz="2500" dirty="0" smtClean="0">
                <a:latin typeface="Arial"/>
                <a:cs typeface="Arial"/>
              </a:rPr>
            </a:br>
            <a:endParaRPr lang="it-IT" sz="1600" dirty="0">
              <a:latin typeface="Arial"/>
              <a:cs typeface="Arial"/>
            </a:endParaRPr>
          </a:p>
        </p:txBody>
      </p:sp>
    </p:spTree>
    <p:extLst>
      <p:ext uri="{BB962C8B-B14F-4D97-AF65-F5344CB8AC3E}">
        <p14:creationId xmlns:p14="http://schemas.microsoft.com/office/powerpoint/2010/main" val="14615436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contenuto 6"/>
          <p:cNvSpPr>
            <a:spLocks noGrp="1"/>
          </p:cNvSpPr>
          <p:nvPr>
            <p:ph idx="1"/>
          </p:nvPr>
        </p:nvSpPr>
        <p:spPr>
          <a:xfrm>
            <a:off x="914400" y="1352550"/>
            <a:ext cx="7651750" cy="5003800"/>
          </a:xfrm>
          <a:noFill/>
        </p:spPr>
        <p:txBody>
          <a:bodyPr numCol="2">
            <a:normAutofit fontScale="92500" lnSpcReduction="10000"/>
          </a:bodyPr>
          <a:lstStyle/>
          <a:p>
            <a:pPr marL="271463" algn="just" defTabSz="623888">
              <a:lnSpc>
                <a:spcPct val="130000"/>
              </a:lnSpc>
              <a:tabLst>
                <a:tab pos="2155825" algn="l"/>
              </a:tabLst>
            </a:pPr>
            <a:r>
              <a:rPr lang="it-IT" sz="1200" dirty="0" smtClean="0"/>
              <a:t>Trasferimenti del ministero per le spese di  funzionamento dei tribunali anticipate dal comune : anno 2010 acconto 370.000  incassato 2011 incassato acconto saldo  2012 2013 2014 nessun rimborso versato. Come faccio il riaccertamento?</a:t>
            </a:r>
          </a:p>
          <a:p>
            <a:pPr marL="271463" lvl="0" algn="just" defTabSz="623888">
              <a:lnSpc>
                <a:spcPct val="130000"/>
              </a:lnSpc>
              <a:tabLst>
                <a:tab pos="2155825" algn="l"/>
              </a:tabLst>
            </a:pPr>
            <a:endParaRPr lang="it-IT" sz="1200" dirty="0" smtClean="0"/>
          </a:p>
          <a:p>
            <a:pPr marL="271463" algn="just">
              <a:lnSpc>
                <a:spcPct val="150000"/>
              </a:lnSpc>
            </a:pPr>
            <a:r>
              <a:rPr lang="it-IT" sz="1300" b="1" dirty="0" smtClean="0">
                <a:solidFill>
                  <a:srgbClr val="00833D"/>
                </a:solidFill>
              </a:rPr>
              <a:t>Per i contributi del Ministero della giustizia per gli uffici giudiziari, l'accertamento è effettuato sulla base della formale comunicazione di riconoscimento del credito nei confronti del Comune, da parte del Ministero della Giustizia, a seguito dell'esame della rendicontazione presentata, o in assenza, sulla base dell'effettivo incasso.</a:t>
            </a:r>
          </a:p>
          <a:p>
            <a:pPr marL="271463" algn="just">
              <a:lnSpc>
                <a:spcPct val="150000"/>
              </a:lnSpc>
            </a:pPr>
            <a:r>
              <a:rPr lang="it-IT" sz="1300" b="1" dirty="0" smtClean="0">
                <a:solidFill>
                  <a:srgbClr val="00833D"/>
                </a:solidFill>
              </a:rPr>
              <a:t> In ogni caso, è annualmente considerato esigibile il 70 per cento del contributo globalmente erogato nell'anno precedente o nell'ultimo esercizio in cui il Ministero della giustizia ha erogato il contributo a favore del comune (articolo 2, comma 2, del DPR 4 maggio 1998, n. 187). </a:t>
            </a:r>
          </a:p>
          <a:p>
            <a:pPr marL="271463" algn="just">
              <a:lnSpc>
                <a:spcPct val="150000"/>
              </a:lnSpc>
            </a:pPr>
            <a:r>
              <a:rPr lang="it-IT" sz="1300" b="1" dirty="0" smtClean="0">
                <a:solidFill>
                  <a:srgbClr val="00833D"/>
                </a:solidFill>
              </a:rPr>
              <a:t>La rata a saldo è accertata sulla base della formale comunicazione di riconoscimento del credito da parte del Ministero della Giustizia, o in assenza, sulla base dell'effettivo incasso. Nell'esercizio in cui è incassato il saldo, si provvede alla cancellazione degli eventuali residui attivi riguardanti l'acconto della rata cui il saldo si riferisce e gli acconti degli esercizi precedenti, se non correlati a formale riconoscimento del credito da parte del Ministero. </a:t>
            </a:r>
          </a:p>
          <a:p>
            <a:pPr marL="271463" algn="just">
              <a:lnSpc>
                <a:spcPct val="150000"/>
              </a:lnSpc>
            </a:pPr>
            <a:r>
              <a:rPr lang="it-IT" sz="1300" b="1" dirty="0" smtClean="0">
                <a:solidFill>
                  <a:srgbClr val="00833D"/>
                </a:solidFill>
              </a:rPr>
              <a:t>In sede di riaccertamento straordinario dei residui l'ente provvede a cancellare i residui attivi riguardanti gli esercizi per i quali il comune ha già incassato la rata a saldo;</a:t>
            </a:r>
          </a:p>
        </p:txBody>
      </p:sp>
      <p:sp>
        <p:nvSpPr>
          <p:cNvPr id="2" name="Segnaposto numero diapositiva 1"/>
          <p:cNvSpPr>
            <a:spLocks noGrp="1"/>
          </p:cNvSpPr>
          <p:nvPr>
            <p:ph type="sldNum" sz="quarter" idx="12"/>
          </p:nvPr>
        </p:nvSpPr>
        <p:spPr/>
        <p:txBody>
          <a:bodyPr/>
          <a:lstStyle/>
          <a:p>
            <a:fld id="{C121BA9E-CF39-5A4C-A796-CE277B4E7A22}" type="slidenum">
              <a:rPr lang="it-IT" smtClean="0"/>
              <a:pPr/>
              <a:t>10</a:t>
            </a:fld>
            <a:endParaRPr lang="it-IT" dirty="0"/>
          </a:p>
        </p:txBody>
      </p:sp>
      <p:sp>
        <p:nvSpPr>
          <p:cNvPr id="6" name="Titolo 5"/>
          <p:cNvSpPr>
            <a:spLocks noGrp="1"/>
          </p:cNvSpPr>
          <p:nvPr>
            <p:ph type="title"/>
          </p:nvPr>
        </p:nvSpPr>
        <p:spPr>
          <a:xfrm>
            <a:off x="1399676" y="591466"/>
            <a:ext cx="7166474" cy="455669"/>
          </a:xfrm>
        </p:spPr>
        <p:txBody>
          <a:bodyPr>
            <a:normAutofit fontScale="90000"/>
          </a:bodyPr>
          <a:lstStyle/>
          <a:p>
            <a:r>
              <a:rPr lang="it-IT" dirty="0" smtClean="0">
                <a:solidFill>
                  <a:srgbClr val="00833D"/>
                </a:solidFill>
              </a:rPr>
              <a:t>Quesito n. 9</a:t>
            </a:r>
            <a:br>
              <a:rPr lang="it-IT" dirty="0" smtClean="0">
                <a:solidFill>
                  <a:srgbClr val="00833D"/>
                </a:solidFill>
              </a:rPr>
            </a:br>
            <a:endParaRPr lang="it-IT" dirty="0">
              <a:solidFill>
                <a:srgbClr val="00833D"/>
              </a:solidFill>
            </a:endParaRPr>
          </a:p>
        </p:txBody>
      </p:sp>
      <p:sp>
        <p:nvSpPr>
          <p:cNvPr id="10" name="Segnaposto piè di pagina 9"/>
          <p:cNvSpPr>
            <a:spLocks noGrp="1"/>
          </p:cNvSpPr>
          <p:nvPr>
            <p:ph type="ftr" sz="quarter" idx="11"/>
          </p:nvPr>
        </p:nvSpPr>
        <p:spPr/>
        <p:txBody>
          <a:bodyPr/>
          <a:lstStyle/>
          <a:p>
            <a:r>
              <a:rPr lang="it-IT" smtClean="0"/>
              <a:t>Ivana Rasi</a:t>
            </a:r>
            <a:endParaRPr lang="it-IT" dirty="0"/>
          </a:p>
        </p:txBody>
      </p:sp>
    </p:spTree>
    <p:extLst>
      <p:ext uri="{BB962C8B-B14F-4D97-AF65-F5344CB8AC3E}">
        <p14:creationId xmlns:p14="http://schemas.microsoft.com/office/powerpoint/2010/main" val="17486951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contenuto 6"/>
          <p:cNvSpPr>
            <a:spLocks noGrp="1"/>
          </p:cNvSpPr>
          <p:nvPr>
            <p:ph idx="1"/>
          </p:nvPr>
        </p:nvSpPr>
        <p:spPr>
          <a:xfrm>
            <a:off x="914400" y="1352550"/>
            <a:ext cx="7651750" cy="5003800"/>
          </a:xfrm>
          <a:noFill/>
        </p:spPr>
        <p:txBody>
          <a:bodyPr numCol="2">
            <a:normAutofit/>
          </a:bodyPr>
          <a:lstStyle/>
          <a:p>
            <a:pPr marL="271463" algn="just" defTabSz="623888">
              <a:lnSpc>
                <a:spcPct val="130000"/>
              </a:lnSpc>
              <a:tabLst>
                <a:tab pos="2155825" algn="l"/>
              </a:tabLst>
            </a:pPr>
            <a:r>
              <a:rPr lang="it-IT" sz="1200" dirty="0" smtClean="0"/>
              <a:t>Quali sono gli allegati obbligatori alla delibera di GC di riaccertamento straordinario di residui?</a:t>
            </a:r>
          </a:p>
          <a:p>
            <a:pPr marL="271463" algn="just" defTabSz="623888">
              <a:lnSpc>
                <a:spcPct val="130000"/>
              </a:lnSpc>
              <a:tabLst>
                <a:tab pos="2155825" algn="l"/>
              </a:tabLst>
            </a:pPr>
            <a:endParaRPr lang="it-IT" sz="1200" dirty="0" smtClean="0"/>
          </a:p>
          <a:p>
            <a:pPr marL="271463" algn="just">
              <a:lnSpc>
                <a:spcPct val="150000"/>
              </a:lnSpc>
            </a:pPr>
            <a:r>
              <a:rPr lang="it-IT" sz="1100" b="1" dirty="0" smtClean="0">
                <a:solidFill>
                  <a:srgbClr val="00833D"/>
                </a:solidFill>
              </a:rPr>
              <a:t>Sicuramente i prospetti relativi al Fondo Pluriennale Vincolato e alla rideterminazione del risultato di amministrazione all’1.1.2015, rispettivamente gli allegati 5/1 e 5/2 del </a:t>
            </a:r>
            <a:r>
              <a:rPr lang="it-IT" sz="1100" b="1" dirty="0" err="1" smtClean="0">
                <a:solidFill>
                  <a:srgbClr val="00833D"/>
                </a:solidFill>
              </a:rPr>
              <a:t>D.Lgs</a:t>
            </a:r>
            <a:r>
              <a:rPr lang="it-IT" sz="1100" b="1" dirty="0" smtClean="0">
                <a:solidFill>
                  <a:srgbClr val="00833D"/>
                </a:solidFill>
              </a:rPr>
              <a:t> 118/2011.</a:t>
            </a:r>
          </a:p>
          <a:p>
            <a:pPr marL="271463" algn="just">
              <a:lnSpc>
                <a:spcPct val="150000"/>
              </a:lnSpc>
            </a:pPr>
            <a:r>
              <a:rPr lang="it-IT" sz="1100" b="1" dirty="0" smtClean="0">
                <a:solidFill>
                  <a:srgbClr val="00833D"/>
                </a:solidFill>
              </a:rPr>
              <a:t>Inoltre vanno sicuramente allegati alla deliberazione anche le variazioni necessarie per:</a:t>
            </a:r>
          </a:p>
          <a:p>
            <a:pPr marL="271463" algn="just">
              <a:lnSpc>
                <a:spcPct val="150000"/>
              </a:lnSpc>
            </a:pPr>
            <a:r>
              <a:rPr lang="it-IT" sz="1100" b="1" dirty="0" smtClean="0">
                <a:solidFill>
                  <a:srgbClr val="00833D"/>
                </a:solidFill>
              </a:rPr>
              <a:t>a. l'iscrizione del fondo pluriennale vincolato in entrata dell'esercizio 2015;</a:t>
            </a:r>
          </a:p>
          <a:p>
            <a:pPr marL="271463" algn="just">
              <a:lnSpc>
                <a:spcPct val="150000"/>
              </a:lnSpc>
            </a:pPr>
            <a:r>
              <a:rPr lang="it-IT" sz="1100" b="1" dirty="0" smtClean="0">
                <a:solidFill>
                  <a:srgbClr val="00833D"/>
                </a:solidFill>
              </a:rPr>
              <a:t>b. l'adeguamento degli stanziamenti riguardanti il fondo pluriennale vincolato iscritto nella spesa dell'esercizio 2015 e in entrata e spesa degli esercizi successivi;</a:t>
            </a:r>
          </a:p>
          <a:p>
            <a:pPr marL="271463" algn="just">
              <a:lnSpc>
                <a:spcPct val="150000"/>
              </a:lnSpc>
            </a:pPr>
            <a:r>
              <a:rPr lang="it-IT" sz="1100" b="1" dirty="0" smtClean="0">
                <a:solidFill>
                  <a:srgbClr val="00833D"/>
                </a:solidFill>
              </a:rPr>
              <a:t>c. l'eventuale utilizzo delle quote vincolate del risultato di amministrazione;</a:t>
            </a:r>
          </a:p>
          <a:p>
            <a:pPr marL="271463" algn="just">
              <a:lnSpc>
                <a:spcPct val="150000"/>
              </a:lnSpc>
            </a:pPr>
            <a:r>
              <a:rPr lang="it-IT" sz="1100" b="1" dirty="0" smtClean="0">
                <a:solidFill>
                  <a:srgbClr val="00833D"/>
                </a:solidFill>
              </a:rPr>
              <a:t>d. l'adeguamento degli stanziamenti di entrata e di spesa (di competenza e di cassa) agli importi da </a:t>
            </a:r>
            <a:r>
              <a:rPr lang="it-IT" sz="1100" b="1" dirty="0" err="1" smtClean="0">
                <a:solidFill>
                  <a:srgbClr val="00833D"/>
                </a:solidFill>
              </a:rPr>
              <a:t>reimputare</a:t>
            </a:r>
            <a:r>
              <a:rPr lang="it-IT" sz="1100" b="1" dirty="0" smtClean="0">
                <a:solidFill>
                  <a:srgbClr val="00833D"/>
                </a:solidFill>
              </a:rPr>
              <a:t> e all'ammontare </a:t>
            </a:r>
            <a:r>
              <a:rPr lang="it-IT" sz="1100" b="1" dirty="0" err="1" smtClean="0">
                <a:solidFill>
                  <a:srgbClr val="00833D"/>
                </a:solidFill>
              </a:rPr>
              <a:t>riaccertato</a:t>
            </a:r>
            <a:r>
              <a:rPr lang="it-IT" sz="1100" b="1" dirty="0" smtClean="0">
                <a:solidFill>
                  <a:srgbClr val="00833D"/>
                </a:solidFill>
              </a:rPr>
              <a:t> dei residui attivi e passivi. Il pareggio del bilancio è garantito dall'iscrizione del fondo pluriennale vincolato in entrata, nel caso in cui la </a:t>
            </a:r>
            <a:r>
              <a:rPr lang="it-IT" sz="1100" b="1" dirty="0" err="1" smtClean="0">
                <a:solidFill>
                  <a:srgbClr val="00833D"/>
                </a:solidFill>
              </a:rPr>
              <a:t>reimputazione</a:t>
            </a:r>
            <a:r>
              <a:rPr lang="it-IT" sz="1100" b="1" dirty="0" smtClean="0">
                <a:solidFill>
                  <a:srgbClr val="00833D"/>
                </a:solidFill>
              </a:rPr>
              <a:t> delle spese risulti di importo superiore alla </a:t>
            </a:r>
            <a:r>
              <a:rPr lang="it-IT" sz="1100" b="1" dirty="0" err="1" smtClean="0">
                <a:solidFill>
                  <a:srgbClr val="00833D"/>
                </a:solidFill>
              </a:rPr>
              <a:t>reimputazione</a:t>
            </a:r>
            <a:r>
              <a:rPr lang="it-IT" sz="1100" b="1" dirty="0" smtClean="0">
                <a:solidFill>
                  <a:srgbClr val="00833D"/>
                </a:solidFill>
              </a:rPr>
              <a:t> delle entrate;</a:t>
            </a:r>
          </a:p>
          <a:p>
            <a:pPr marL="271463" algn="just">
              <a:lnSpc>
                <a:spcPct val="150000"/>
              </a:lnSpc>
            </a:pPr>
            <a:r>
              <a:rPr lang="it-IT" sz="1100" b="1" dirty="0" smtClean="0">
                <a:solidFill>
                  <a:srgbClr val="00833D"/>
                </a:solidFill>
              </a:rPr>
              <a:t>e. l'applicazione, tra le spese di ciascun esercizio, della quota dell'eventuale risultato di amministrazione negativo.</a:t>
            </a:r>
          </a:p>
          <a:p>
            <a:pPr marL="271463" algn="just">
              <a:lnSpc>
                <a:spcPct val="150000"/>
              </a:lnSpc>
            </a:pPr>
            <a:endParaRPr lang="it-IT" sz="1100" b="1" dirty="0" smtClean="0">
              <a:solidFill>
                <a:srgbClr val="00833D"/>
              </a:solidFill>
            </a:endParaRPr>
          </a:p>
          <a:p>
            <a:pPr marL="271463" algn="just">
              <a:lnSpc>
                <a:spcPct val="150000"/>
              </a:lnSpc>
            </a:pPr>
            <a:r>
              <a:rPr lang="it-IT" sz="1200" b="1" dirty="0" smtClean="0"/>
              <a:t/>
            </a:r>
            <a:br>
              <a:rPr lang="it-IT" sz="1200" b="1" dirty="0" smtClean="0"/>
            </a:br>
            <a:endParaRPr lang="it-IT" sz="1200" b="1" dirty="0" smtClean="0">
              <a:solidFill>
                <a:srgbClr val="00833D"/>
              </a:solidFill>
            </a:endParaRPr>
          </a:p>
        </p:txBody>
      </p:sp>
      <p:sp>
        <p:nvSpPr>
          <p:cNvPr id="2" name="Segnaposto numero diapositiva 1"/>
          <p:cNvSpPr>
            <a:spLocks noGrp="1"/>
          </p:cNvSpPr>
          <p:nvPr>
            <p:ph type="sldNum" sz="quarter" idx="12"/>
          </p:nvPr>
        </p:nvSpPr>
        <p:spPr/>
        <p:txBody>
          <a:bodyPr/>
          <a:lstStyle/>
          <a:p>
            <a:fld id="{C121BA9E-CF39-5A4C-A796-CE277B4E7A22}" type="slidenum">
              <a:rPr lang="it-IT" smtClean="0"/>
              <a:pPr/>
              <a:t>11</a:t>
            </a:fld>
            <a:endParaRPr lang="it-IT" dirty="0"/>
          </a:p>
        </p:txBody>
      </p:sp>
      <p:sp>
        <p:nvSpPr>
          <p:cNvPr id="6" name="Titolo 5"/>
          <p:cNvSpPr>
            <a:spLocks noGrp="1"/>
          </p:cNvSpPr>
          <p:nvPr>
            <p:ph type="title"/>
          </p:nvPr>
        </p:nvSpPr>
        <p:spPr>
          <a:xfrm>
            <a:off x="1399676" y="591466"/>
            <a:ext cx="7166474" cy="455669"/>
          </a:xfrm>
        </p:spPr>
        <p:txBody>
          <a:bodyPr>
            <a:normAutofit fontScale="90000"/>
          </a:bodyPr>
          <a:lstStyle/>
          <a:p>
            <a:r>
              <a:rPr lang="it-IT" dirty="0" smtClean="0">
                <a:solidFill>
                  <a:srgbClr val="00833D"/>
                </a:solidFill>
              </a:rPr>
              <a:t>Quesito n. 10</a:t>
            </a:r>
            <a:br>
              <a:rPr lang="it-IT" dirty="0" smtClean="0">
                <a:solidFill>
                  <a:srgbClr val="00833D"/>
                </a:solidFill>
              </a:rPr>
            </a:br>
            <a:endParaRPr lang="it-IT" dirty="0">
              <a:solidFill>
                <a:srgbClr val="00833D"/>
              </a:solidFill>
            </a:endParaRPr>
          </a:p>
        </p:txBody>
      </p:sp>
      <p:sp>
        <p:nvSpPr>
          <p:cNvPr id="10" name="Segnaposto piè di pagina 9"/>
          <p:cNvSpPr>
            <a:spLocks noGrp="1"/>
          </p:cNvSpPr>
          <p:nvPr>
            <p:ph type="ftr" sz="quarter" idx="11"/>
          </p:nvPr>
        </p:nvSpPr>
        <p:spPr/>
        <p:txBody>
          <a:bodyPr/>
          <a:lstStyle/>
          <a:p>
            <a:r>
              <a:rPr lang="it-IT" smtClean="0"/>
              <a:t>Ivana Rasi</a:t>
            </a:r>
            <a:endParaRPr lang="it-IT" dirty="0"/>
          </a:p>
        </p:txBody>
      </p:sp>
    </p:spTree>
    <p:extLst>
      <p:ext uri="{BB962C8B-B14F-4D97-AF65-F5344CB8AC3E}">
        <p14:creationId xmlns:p14="http://schemas.microsoft.com/office/powerpoint/2010/main" val="17486951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contenuto 6"/>
          <p:cNvSpPr>
            <a:spLocks noGrp="1"/>
          </p:cNvSpPr>
          <p:nvPr>
            <p:ph idx="1"/>
          </p:nvPr>
        </p:nvSpPr>
        <p:spPr>
          <a:xfrm>
            <a:off x="914400" y="1352550"/>
            <a:ext cx="7651750" cy="5003800"/>
          </a:xfrm>
          <a:noFill/>
        </p:spPr>
        <p:txBody>
          <a:bodyPr numCol="2">
            <a:normAutofit/>
          </a:bodyPr>
          <a:lstStyle/>
          <a:p>
            <a:pPr marL="271463" algn="just" defTabSz="623888">
              <a:lnSpc>
                <a:spcPct val="130000"/>
              </a:lnSpc>
              <a:tabLst>
                <a:tab pos="2155825" algn="l"/>
              </a:tabLst>
            </a:pPr>
            <a:r>
              <a:rPr lang="it-IT" sz="1200" dirty="0" smtClean="0"/>
              <a:t>Con la delibera del riaccertamento straordinario faccio automaticamente le variazioni di bilancio sul bilancio 2015 anche se non ancora approvato?</a:t>
            </a:r>
          </a:p>
          <a:p>
            <a:pPr marL="271463" algn="just">
              <a:lnSpc>
                <a:spcPct val="150000"/>
              </a:lnSpc>
            </a:pPr>
            <a:endParaRPr lang="it-IT" sz="1200" b="1" dirty="0" smtClean="0">
              <a:solidFill>
                <a:srgbClr val="00833D"/>
              </a:solidFill>
            </a:endParaRPr>
          </a:p>
          <a:p>
            <a:pPr marL="271463" algn="just">
              <a:lnSpc>
                <a:spcPct val="150000"/>
              </a:lnSpc>
            </a:pPr>
            <a:r>
              <a:rPr lang="it-IT" sz="1200" b="1" dirty="0" smtClean="0">
                <a:solidFill>
                  <a:srgbClr val="00833D"/>
                </a:solidFill>
              </a:rPr>
              <a:t>Sì, per espressa previsione del principio contabile applicato della contabilità finanziaria in quanto  una componente necessaria del provvedimento di riaccertamento straordinario dei residui è costituita dalla variazione del bilancio di previsione o, in caso di esercizio provvisorio, dalla variazione degli stanziamenti e dei residui in corso di gestione</a:t>
            </a:r>
            <a:r>
              <a:rPr lang="it-IT" sz="1200" dirty="0" smtClean="0"/>
              <a:t>.</a:t>
            </a:r>
          </a:p>
        </p:txBody>
      </p:sp>
      <p:sp>
        <p:nvSpPr>
          <p:cNvPr id="2" name="Segnaposto numero diapositiva 1"/>
          <p:cNvSpPr>
            <a:spLocks noGrp="1"/>
          </p:cNvSpPr>
          <p:nvPr>
            <p:ph type="sldNum" sz="quarter" idx="12"/>
          </p:nvPr>
        </p:nvSpPr>
        <p:spPr/>
        <p:txBody>
          <a:bodyPr/>
          <a:lstStyle/>
          <a:p>
            <a:fld id="{C121BA9E-CF39-5A4C-A796-CE277B4E7A22}" type="slidenum">
              <a:rPr lang="it-IT" smtClean="0"/>
              <a:pPr/>
              <a:t>12</a:t>
            </a:fld>
            <a:endParaRPr lang="it-IT" dirty="0"/>
          </a:p>
        </p:txBody>
      </p:sp>
      <p:sp>
        <p:nvSpPr>
          <p:cNvPr id="6" name="Titolo 5"/>
          <p:cNvSpPr>
            <a:spLocks noGrp="1"/>
          </p:cNvSpPr>
          <p:nvPr>
            <p:ph type="title"/>
          </p:nvPr>
        </p:nvSpPr>
        <p:spPr>
          <a:xfrm>
            <a:off x="1399676" y="591466"/>
            <a:ext cx="7166474" cy="455669"/>
          </a:xfrm>
        </p:spPr>
        <p:txBody>
          <a:bodyPr>
            <a:normAutofit fontScale="90000"/>
          </a:bodyPr>
          <a:lstStyle/>
          <a:p>
            <a:r>
              <a:rPr lang="it-IT" dirty="0" smtClean="0">
                <a:solidFill>
                  <a:srgbClr val="00833D"/>
                </a:solidFill>
              </a:rPr>
              <a:t>Quesito n. 11</a:t>
            </a:r>
            <a:br>
              <a:rPr lang="it-IT" dirty="0" smtClean="0">
                <a:solidFill>
                  <a:srgbClr val="00833D"/>
                </a:solidFill>
              </a:rPr>
            </a:br>
            <a:endParaRPr lang="it-IT" dirty="0">
              <a:solidFill>
                <a:srgbClr val="00833D"/>
              </a:solidFill>
            </a:endParaRPr>
          </a:p>
        </p:txBody>
      </p:sp>
      <p:sp>
        <p:nvSpPr>
          <p:cNvPr id="10" name="Segnaposto piè di pagina 9"/>
          <p:cNvSpPr>
            <a:spLocks noGrp="1"/>
          </p:cNvSpPr>
          <p:nvPr>
            <p:ph type="ftr" sz="quarter" idx="11"/>
          </p:nvPr>
        </p:nvSpPr>
        <p:spPr/>
        <p:txBody>
          <a:bodyPr/>
          <a:lstStyle/>
          <a:p>
            <a:r>
              <a:rPr lang="it-IT" smtClean="0"/>
              <a:t>Ivana Rasi</a:t>
            </a:r>
            <a:endParaRPr lang="it-IT" dirty="0"/>
          </a:p>
        </p:txBody>
      </p:sp>
    </p:spTree>
    <p:extLst>
      <p:ext uri="{BB962C8B-B14F-4D97-AF65-F5344CB8AC3E}">
        <p14:creationId xmlns:p14="http://schemas.microsoft.com/office/powerpoint/2010/main" val="17486951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contenuto 6"/>
          <p:cNvSpPr>
            <a:spLocks noGrp="1"/>
          </p:cNvSpPr>
          <p:nvPr>
            <p:ph idx="1"/>
          </p:nvPr>
        </p:nvSpPr>
        <p:spPr>
          <a:xfrm>
            <a:off x="914400" y="1352550"/>
            <a:ext cx="7651750" cy="5003800"/>
          </a:xfrm>
          <a:noFill/>
        </p:spPr>
        <p:txBody>
          <a:bodyPr numCol="2">
            <a:normAutofit/>
          </a:bodyPr>
          <a:lstStyle/>
          <a:p>
            <a:pPr marL="271463" algn="just" defTabSz="623888">
              <a:lnSpc>
                <a:spcPct val="130000"/>
              </a:lnSpc>
              <a:tabLst>
                <a:tab pos="2155825" algn="l"/>
              </a:tabLst>
            </a:pPr>
            <a:r>
              <a:rPr lang="it-IT" sz="1200" dirty="0" err="1" smtClean="0"/>
              <a:t>Boc</a:t>
            </a:r>
            <a:r>
              <a:rPr lang="it-IT" sz="1200" dirty="0" smtClean="0"/>
              <a:t> riscosso, confluito in avanzo di cassa;  in spesa non è previsto residuo passivo. Come devo comportarmi ?</a:t>
            </a:r>
          </a:p>
          <a:p>
            <a:pPr marL="271463" algn="just" defTabSz="623888">
              <a:lnSpc>
                <a:spcPct val="130000"/>
              </a:lnSpc>
              <a:tabLst>
                <a:tab pos="2155825" algn="l"/>
              </a:tabLst>
            </a:pPr>
            <a:endParaRPr lang="it-IT" sz="1200" dirty="0" smtClean="0"/>
          </a:p>
          <a:p>
            <a:pPr marL="271463" algn="just">
              <a:lnSpc>
                <a:spcPct val="150000"/>
              </a:lnSpc>
            </a:pPr>
            <a:r>
              <a:rPr lang="it-IT" sz="1200" b="1" dirty="0" smtClean="0">
                <a:solidFill>
                  <a:srgbClr val="00833D"/>
                </a:solidFill>
              </a:rPr>
              <a:t>Il prestito obbligazionario interamente riscosso per il quale non è previsto correlato impegno di spesa avrebbe  dovuto comunque alimentare l’avanzo destinato alle spese in conto capitale nella disciplina previgente.</a:t>
            </a:r>
          </a:p>
          <a:p>
            <a:pPr marL="271463" algn="just">
              <a:lnSpc>
                <a:spcPct val="150000"/>
              </a:lnSpc>
            </a:pPr>
            <a:r>
              <a:rPr lang="it-IT" sz="1200" b="1" dirty="0" smtClean="0">
                <a:solidFill>
                  <a:srgbClr val="00833D"/>
                </a:solidFill>
              </a:rPr>
              <a:t>In sede di rideterminazione del risultato di amministrazione all’1.1.2015, le precedenti quote vincolate del risultato di amministrazione continuano a mantenere la loro destinazione.</a:t>
            </a:r>
          </a:p>
          <a:p>
            <a:pPr marL="271463" algn="just">
              <a:lnSpc>
                <a:spcPct val="150000"/>
              </a:lnSpc>
            </a:pPr>
            <a:r>
              <a:rPr lang="it-IT" sz="1200" b="1" dirty="0" smtClean="0">
                <a:solidFill>
                  <a:srgbClr val="00833D"/>
                </a:solidFill>
              </a:rPr>
              <a:t>Nel caso di specie il </a:t>
            </a:r>
            <a:r>
              <a:rPr lang="it-IT" sz="1200" b="1" dirty="0" err="1" smtClean="0">
                <a:solidFill>
                  <a:srgbClr val="00833D"/>
                </a:solidFill>
              </a:rPr>
              <a:t>Boc</a:t>
            </a:r>
            <a:r>
              <a:rPr lang="it-IT" sz="1200" b="1" dirty="0" smtClean="0">
                <a:solidFill>
                  <a:srgbClr val="00833D"/>
                </a:solidFill>
              </a:rPr>
              <a:t> riscosso per il quale non è previsto residuo passivo confluisce  tra le quote vincolate per indebitamento.</a:t>
            </a:r>
          </a:p>
        </p:txBody>
      </p:sp>
      <p:sp>
        <p:nvSpPr>
          <p:cNvPr id="2" name="Segnaposto numero diapositiva 1"/>
          <p:cNvSpPr>
            <a:spLocks noGrp="1"/>
          </p:cNvSpPr>
          <p:nvPr>
            <p:ph type="sldNum" sz="quarter" idx="12"/>
          </p:nvPr>
        </p:nvSpPr>
        <p:spPr/>
        <p:txBody>
          <a:bodyPr/>
          <a:lstStyle/>
          <a:p>
            <a:fld id="{C121BA9E-CF39-5A4C-A796-CE277B4E7A22}" type="slidenum">
              <a:rPr lang="it-IT" smtClean="0"/>
              <a:pPr/>
              <a:t>13</a:t>
            </a:fld>
            <a:endParaRPr lang="it-IT" dirty="0"/>
          </a:p>
        </p:txBody>
      </p:sp>
      <p:sp>
        <p:nvSpPr>
          <p:cNvPr id="6" name="Titolo 5"/>
          <p:cNvSpPr>
            <a:spLocks noGrp="1"/>
          </p:cNvSpPr>
          <p:nvPr>
            <p:ph type="title"/>
          </p:nvPr>
        </p:nvSpPr>
        <p:spPr>
          <a:xfrm>
            <a:off x="1399676" y="591466"/>
            <a:ext cx="7166474" cy="455669"/>
          </a:xfrm>
        </p:spPr>
        <p:txBody>
          <a:bodyPr>
            <a:normAutofit fontScale="90000"/>
          </a:bodyPr>
          <a:lstStyle/>
          <a:p>
            <a:r>
              <a:rPr lang="it-IT" dirty="0" smtClean="0">
                <a:solidFill>
                  <a:srgbClr val="00833D"/>
                </a:solidFill>
              </a:rPr>
              <a:t>Quesito n. 12</a:t>
            </a:r>
            <a:br>
              <a:rPr lang="it-IT" dirty="0" smtClean="0">
                <a:solidFill>
                  <a:srgbClr val="00833D"/>
                </a:solidFill>
              </a:rPr>
            </a:br>
            <a:endParaRPr lang="it-IT" dirty="0">
              <a:solidFill>
                <a:srgbClr val="00833D"/>
              </a:solidFill>
            </a:endParaRPr>
          </a:p>
        </p:txBody>
      </p:sp>
      <p:sp>
        <p:nvSpPr>
          <p:cNvPr id="10" name="Segnaposto piè di pagina 9"/>
          <p:cNvSpPr>
            <a:spLocks noGrp="1"/>
          </p:cNvSpPr>
          <p:nvPr>
            <p:ph type="ftr" sz="quarter" idx="11"/>
          </p:nvPr>
        </p:nvSpPr>
        <p:spPr/>
        <p:txBody>
          <a:bodyPr/>
          <a:lstStyle/>
          <a:p>
            <a:r>
              <a:rPr lang="it-IT" smtClean="0"/>
              <a:t>Ivana Rasi</a:t>
            </a:r>
            <a:endParaRPr lang="it-IT" dirty="0"/>
          </a:p>
        </p:txBody>
      </p:sp>
    </p:spTree>
    <p:extLst>
      <p:ext uri="{BB962C8B-B14F-4D97-AF65-F5344CB8AC3E}">
        <p14:creationId xmlns:p14="http://schemas.microsoft.com/office/powerpoint/2010/main" val="17486951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contenuto 6"/>
          <p:cNvSpPr>
            <a:spLocks noGrp="1"/>
          </p:cNvSpPr>
          <p:nvPr>
            <p:ph idx="1"/>
          </p:nvPr>
        </p:nvSpPr>
        <p:spPr>
          <a:xfrm>
            <a:off x="914400" y="1352550"/>
            <a:ext cx="7651750" cy="5003800"/>
          </a:xfrm>
          <a:noFill/>
        </p:spPr>
        <p:txBody>
          <a:bodyPr numCol="2">
            <a:normAutofit/>
          </a:bodyPr>
          <a:lstStyle/>
          <a:p>
            <a:pPr marL="271463" algn="just" defTabSz="623888">
              <a:lnSpc>
                <a:spcPct val="130000"/>
              </a:lnSpc>
              <a:tabLst>
                <a:tab pos="2155825" algn="l"/>
              </a:tabLst>
            </a:pPr>
            <a:r>
              <a:rPr lang="it-IT" sz="1200" dirty="0" smtClean="0"/>
              <a:t>: Abbiamo iscritta in entrata al tit. IV una somma prestata ad una società per eseguire dei lavori di manutenzione stradali (condotte fognarie), l'opera è stata completamente eseguita, anche con l'utilizzo di quel finanziamento. Ora in sede di riaccertamento dei residui come esponiamo quella somma? dobbiamo tenerla a residui attivi, oppure?</a:t>
            </a:r>
          </a:p>
          <a:p>
            <a:pPr marL="271463" algn="just">
              <a:lnSpc>
                <a:spcPct val="150000"/>
              </a:lnSpc>
            </a:pPr>
            <a:r>
              <a:rPr lang="it-IT" sz="1200" b="1" dirty="0" smtClean="0">
                <a:solidFill>
                  <a:srgbClr val="00833D"/>
                </a:solidFill>
              </a:rPr>
              <a:t>La somma prestata alla società deve essere restituita sulla base di un piano di ammortamento che determinerà l’imputazione della entrata.</a:t>
            </a:r>
          </a:p>
          <a:p>
            <a:pPr marL="271463" algn="just">
              <a:lnSpc>
                <a:spcPct val="150000"/>
              </a:lnSpc>
            </a:pPr>
            <a:r>
              <a:rPr lang="it-IT" sz="1200" b="1" dirty="0" smtClean="0">
                <a:solidFill>
                  <a:srgbClr val="00833D"/>
                </a:solidFill>
              </a:rPr>
              <a:t>Trattasi di partite finanziarie che, nella disciplina previgente erano esposte al titolo IV dell’entrata tra le Riscossioni Crediti e al titolo II della Spesa intervento 10 “concessione  crediti e anticipazioni”. </a:t>
            </a:r>
          </a:p>
        </p:txBody>
      </p:sp>
      <p:sp>
        <p:nvSpPr>
          <p:cNvPr id="2" name="Segnaposto numero diapositiva 1"/>
          <p:cNvSpPr>
            <a:spLocks noGrp="1"/>
          </p:cNvSpPr>
          <p:nvPr>
            <p:ph type="sldNum" sz="quarter" idx="12"/>
          </p:nvPr>
        </p:nvSpPr>
        <p:spPr/>
        <p:txBody>
          <a:bodyPr/>
          <a:lstStyle/>
          <a:p>
            <a:fld id="{C121BA9E-CF39-5A4C-A796-CE277B4E7A22}" type="slidenum">
              <a:rPr lang="it-IT" smtClean="0"/>
              <a:pPr/>
              <a:t>14</a:t>
            </a:fld>
            <a:endParaRPr lang="it-IT" dirty="0"/>
          </a:p>
        </p:txBody>
      </p:sp>
      <p:sp>
        <p:nvSpPr>
          <p:cNvPr id="6" name="Titolo 5"/>
          <p:cNvSpPr>
            <a:spLocks noGrp="1"/>
          </p:cNvSpPr>
          <p:nvPr>
            <p:ph type="title"/>
          </p:nvPr>
        </p:nvSpPr>
        <p:spPr>
          <a:xfrm>
            <a:off x="1399676" y="591466"/>
            <a:ext cx="7166474" cy="455669"/>
          </a:xfrm>
        </p:spPr>
        <p:txBody>
          <a:bodyPr>
            <a:normAutofit fontScale="90000"/>
          </a:bodyPr>
          <a:lstStyle/>
          <a:p>
            <a:r>
              <a:rPr lang="it-IT" dirty="0" smtClean="0">
                <a:solidFill>
                  <a:srgbClr val="00833D"/>
                </a:solidFill>
              </a:rPr>
              <a:t>Quesito n. 13</a:t>
            </a:r>
            <a:br>
              <a:rPr lang="it-IT" dirty="0" smtClean="0">
                <a:solidFill>
                  <a:srgbClr val="00833D"/>
                </a:solidFill>
              </a:rPr>
            </a:br>
            <a:endParaRPr lang="it-IT" dirty="0">
              <a:solidFill>
                <a:srgbClr val="00833D"/>
              </a:solidFill>
            </a:endParaRPr>
          </a:p>
        </p:txBody>
      </p:sp>
      <p:sp>
        <p:nvSpPr>
          <p:cNvPr id="10" name="Segnaposto piè di pagina 9"/>
          <p:cNvSpPr>
            <a:spLocks noGrp="1"/>
          </p:cNvSpPr>
          <p:nvPr>
            <p:ph type="ftr" sz="quarter" idx="11"/>
          </p:nvPr>
        </p:nvSpPr>
        <p:spPr/>
        <p:txBody>
          <a:bodyPr/>
          <a:lstStyle/>
          <a:p>
            <a:r>
              <a:rPr lang="it-IT" smtClean="0"/>
              <a:t>Ivana Rasi</a:t>
            </a:r>
            <a:endParaRPr lang="it-IT" dirty="0"/>
          </a:p>
        </p:txBody>
      </p:sp>
    </p:spTree>
    <p:extLst>
      <p:ext uri="{BB962C8B-B14F-4D97-AF65-F5344CB8AC3E}">
        <p14:creationId xmlns:p14="http://schemas.microsoft.com/office/powerpoint/2010/main" val="17486951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contenuto 6"/>
          <p:cNvSpPr>
            <a:spLocks noGrp="1"/>
          </p:cNvSpPr>
          <p:nvPr>
            <p:ph idx="1"/>
          </p:nvPr>
        </p:nvSpPr>
        <p:spPr>
          <a:xfrm>
            <a:off x="914400" y="1352550"/>
            <a:ext cx="7651750" cy="5003800"/>
          </a:xfrm>
          <a:noFill/>
        </p:spPr>
        <p:txBody>
          <a:bodyPr numCol="2">
            <a:normAutofit/>
          </a:bodyPr>
          <a:lstStyle/>
          <a:p>
            <a:pPr marL="271463" algn="just" defTabSz="623888">
              <a:lnSpc>
                <a:spcPct val="130000"/>
              </a:lnSpc>
              <a:tabLst>
                <a:tab pos="2155825" algn="l"/>
              </a:tabLst>
            </a:pPr>
            <a:r>
              <a:rPr lang="it-IT" sz="1200" dirty="0" smtClean="0"/>
              <a:t>Come si fa ad allineare il pagamento dei SAL con i versamenti dei corrispondenti contributi regionali? Si può chiedere alla Regione di confermare o rettificare le previsioni di cassa inserite in bilancio? (nel senso che esiste un obbligo di risposta da parte della Regione)</a:t>
            </a:r>
          </a:p>
          <a:p>
            <a:pPr marL="271463" algn="just">
              <a:lnSpc>
                <a:spcPct val="150000"/>
              </a:lnSpc>
            </a:pPr>
            <a:endParaRPr lang="it-IT" sz="1200" b="1" dirty="0" smtClean="0">
              <a:solidFill>
                <a:srgbClr val="00833D"/>
              </a:solidFill>
            </a:endParaRPr>
          </a:p>
          <a:p>
            <a:pPr marL="271463" algn="just" defTabSz="623888">
              <a:lnSpc>
                <a:spcPct val="130000"/>
              </a:lnSpc>
              <a:tabLst>
                <a:tab pos="2155825" algn="l"/>
              </a:tabLst>
            </a:pPr>
            <a:r>
              <a:rPr lang="it-IT" sz="1200" b="1" dirty="0" smtClean="0">
                <a:solidFill>
                  <a:srgbClr val="00833D"/>
                </a:solidFill>
              </a:rPr>
              <a:t>Se l’amministrazione regionale era in sperimentazione del nuovo regime contabile, aveva l’obbligo di impegnare l'intera spesa prevista,  con imputazione agli esercizi in cui è prevista la realizzazione delle spese da parte dell'ente beneficiario (</a:t>
            </a:r>
            <a:r>
              <a:rPr lang="it-IT" sz="1200" b="1" dirty="0" err="1" smtClean="0">
                <a:solidFill>
                  <a:srgbClr val="00833D"/>
                </a:solidFill>
              </a:rPr>
              <a:t>cronoprogramma</a:t>
            </a:r>
            <a:r>
              <a:rPr lang="it-IT" sz="1200" b="1" dirty="0" smtClean="0">
                <a:solidFill>
                  <a:srgbClr val="00833D"/>
                </a:solidFill>
              </a:rPr>
              <a:t>).</a:t>
            </a:r>
          </a:p>
          <a:p>
            <a:pPr marL="271463" algn="just" defTabSz="623888">
              <a:lnSpc>
                <a:spcPct val="130000"/>
              </a:lnSpc>
              <a:tabLst>
                <a:tab pos="2155825" algn="l"/>
              </a:tabLst>
            </a:pPr>
            <a:r>
              <a:rPr lang="it-IT" sz="1200" b="1" dirty="0" smtClean="0">
                <a:solidFill>
                  <a:srgbClr val="00833D"/>
                </a:solidFill>
              </a:rPr>
              <a:t>Nel caso in cui l’amministrazione regionale adotti il principio di competenza finanziaria potenziata solo a partire dall’1.1.2015, l'entrata è imputata agli esercizi in cui l'ente beneficiario stesso prevede di impegnare la spesa cui il trasferimento è destinato (sulla base del crono programma), in quanto il diritto di riscuotere il contributo (esigibilità) sorge a seguito della realizzazione della spesa, con riferimento alla quale la rendicontazione è resa.</a:t>
            </a:r>
          </a:p>
        </p:txBody>
      </p:sp>
      <p:sp>
        <p:nvSpPr>
          <p:cNvPr id="2" name="Segnaposto numero diapositiva 1"/>
          <p:cNvSpPr>
            <a:spLocks noGrp="1"/>
          </p:cNvSpPr>
          <p:nvPr>
            <p:ph type="sldNum" sz="quarter" idx="12"/>
          </p:nvPr>
        </p:nvSpPr>
        <p:spPr/>
        <p:txBody>
          <a:bodyPr/>
          <a:lstStyle/>
          <a:p>
            <a:fld id="{C121BA9E-CF39-5A4C-A796-CE277B4E7A22}" type="slidenum">
              <a:rPr lang="it-IT" smtClean="0"/>
              <a:pPr/>
              <a:t>15</a:t>
            </a:fld>
            <a:endParaRPr lang="it-IT" dirty="0"/>
          </a:p>
        </p:txBody>
      </p:sp>
      <p:sp>
        <p:nvSpPr>
          <p:cNvPr id="6" name="Titolo 5"/>
          <p:cNvSpPr>
            <a:spLocks noGrp="1"/>
          </p:cNvSpPr>
          <p:nvPr>
            <p:ph type="title"/>
          </p:nvPr>
        </p:nvSpPr>
        <p:spPr>
          <a:xfrm>
            <a:off x="1399676" y="591466"/>
            <a:ext cx="7166474" cy="455669"/>
          </a:xfrm>
        </p:spPr>
        <p:txBody>
          <a:bodyPr>
            <a:normAutofit fontScale="90000"/>
          </a:bodyPr>
          <a:lstStyle/>
          <a:p>
            <a:r>
              <a:rPr lang="it-IT" dirty="0" smtClean="0">
                <a:solidFill>
                  <a:srgbClr val="00833D"/>
                </a:solidFill>
              </a:rPr>
              <a:t>Quesito n. 14</a:t>
            </a:r>
            <a:br>
              <a:rPr lang="it-IT" dirty="0" smtClean="0">
                <a:solidFill>
                  <a:srgbClr val="00833D"/>
                </a:solidFill>
              </a:rPr>
            </a:br>
            <a:endParaRPr lang="it-IT" dirty="0">
              <a:solidFill>
                <a:srgbClr val="00833D"/>
              </a:solidFill>
            </a:endParaRPr>
          </a:p>
        </p:txBody>
      </p:sp>
      <p:sp>
        <p:nvSpPr>
          <p:cNvPr id="10" name="Segnaposto piè di pagina 9"/>
          <p:cNvSpPr>
            <a:spLocks noGrp="1"/>
          </p:cNvSpPr>
          <p:nvPr>
            <p:ph type="ftr" sz="quarter" idx="11"/>
          </p:nvPr>
        </p:nvSpPr>
        <p:spPr/>
        <p:txBody>
          <a:bodyPr/>
          <a:lstStyle/>
          <a:p>
            <a:r>
              <a:rPr lang="it-IT" smtClean="0"/>
              <a:t>Ivana Rasi</a:t>
            </a:r>
            <a:endParaRPr lang="it-IT" dirty="0"/>
          </a:p>
        </p:txBody>
      </p:sp>
    </p:spTree>
    <p:extLst>
      <p:ext uri="{BB962C8B-B14F-4D97-AF65-F5344CB8AC3E}">
        <p14:creationId xmlns:p14="http://schemas.microsoft.com/office/powerpoint/2010/main" val="17486951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contenuto 6"/>
          <p:cNvSpPr>
            <a:spLocks noGrp="1"/>
          </p:cNvSpPr>
          <p:nvPr>
            <p:ph idx="1"/>
          </p:nvPr>
        </p:nvSpPr>
        <p:spPr>
          <a:xfrm>
            <a:off x="914400" y="1352550"/>
            <a:ext cx="7651750" cy="5003800"/>
          </a:xfrm>
          <a:noFill/>
        </p:spPr>
        <p:txBody>
          <a:bodyPr numCol="2">
            <a:normAutofit/>
          </a:bodyPr>
          <a:lstStyle/>
          <a:p>
            <a:pPr marL="271463" algn="just" defTabSz="623888">
              <a:lnSpc>
                <a:spcPct val="130000"/>
              </a:lnSpc>
              <a:tabLst>
                <a:tab pos="2155825" algn="l"/>
              </a:tabLst>
            </a:pPr>
            <a:r>
              <a:rPr lang="it-IT" sz="1200" dirty="0" smtClean="0"/>
              <a:t>Il Comune ha conservato nel tempo impegni in relazione a franchigie assicurative non ancora completamente definite. Questi impegni sono già stati considerati ai fini dei saldi utili ai fini del Patto di Stabilità. Devo necessariamente eliminarli definitivamente? E' possibile per questi casi </a:t>
            </a:r>
            <a:r>
              <a:rPr lang="it-IT" sz="1200" dirty="0" err="1" smtClean="0"/>
              <a:t>reimputarli</a:t>
            </a:r>
            <a:r>
              <a:rPr lang="it-IT" sz="1200" dirty="0" smtClean="0"/>
              <a:t> attraverso il FPV?</a:t>
            </a:r>
          </a:p>
          <a:p>
            <a:pPr marL="271463" algn="just">
              <a:lnSpc>
                <a:spcPct val="150000"/>
              </a:lnSpc>
            </a:pPr>
            <a:endParaRPr lang="it-IT" sz="1200" b="1" dirty="0" smtClean="0">
              <a:solidFill>
                <a:srgbClr val="00833D"/>
              </a:solidFill>
            </a:endParaRPr>
          </a:p>
          <a:p>
            <a:pPr marL="180975" algn="just"/>
            <a:r>
              <a:rPr lang="it-IT" altLang="it-IT" sz="1200" b="1" dirty="0" smtClean="0">
                <a:solidFill>
                  <a:srgbClr val="00833D"/>
                </a:solidFill>
              </a:rPr>
              <a:t>Il principio della competenza finanziaria potenziata  consente il mantenimento di residui solo in presenza di obbligazioni giuridicamente perfezionate ed esigibili.</a:t>
            </a:r>
          </a:p>
          <a:p>
            <a:pPr marL="180975" algn="just"/>
            <a:r>
              <a:rPr lang="it-IT" altLang="it-IT" sz="1200" b="1" dirty="0" smtClean="0">
                <a:solidFill>
                  <a:srgbClr val="00833D"/>
                </a:solidFill>
              </a:rPr>
              <a:t>Nel caso prospettato è relativo ad una spesa potenziale, per la quale si ritiene opportuna la costituzione di un fondo rischi, costituendo un accantonamento spese per passività potenziali in sede di consuntivo/riaccertamento.</a:t>
            </a:r>
          </a:p>
          <a:p>
            <a:pPr marL="180975" algn="just"/>
            <a:r>
              <a:rPr lang="it-IT" altLang="it-IT" sz="1200" b="1" dirty="0" smtClean="0">
                <a:solidFill>
                  <a:srgbClr val="00833D"/>
                </a:solidFill>
              </a:rPr>
              <a:t>I residui andranno  pertanto cancellati e concorreranno alla costituzione della quota vincolata del risultato di amministrazione.</a:t>
            </a:r>
          </a:p>
          <a:p>
            <a:pPr marL="180975" algn="just"/>
            <a:r>
              <a:rPr lang="it-IT" altLang="it-IT" sz="1200" b="1" dirty="0" smtClean="0">
                <a:solidFill>
                  <a:srgbClr val="00833D"/>
                </a:solidFill>
              </a:rPr>
              <a:t>Non è possibile procedere alla loro </a:t>
            </a:r>
            <a:r>
              <a:rPr lang="it-IT" altLang="it-IT" sz="1200" b="1" dirty="0" err="1" smtClean="0">
                <a:solidFill>
                  <a:srgbClr val="00833D"/>
                </a:solidFill>
              </a:rPr>
              <a:t>reimputazione</a:t>
            </a:r>
            <a:r>
              <a:rPr lang="it-IT" altLang="it-IT" sz="1200" b="1" dirty="0" smtClean="0">
                <a:solidFill>
                  <a:srgbClr val="00833D"/>
                </a:solidFill>
              </a:rPr>
              <a:t>: il fondo pluriennale vincolato è ammesso solo per gli impegni a cui corrispondono obbligazioni giuridiche perfezionate ma non scadute.</a:t>
            </a:r>
          </a:p>
        </p:txBody>
      </p:sp>
      <p:sp>
        <p:nvSpPr>
          <p:cNvPr id="2" name="Segnaposto numero diapositiva 1"/>
          <p:cNvSpPr>
            <a:spLocks noGrp="1"/>
          </p:cNvSpPr>
          <p:nvPr>
            <p:ph type="sldNum" sz="quarter" idx="12"/>
          </p:nvPr>
        </p:nvSpPr>
        <p:spPr/>
        <p:txBody>
          <a:bodyPr/>
          <a:lstStyle/>
          <a:p>
            <a:fld id="{C121BA9E-CF39-5A4C-A796-CE277B4E7A22}" type="slidenum">
              <a:rPr lang="it-IT" smtClean="0"/>
              <a:pPr/>
              <a:t>16</a:t>
            </a:fld>
            <a:endParaRPr lang="it-IT" dirty="0"/>
          </a:p>
        </p:txBody>
      </p:sp>
      <p:sp>
        <p:nvSpPr>
          <p:cNvPr id="6" name="Titolo 5"/>
          <p:cNvSpPr>
            <a:spLocks noGrp="1"/>
          </p:cNvSpPr>
          <p:nvPr>
            <p:ph type="title"/>
          </p:nvPr>
        </p:nvSpPr>
        <p:spPr>
          <a:xfrm>
            <a:off x="1399676" y="591466"/>
            <a:ext cx="7166474" cy="455669"/>
          </a:xfrm>
        </p:spPr>
        <p:txBody>
          <a:bodyPr>
            <a:normAutofit fontScale="90000"/>
          </a:bodyPr>
          <a:lstStyle/>
          <a:p>
            <a:r>
              <a:rPr lang="it-IT" dirty="0" smtClean="0">
                <a:solidFill>
                  <a:srgbClr val="00833D"/>
                </a:solidFill>
              </a:rPr>
              <a:t>Quesito n. 15</a:t>
            </a:r>
            <a:br>
              <a:rPr lang="it-IT" dirty="0" smtClean="0">
                <a:solidFill>
                  <a:srgbClr val="00833D"/>
                </a:solidFill>
              </a:rPr>
            </a:br>
            <a:endParaRPr lang="it-IT" dirty="0">
              <a:solidFill>
                <a:srgbClr val="00833D"/>
              </a:solidFill>
            </a:endParaRPr>
          </a:p>
        </p:txBody>
      </p:sp>
      <p:sp>
        <p:nvSpPr>
          <p:cNvPr id="10" name="Segnaposto piè di pagina 9"/>
          <p:cNvSpPr>
            <a:spLocks noGrp="1"/>
          </p:cNvSpPr>
          <p:nvPr>
            <p:ph type="ftr" sz="quarter" idx="11"/>
          </p:nvPr>
        </p:nvSpPr>
        <p:spPr/>
        <p:txBody>
          <a:bodyPr/>
          <a:lstStyle/>
          <a:p>
            <a:r>
              <a:rPr lang="it-IT" smtClean="0"/>
              <a:t>Ivana Rasi</a:t>
            </a:r>
            <a:endParaRPr lang="it-IT" dirty="0"/>
          </a:p>
        </p:txBody>
      </p:sp>
    </p:spTree>
    <p:extLst>
      <p:ext uri="{BB962C8B-B14F-4D97-AF65-F5344CB8AC3E}">
        <p14:creationId xmlns:p14="http://schemas.microsoft.com/office/powerpoint/2010/main" val="17486951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contenuto 6"/>
          <p:cNvSpPr>
            <a:spLocks noGrp="1"/>
          </p:cNvSpPr>
          <p:nvPr>
            <p:ph idx="1"/>
          </p:nvPr>
        </p:nvSpPr>
        <p:spPr>
          <a:xfrm>
            <a:off x="914400" y="1352550"/>
            <a:ext cx="7651750" cy="5003800"/>
          </a:xfrm>
          <a:noFill/>
        </p:spPr>
        <p:txBody>
          <a:bodyPr numCol="2">
            <a:normAutofit fontScale="85000" lnSpcReduction="20000"/>
          </a:bodyPr>
          <a:lstStyle/>
          <a:p>
            <a:pPr marL="271463" algn="just" defTabSz="623888">
              <a:lnSpc>
                <a:spcPct val="130000"/>
              </a:lnSpc>
              <a:tabLst>
                <a:tab pos="2155825" algn="l"/>
              </a:tabLst>
            </a:pPr>
            <a:r>
              <a:rPr lang="it-IT" sz="1200" dirty="0" smtClean="0"/>
              <a:t>17 In sede di riaccertamento straordinario dei residui attivi il </a:t>
            </a:r>
            <a:r>
              <a:rPr lang="it-IT" sz="1200" dirty="0" err="1" smtClean="0"/>
              <a:t>resp.serv.finanz.</a:t>
            </a:r>
            <a:r>
              <a:rPr lang="it-IT" sz="1200" dirty="0" smtClean="0"/>
              <a:t> preferirebbe procedere ad accertamento  addizionale irpef per cassa, eliminando il residuo attivo  2014 non incassato alla data di chiusura del rendiconto, di fatto riducendo l'avanzo non vincolato 2014. L'amministrazione vorrebbe l'</a:t>
            </a:r>
            <a:r>
              <a:rPr lang="it-IT" sz="1200" dirty="0" err="1" smtClean="0"/>
              <a:t>accert</a:t>
            </a:r>
            <a:r>
              <a:rPr lang="it-IT" sz="1200" dirty="0" smtClean="0"/>
              <a:t>. sulla base delle stime </a:t>
            </a:r>
            <a:r>
              <a:rPr lang="it-IT" sz="1200" dirty="0" err="1" smtClean="0"/>
              <a:t>MEf</a:t>
            </a:r>
            <a:r>
              <a:rPr lang="it-IT" sz="1200" dirty="0" smtClean="0"/>
              <a:t> per poter destinare l'</a:t>
            </a:r>
            <a:r>
              <a:rPr lang="it-IT" sz="1200" dirty="0" err="1" smtClean="0"/>
              <a:t>a.a.</a:t>
            </a:r>
            <a:r>
              <a:rPr lang="it-IT" sz="1200" dirty="0" smtClean="0"/>
              <a:t> ad altre opere. Che consiglio può fornire a supporto della scelta del responsabile </a:t>
            </a:r>
            <a:r>
              <a:rPr lang="it-IT" sz="1200" dirty="0" err="1" smtClean="0"/>
              <a:t>serv</a:t>
            </a:r>
            <a:r>
              <a:rPr lang="it-IT" sz="1200" dirty="0" smtClean="0"/>
              <a:t>. </a:t>
            </a:r>
            <a:r>
              <a:rPr lang="it-IT" sz="1200" dirty="0" err="1" smtClean="0"/>
              <a:t>Finanz</a:t>
            </a:r>
            <a:endParaRPr lang="it-IT" sz="1200" dirty="0" smtClean="0"/>
          </a:p>
          <a:p>
            <a:pPr marL="271463" algn="just" defTabSz="623888">
              <a:lnSpc>
                <a:spcPct val="130000"/>
              </a:lnSpc>
              <a:tabLst>
                <a:tab pos="2155825" algn="l"/>
              </a:tabLst>
            </a:pPr>
            <a:r>
              <a:rPr lang="it-IT" sz="1200" dirty="0" smtClean="0"/>
              <a:t>18 Come possiamo passare dal principio per competenza a quello per cassa per l'addizionale IRPEF. Solo riducendo l'avanzo di ammirazione o addirittura andato in disavanzo</a:t>
            </a:r>
          </a:p>
          <a:p>
            <a:pPr marL="271463" algn="just" defTabSz="623888">
              <a:lnSpc>
                <a:spcPct val="130000"/>
              </a:lnSpc>
              <a:tabLst>
                <a:tab pos="2155825" algn="l"/>
              </a:tabLst>
            </a:pPr>
            <a:r>
              <a:rPr lang="it-IT" sz="1200" dirty="0" smtClean="0"/>
              <a:t>19. L'addizionale comunale all'IRPEF accertata nel conto 2014, può essere parzialmente cancellata per la quota non riscossa al 30/04/2015 quale RESIDUI ATTIVI CANCELLATI IN QUANTO NON CORRELATI AD OBBLIGAZIONI GIURIDICHE PERFEZIONATE, ed iscriverla nel bilancio 2015 come anni precedenti? </a:t>
            </a:r>
          </a:p>
          <a:p>
            <a:pPr marL="271463" algn="just" defTabSz="623888">
              <a:lnSpc>
                <a:spcPct val="130000"/>
              </a:lnSpc>
              <a:tabLst>
                <a:tab pos="2155825" algn="l"/>
              </a:tabLst>
            </a:pPr>
            <a:r>
              <a:rPr lang="it-IT" sz="1200" dirty="0" smtClean="0"/>
              <a:t> </a:t>
            </a:r>
          </a:p>
          <a:p>
            <a:pPr marL="271463" algn="just">
              <a:lnSpc>
                <a:spcPct val="150000"/>
              </a:lnSpc>
            </a:pPr>
            <a:r>
              <a:rPr lang="it-IT" sz="1200" b="1" dirty="0" smtClean="0">
                <a:solidFill>
                  <a:srgbClr val="00833D"/>
                </a:solidFill>
              </a:rPr>
              <a:t>In questa sede si intende richiamare il  principio della veridicità di cui all’allegato 1 del D. </a:t>
            </a:r>
            <a:r>
              <a:rPr lang="it-IT" sz="1200" b="1" dirty="0" err="1" smtClean="0">
                <a:solidFill>
                  <a:srgbClr val="00833D"/>
                </a:solidFill>
              </a:rPr>
              <a:t>Lgs</a:t>
            </a:r>
            <a:r>
              <a:rPr lang="it-IT" sz="1200" b="1" dirty="0" smtClean="0">
                <a:solidFill>
                  <a:srgbClr val="00833D"/>
                </a:solidFill>
              </a:rPr>
              <a:t>. 118/2011, che  non si applica solo ai documenti di rendicontazione e alla gestione, ma anche ai documenti di previsione nei quali è da intendersi come </a:t>
            </a:r>
            <a:r>
              <a:rPr lang="it-IT" sz="1200" b="1" u="sng" dirty="0" smtClean="0">
                <a:solidFill>
                  <a:srgbClr val="00833D"/>
                </a:solidFill>
              </a:rPr>
              <a:t>rigorosa valutazione dei flussi finanziari (</a:t>
            </a:r>
            <a:r>
              <a:rPr lang="it-IT" sz="1200" b="1" dirty="0" smtClean="0">
                <a:solidFill>
                  <a:srgbClr val="00833D"/>
                </a:solidFill>
              </a:rPr>
              <a:t>e nel caso anche economici) generati dalle operazioni che si svolgeranno nel futuro periodo di riferimento. Si devono quindi evitare le sottovalutazioni e le sopravalutazioni delle singole poste che invece devono essere valutate secondo una rigorosa analisi di controllo.</a:t>
            </a:r>
          </a:p>
          <a:p>
            <a:pPr marL="271463" algn="just">
              <a:lnSpc>
                <a:spcPct val="150000"/>
              </a:lnSpc>
            </a:pPr>
            <a:r>
              <a:rPr lang="it-IT" sz="1200" b="1" dirty="0" smtClean="0">
                <a:solidFill>
                  <a:srgbClr val="00833D"/>
                </a:solidFill>
              </a:rPr>
              <a:t>Pertanto, a seconda del metodo che si adotta per l’accertamento dell’addizionale comunale all’IRPEF, le previsioni e in generale tutte le valutazioni a contenuto economico - finanziario e patrimoniale, devono essere  sostenute da accurate analisi di tipo storico e programmatico o, in mancanza, da altri idonei ed obiettivi parametri di riferimento, nonché da fondate aspettative di acquisizione e di utilizzo delle risorse al fine di rendere attendibili i documenti predisposti (principio dell'attendibilità).</a:t>
            </a:r>
          </a:p>
          <a:p>
            <a:pPr marL="271463" algn="just">
              <a:lnSpc>
                <a:spcPct val="150000"/>
              </a:lnSpc>
            </a:pPr>
            <a:r>
              <a:rPr lang="it-IT" sz="1200" b="1" dirty="0" smtClean="0">
                <a:solidFill>
                  <a:srgbClr val="00833D"/>
                </a:solidFill>
              </a:rPr>
              <a:t>Tale principio non è applicabile solo ai documenti contabili di programmazione e previsione, ma anche al rendiconto e al bilancio d'esercizio, per la redazione dei quali occorre un processo di valutazione.</a:t>
            </a:r>
          </a:p>
          <a:p>
            <a:pPr marL="271463" algn="just">
              <a:lnSpc>
                <a:spcPct val="150000"/>
              </a:lnSpc>
            </a:pPr>
            <a:r>
              <a:rPr lang="it-IT" sz="1200" b="1" dirty="0" smtClean="0">
                <a:solidFill>
                  <a:srgbClr val="00833D"/>
                </a:solidFill>
              </a:rPr>
              <a:t>In ogni caso il residuo attivo dell’addizionale comunale all’IRPEF non presenta gli estremi per essere </a:t>
            </a:r>
            <a:r>
              <a:rPr lang="it-IT" sz="1200" b="1" dirty="0" err="1" smtClean="0">
                <a:solidFill>
                  <a:srgbClr val="00833D"/>
                </a:solidFill>
              </a:rPr>
              <a:t>reimputato</a:t>
            </a:r>
            <a:r>
              <a:rPr lang="it-IT" sz="1200" b="1" dirty="0" smtClean="0">
                <a:solidFill>
                  <a:srgbClr val="00833D"/>
                </a:solidFill>
              </a:rPr>
              <a:t> e trovare iscrizione nel bilancio 2015 con copertura data dal Fondo Pluriennale Vincolato.</a:t>
            </a:r>
          </a:p>
          <a:p>
            <a:endParaRPr lang="it-IT" sz="1200" b="1" dirty="0" smtClean="0">
              <a:solidFill>
                <a:srgbClr val="00833D"/>
              </a:solidFill>
            </a:endParaRPr>
          </a:p>
          <a:p>
            <a:pPr marL="271463" algn="just">
              <a:lnSpc>
                <a:spcPct val="150000"/>
              </a:lnSpc>
            </a:pPr>
            <a:endParaRPr lang="it-IT" sz="1200" b="1" dirty="0" smtClean="0">
              <a:solidFill>
                <a:srgbClr val="00833D"/>
              </a:solidFill>
            </a:endParaRPr>
          </a:p>
        </p:txBody>
      </p:sp>
      <p:sp>
        <p:nvSpPr>
          <p:cNvPr id="2" name="Segnaposto numero diapositiva 1"/>
          <p:cNvSpPr>
            <a:spLocks noGrp="1"/>
          </p:cNvSpPr>
          <p:nvPr>
            <p:ph type="sldNum" sz="quarter" idx="12"/>
          </p:nvPr>
        </p:nvSpPr>
        <p:spPr/>
        <p:txBody>
          <a:bodyPr/>
          <a:lstStyle/>
          <a:p>
            <a:fld id="{C121BA9E-CF39-5A4C-A796-CE277B4E7A22}" type="slidenum">
              <a:rPr lang="it-IT" smtClean="0"/>
              <a:pPr/>
              <a:t>17</a:t>
            </a:fld>
            <a:endParaRPr lang="it-IT" dirty="0"/>
          </a:p>
        </p:txBody>
      </p:sp>
      <p:sp>
        <p:nvSpPr>
          <p:cNvPr id="6" name="Titolo 5"/>
          <p:cNvSpPr>
            <a:spLocks noGrp="1"/>
          </p:cNvSpPr>
          <p:nvPr>
            <p:ph type="title"/>
          </p:nvPr>
        </p:nvSpPr>
        <p:spPr>
          <a:xfrm>
            <a:off x="1399676" y="591466"/>
            <a:ext cx="7166474" cy="455669"/>
          </a:xfrm>
        </p:spPr>
        <p:txBody>
          <a:bodyPr>
            <a:normAutofit fontScale="90000"/>
          </a:bodyPr>
          <a:lstStyle/>
          <a:p>
            <a:r>
              <a:rPr lang="it-IT" dirty="0" smtClean="0">
                <a:solidFill>
                  <a:srgbClr val="00833D"/>
                </a:solidFill>
              </a:rPr>
              <a:t>Quesiti n. 16- 17- 18 </a:t>
            </a:r>
            <a:br>
              <a:rPr lang="it-IT" dirty="0" smtClean="0">
                <a:solidFill>
                  <a:srgbClr val="00833D"/>
                </a:solidFill>
              </a:rPr>
            </a:br>
            <a:endParaRPr lang="it-IT" dirty="0">
              <a:solidFill>
                <a:srgbClr val="00833D"/>
              </a:solidFill>
            </a:endParaRPr>
          </a:p>
        </p:txBody>
      </p:sp>
      <p:sp>
        <p:nvSpPr>
          <p:cNvPr id="10" name="Segnaposto piè di pagina 9"/>
          <p:cNvSpPr>
            <a:spLocks noGrp="1"/>
          </p:cNvSpPr>
          <p:nvPr>
            <p:ph type="ftr" sz="quarter" idx="11"/>
          </p:nvPr>
        </p:nvSpPr>
        <p:spPr/>
        <p:txBody>
          <a:bodyPr/>
          <a:lstStyle/>
          <a:p>
            <a:r>
              <a:rPr lang="it-IT" smtClean="0"/>
              <a:t>Ivana Rasi</a:t>
            </a:r>
            <a:endParaRPr lang="it-IT" dirty="0"/>
          </a:p>
        </p:txBody>
      </p:sp>
    </p:spTree>
    <p:extLst>
      <p:ext uri="{BB962C8B-B14F-4D97-AF65-F5344CB8AC3E}">
        <p14:creationId xmlns:p14="http://schemas.microsoft.com/office/powerpoint/2010/main" val="17486951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contenuto 6"/>
          <p:cNvSpPr>
            <a:spLocks noGrp="1"/>
          </p:cNvSpPr>
          <p:nvPr>
            <p:ph idx="1"/>
          </p:nvPr>
        </p:nvSpPr>
        <p:spPr>
          <a:xfrm>
            <a:off x="914400" y="1352550"/>
            <a:ext cx="7651750" cy="5003800"/>
          </a:xfrm>
          <a:noFill/>
        </p:spPr>
        <p:txBody>
          <a:bodyPr numCol="2">
            <a:normAutofit/>
          </a:bodyPr>
          <a:lstStyle/>
          <a:p>
            <a:pPr marL="271463" algn="just" defTabSz="623888">
              <a:lnSpc>
                <a:spcPct val="130000"/>
              </a:lnSpc>
              <a:tabLst>
                <a:tab pos="2155825" algn="l"/>
              </a:tabLst>
            </a:pPr>
            <a:r>
              <a:rPr lang="it-IT" sz="1200" dirty="0" smtClean="0"/>
              <a:t>se da quando ho depositato gli schemi del rendiconto di bilancio 2014 ho incassato maggior IMU 2014 rispetto al residuo attivo, devo tenerne conto in sede di riaccertamento straordinario dei residui?</a:t>
            </a:r>
          </a:p>
          <a:p>
            <a:pPr marL="271463" algn="just" defTabSz="623888">
              <a:lnSpc>
                <a:spcPct val="130000"/>
              </a:lnSpc>
              <a:tabLst>
                <a:tab pos="2155825" algn="l"/>
              </a:tabLst>
            </a:pPr>
            <a:endParaRPr lang="it-IT" sz="1200" b="1" dirty="0" smtClean="0">
              <a:solidFill>
                <a:srgbClr val="00833D"/>
              </a:solidFill>
            </a:endParaRPr>
          </a:p>
          <a:p>
            <a:pPr marL="271463" algn="just" defTabSz="623888">
              <a:lnSpc>
                <a:spcPct val="130000"/>
              </a:lnSpc>
              <a:tabLst>
                <a:tab pos="2155825" algn="l"/>
              </a:tabLst>
            </a:pPr>
            <a:r>
              <a:rPr lang="it-IT" sz="1200" b="1" dirty="0" smtClean="0">
                <a:solidFill>
                  <a:srgbClr val="00833D"/>
                </a:solidFill>
              </a:rPr>
              <a:t>Il deposito dello schema del rendiconto cristallizza i risultati della gestione del 2014.</a:t>
            </a:r>
          </a:p>
          <a:p>
            <a:pPr marL="271463" algn="just" defTabSz="623888">
              <a:lnSpc>
                <a:spcPct val="130000"/>
              </a:lnSpc>
              <a:tabLst>
                <a:tab pos="2155825" algn="l"/>
              </a:tabLst>
            </a:pPr>
            <a:r>
              <a:rPr lang="it-IT" sz="1200" b="1" dirty="0" smtClean="0">
                <a:solidFill>
                  <a:srgbClr val="00833D"/>
                </a:solidFill>
              </a:rPr>
              <a:t>Gli incassi registrati successivamente a tale momento andranno registrati in competenza 2015.</a:t>
            </a:r>
          </a:p>
        </p:txBody>
      </p:sp>
      <p:sp>
        <p:nvSpPr>
          <p:cNvPr id="2" name="Segnaposto numero diapositiva 1"/>
          <p:cNvSpPr>
            <a:spLocks noGrp="1"/>
          </p:cNvSpPr>
          <p:nvPr>
            <p:ph type="sldNum" sz="quarter" idx="12"/>
          </p:nvPr>
        </p:nvSpPr>
        <p:spPr/>
        <p:txBody>
          <a:bodyPr/>
          <a:lstStyle/>
          <a:p>
            <a:fld id="{C121BA9E-CF39-5A4C-A796-CE277B4E7A22}" type="slidenum">
              <a:rPr lang="it-IT" smtClean="0"/>
              <a:pPr/>
              <a:t>18</a:t>
            </a:fld>
            <a:endParaRPr lang="it-IT" dirty="0"/>
          </a:p>
        </p:txBody>
      </p:sp>
      <p:sp>
        <p:nvSpPr>
          <p:cNvPr id="6" name="Titolo 5"/>
          <p:cNvSpPr>
            <a:spLocks noGrp="1"/>
          </p:cNvSpPr>
          <p:nvPr>
            <p:ph type="title"/>
          </p:nvPr>
        </p:nvSpPr>
        <p:spPr>
          <a:xfrm>
            <a:off x="1399676" y="591466"/>
            <a:ext cx="7166474" cy="455669"/>
          </a:xfrm>
        </p:spPr>
        <p:txBody>
          <a:bodyPr>
            <a:normAutofit fontScale="90000"/>
          </a:bodyPr>
          <a:lstStyle/>
          <a:p>
            <a:r>
              <a:rPr lang="it-IT" dirty="0" smtClean="0">
                <a:solidFill>
                  <a:srgbClr val="00833D"/>
                </a:solidFill>
              </a:rPr>
              <a:t>Quesito n. 19</a:t>
            </a:r>
            <a:br>
              <a:rPr lang="it-IT" dirty="0" smtClean="0">
                <a:solidFill>
                  <a:srgbClr val="00833D"/>
                </a:solidFill>
              </a:rPr>
            </a:br>
            <a:endParaRPr lang="it-IT" dirty="0">
              <a:solidFill>
                <a:srgbClr val="00833D"/>
              </a:solidFill>
            </a:endParaRPr>
          </a:p>
        </p:txBody>
      </p:sp>
      <p:sp>
        <p:nvSpPr>
          <p:cNvPr id="10" name="Segnaposto piè di pagina 9"/>
          <p:cNvSpPr>
            <a:spLocks noGrp="1"/>
          </p:cNvSpPr>
          <p:nvPr>
            <p:ph type="ftr" sz="quarter" idx="11"/>
          </p:nvPr>
        </p:nvSpPr>
        <p:spPr/>
        <p:txBody>
          <a:bodyPr/>
          <a:lstStyle/>
          <a:p>
            <a:r>
              <a:rPr lang="it-IT" smtClean="0"/>
              <a:t>Ivana Rasi</a:t>
            </a:r>
            <a:endParaRPr lang="it-IT" dirty="0"/>
          </a:p>
        </p:txBody>
      </p:sp>
    </p:spTree>
    <p:extLst>
      <p:ext uri="{BB962C8B-B14F-4D97-AF65-F5344CB8AC3E}">
        <p14:creationId xmlns:p14="http://schemas.microsoft.com/office/powerpoint/2010/main" val="17486951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contenuto 6"/>
          <p:cNvSpPr>
            <a:spLocks noGrp="1"/>
          </p:cNvSpPr>
          <p:nvPr>
            <p:ph idx="1"/>
          </p:nvPr>
        </p:nvSpPr>
        <p:spPr>
          <a:xfrm>
            <a:off x="914400" y="1352550"/>
            <a:ext cx="7651750" cy="5003800"/>
          </a:xfrm>
          <a:noFill/>
        </p:spPr>
        <p:txBody>
          <a:bodyPr numCol="2">
            <a:normAutofit/>
          </a:bodyPr>
          <a:lstStyle/>
          <a:p>
            <a:pPr algn="just" defTabSz="623888">
              <a:lnSpc>
                <a:spcPct val="130000"/>
              </a:lnSpc>
              <a:tabLst>
                <a:tab pos="2155825" algn="l"/>
              </a:tabLst>
            </a:pPr>
            <a:r>
              <a:rPr lang="it-IT" sz="1200" dirty="0" smtClean="0"/>
              <a:t>Se il ruolo coattivo che si formerà nell’anno 2015 e’ riferito ad entrate già accertate nel 2014 per il totale del ruolo (esempio tari), allora gli aggi e le spese correlate devono essere conservate a residui 2014 anche se importi non ancora definiti al 31/12/2014?</a:t>
            </a:r>
          </a:p>
          <a:p>
            <a:pPr algn="just"/>
            <a:r>
              <a:rPr lang="it-IT" sz="1200" b="1" dirty="0" smtClean="0">
                <a:solidFill>
                  <a:srgbClr val="00833D"/>
                </a:solidFill>
              </a:rPr>
              <a:t>Il principio contabile applicato concernente la contabilità finanziaria prevede l’imputazione della spesa relativa agli  aggi corrisposti sui ruoli, nello stesso esercizio in cui le corrispondenti entrate sono accertate, per un importo pari a quello previsto nella convenzione per la riscossione dei tributi applicato all'ammontare delle entrate accertato, al netto dell'eventuale relativo accantonamento al fondo crediti di dubbia esigibilità. Pertanto possono essere conservate a residui le somme relative alla riscossione di entrate già accertate.</a:t>
            </a:r>
          </a:p>
          <a:p>
            <a:pPr marL="180975" algn="just"/>
            <a:r>
              <a:rPr lang="it-IT" sz="1200" b="1" dirty="0" smtClean="0">
                <a:solidFill>
                  <a:srgbClr val="00833D"/>
                </a:solidFill>
              </a:rPr>
              <a:t>L'emissione di ruoli coattivi, in quanto relativi ad entrate già accertate, non comporta l'accertamento di nuove entrate. Se l’avvio della fase della riscossione coattiva comporta un aumento delle spese di riscossione queste saranno oggetto di un nuovo impegno imputato nel medesimo anno in cui viene approvata la lista di carico della riscossione coattiva.</a:t>
            </a:r>
          </a:p>
        </p:txBody>
      </p:sp>
      <p:sp>
        <p:nvSpPr>
          <p:cNvPr id="2" name="Segnaposto numero diapositiva 1"/>
          <p:cNvSpPr>
            <a:spLocks noGrp="1"/>
          </p:cNvSpPr>
          <p:nvPr>
            <p:ph type="sldNum" sz="quarter" idx="12"/>
          </p:nvPr>
        </p:nvSpPr>
        <p:spPr/>
        <p:txBody>
          <a:bodyPr/>
          <a:lstStyle/>
          <a:p>
            <a:fld id="{C121BA9E-CF39-5A4C-A796-CE277B4E7A22}" type="slidenum">
              <a:rPr lang="it-IT" smtClean="0"/>
              <a:pPr/>
              <a:t>19</a:t>
            </a:fld>
            <a:endParaRPr lang="it-IT" dirty="0"/>
          </a:p>
        </p:txBody>
      </p:sp>
      <p:sp>
        <p:nvSpPr>
          <p:cNvPr id="6" name="Titolo 5"/>
          <p:cNvSpPr>
            <a:spLocks noGrp="1"/>
          </p:cNvSpPr>
          <p:nvPr>
            <p:ph type="title"/>
          </p:nvPr>
        </p:nvSpPr>
        <p:spPr>
          <a:xfrm>
            <a:off x="1399676" y="591466"/>
            <a:ext cx="7166474" cy="455669"/>
          </a:xfrm>
        </p:spPr>
        <p:txBody>
          <a:bodyPr>
            <a:normAutofit fontScale="90000"/>
          </a:bodyPr>
          <a:lstStyle/>
          <a:p>
            <a:r>
              <a:rPr lang="it-IT" dirty="0" smtClean="0">
                <a:solidFill>
                  <a:srgbClr val="00833D"/>
                </a:solidFill>
              </a:rPr>
              <a:t>Quesito n. 20</a:t>
            </a:r>
            <a:br>
              <a:rPr lang="it-IT" dirty="0" smtClean="0">
                <a:solidFill>
                  <a:srgbClr val="00833D"/>
                </a:solidFill>
              </a:rPr>
            </a:br>
            <a:endParaRPr lang="it-IT" dirty="0">
              <a:solidFill>
                <a:srgbClr val="00833D"/>
              </a:solidFill>
            </a:endParaRPr>
          </a:p>
        </p:txBody>
      </p:sp>
      <p:sp>
        <p:nvSpPr>
          <p:cNvPr id="10" name="Segnaposto piè di pagina 9"/>
          <p:cNvSpPr>
            <a:spLocks noGrp="1"/>
          </p:cNvSpPr>
          <p:nvPr>
            <p:ph type="ftr" sz="quarter" idx="11"/>
          </p:nvPr>
        </p:nvSpPr>
        <p:spPr/>
        <p:txBody>
          <a:bodyPr/>
          <a:lstStyle/>
          <a:p>
            <a:r>
              <a:rPr lang="it-IT" smtClean="0"/>
              <a:t>Ivana Rasi</a:t>
            </a:r>
            <a:endParaRPr lang="it-IT" dirty="0"/>
          </a:p>
        </p:txBody>
      </p:sp>
    </p:spTree>
    <p:extLst>
      <p:ext uri="{BB962C8B-B14F-4D97-AF65-F5344CB8AC3E}">
        <p14:creationId xmlns:p14="http://schemas.microsoft.com/office/powerpoint/2010/main" val="17486951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contenuto 6"/>
          <p:cNvSpPr>
            <a:spLocks noGrp="1"/>
          </p:cNvSpPr>
          <p:nvPr>
            <p:ph idx="1"/>
          </p:nvPr>
        </p:nvSpPr>
        <p:spPr>
          <a:xfrm>
            <a:off x="914400" y="1352550"/>
            <a:ext cx="7651750" cy="5003800"/>
          </a:xfrm>
          <a:noFill/>
        </p:spPr>
        <p:txBody>
          <a:bodyPr numCol="2">
            <a:normAutofit/>
          </a:bodyPr>
          <a:lstStyle/>
          <a:p>
            <a:pPr marL="271463" algn="just" defTabSz="623888">
              <a:lnSpc>
                <a:spcPct val="130000"/>
              </a:lnSpc>
              <a:tabLst>
                <a:tab pos="2155825" algn="l"/>
              </a:tabLst>
            </a:pPr>
            <a:r>
              <a:rPr lang="it-IT" sz="1200" dirty="0" smtClean="0"/>
              <a:t>Il calcolo a rendiconto del rispetto del limite delle spese contingentate ex D.L. 78/2010 e successivi deve essere fatto con riferimento solo alla spesa effettivamente sostenuta nel 2014 od anche a quella </a:t>
            </a:r>
            <a:r>
              <a:rPr lang="it-IT" sz="1200" dirty="0" err="1" smtClean="0"/>
              <a:t>reimputata</a:t>
            </a:r>
            <a:r>
              <a:rPr lang="it-IT" sz="1200" dirty="0" smtClean="0"/>
              <a:t> nel 2015 per effetto della sua esigibilità e quindi coperta con FPV?</a:t>
            </a:r>
            <a:br>
              <a:rPr lang="it-IT" sz="1200" dirty="0" smtClean="0"/>
            </a:br>
            <a:r>
              <a:rPr lang="it-IT" sz="1200" dirty="0" smtClean="0"/>
              <a:t> In particolare, ma non solo, le spese per la formazione dei dipendenti essendo peraltro un obbligo di legge.</a:t>
            </a:r>
          </a:p>
          <a:p>
            <a:pPr marL="271463" algn="just" defTabSz="623888">
              <a:lnSpc>
                <a:spcPct val="130000"/>
              </a:lnSpc>
              <a:tabLst>
                <a:tab pos="2155825" algn="l"/>
              </a:tabLst>
            </a:pPr>
            <a:endParaRPr lang="it-IT" sz="1200" dirty="0" smtClean="0"/>
          </a:p>
          <a:p>
            <a:pPr marL="271463" lvl="0" algn="just" defTabSz="623888">
              <a:lnSpc>
                <a:spcPct val="130000"/>
              </a:lnSpc>
              <a:tabLst>
                <a:tab pos="2155825" algn="l"/>
              </a:tabLst>
            </a:pPr>
            <a:endParaRPr lang="it-IT" sz="1200" dirty="0" smtClean="0"/>
          </a:p>
          <a:p>
            <a:pPr marL="271463" algn="just">
              <a:lnSpc>
                <a:spcPct val="150000"/>
              </a:lnSpc>
            </a:pPr>
            <a:r>
              <a:rPr lang="it-IT" sz="1200" b="1" dirty="0" smtClean="0">
                <a:solidFill>
                  <a:srgbClr val="00833D"/>
                </a:solidFill>
              </a:rPr>
              <a:t>Nel calcolo della spesa del personale deve essere inserita anche la quota di spese finanziata con il fondo pluriennale vincolato e imputata all’esercizio successivo a quello di riferimento.</a:t>
            </a:r>
          </a:p>
          <a:p>
            <a:pPr marL="271463" algn="just">
              <a:lnSpc>
                <a:spcPct val="150000"/>
              </a:lnSpc>
            </a:pPr>
            <a:r>
              <a:rPr lang="it-IT" sz="1200" b="1" dirty="0" smtClean="0">
                <a:solidFill>
                  <a:srgbClr val="00833D"/>
                </a:solidFill>
              </a:rPr>
              <a:t>Le spese per la formazione del personale se non sono impegnate al 31.12.2014 </a:t>
            </a:r>
            <a:r>
              <a:rPr lang="it-IT" sz="1200" b="1" dirty="0" err="1" smtClean="0">
                <a:solidFill>
                  <a:srgbClr val="00833D"/>
                </a:solidFill>
              </a:rPr>
              <a:t>riconfluiscono</a:t>
            </a:r>
            <a:r>
              <a:rPr lang="it-IT" sz="1200" b="1" dirty="0" smtClean="0">
                <a:solidFill>
                  <a:srgbClr val="00833D"/>
                </a:solidFill>
              </a:rPr>
              <a:t> nella quota vincolata del risultato di amministrazione.</a:t>
            </a:r>
          </a:p>
          <a:p>
            <a:pPr marL="271463" algn="just">
              <a:lnSpc>
                <a:spcPct val="150000"/>
              </a:lnSpc>
            </a:pPr>
            <a:r>
              <a:rPr lang="it-IT" sz="1200" b="1" dirty="0" smtClean="0">
                <a:solidFill>
                  <a:srgbClr val="00833D"/>
                </a:solidFill>
              </a:rPr>
              <a:t>Le spese di formazione del personale  rientrano nel calcolo della spesa del personale come componenti escluse.</a:t>
            </a:r>
          </a:p>
          <a:p>
            <a:pPr marL="271463" algn="just">
              <a:lnSpc>
                <a:spcPct val="150000"/>
              </a:lnSpc>
            </a:pPr>
            <a:endParaRPr lang="it-IT" sz="1200" b="1" dirty="0" smtClean="0">
              <a:solidFill>
                <a:srgbClr val="00833D"/>
              </a:solidFill>
            </a:endParaRPr>
          </a:p>
          <a:p>
            <a:pPr marL="271463" algn="just">
              <a:lnSpc>
                <a:spcPct val="150000"/>
              </a:lnSpc>
            </a:pPr>
            <a:endParaRPr lang="it-IT" sz="1200" b="1" dirty="0" smtClean="0">
              <a:solidFill>
                <a:srgbClr val="00833D"/>
              </a:solidFill>
            </a:endParaRPr>
          </a:p>
        </p:txBody>
      </p:sp>
      <p:sp>
        <p:nvSpPr>
          <p:cNvPr id="2" name="Segnaposto numero diapositiva 1"/>
          <p:cNvSpPr>
            <a:spLocks noGrp="1"/>
          </p:cNvSpPr>
          <p:nvPr>
            <p:ph type="sldNum" sz="quarter" idx="12"/>
          </p:nvPr>
        </p:nvSpPr>
        <p:spPr/>
        <p:txBody>
          <a:bodyPr/>
          <a:lstStyle/>
          <a:p>
            <a:fld id="{C121BA9E-CF39-5A4C-A796-CE277B4E7A22}" type="slidenum">
              <a:rPr lang="it-IT" smtClean="0"/>
              <a:pPr/>
              <a:t>2</a:t>
            </a:fld>
            <a:endParaRPr lang="it-IT" dirty="0"/>
          </a:p>
        </p:txBody>
      </p:sp>
      <p:sp>
        <p:nvSpPr>
          <p:cNvPr id="6" name="Titolo 5"/>
          <p:cNvSpPr>
            <a:spLocks noGrp="1"/>
          </p:cNvSpPr>
          <p:nvPr>
            <p:ph type="title"/>
          </p:nvPr>
        </p:nvSpPr>
        <p:spPr>
          <a:xfrm>
            <a:off x="1399676" y="591466"/>
            <a:ext cx="7166474" cy="455669"/>
          </a:xfrm>
        </p:spPr>
        <p:txBody>
          <a:bodyPr>
            <a:normAutofit fontScale="90000"/>
          </a:bodyPr>
          <a:lstStyle/>
          <a:p>
            <a:r>
              <a:rPr lang="it-IT" dirty="0" smtClean="0">
                <a:solidFill>
                  <a:srgbClr val="00833D"/>
                </a:solidFill>
              </a:rPr>
              <a:t>Quesito n. 1</a:t>
            </a:r>
            <a:br>
              <a:rPr lang="it-IT" dirty="0" smtClean="0">
                <a:solidFill>
                  <a:srgbClr val="00833D"/>
                </a:solidFill>
              </a:rPr>
            </a:br>
            <a:endParaRPr lang="it-IT" dirty="0">
              <a:solidFill>
                <a:srgbClr val="00833D"/>
              </a:solidFill>
            </a:endParaRPr>
          </a:p>
        </p:txBody>
      </p:sp>
      <p:sp>
        <p:nvSpPr>
          <p:cNvPr id="10" name="Segnaposto piè di pagina 9"/>
          <p:cNvSpPr>
            <a:spLocks noGrp="1"/>
          </p:cNvSpPr>
          <p:nvPr>
            <p:ph type="ftr" sz="quarter" idx="11"/>
          </p:nvPr>
        </p:nvSpPr>
        <p:spPr/>
        <p:txBody>
          <a:bodyPr/>
          <a:lstStyle/>
          <a:p>
            <a:r>
              <a:rPr lang="it-IT" smtClean="0"/>
              <a:t>Ivana Rasi</a:t>
            </a:r>
            <a:endParaRPr lang="it-IT" dirty="0"/>
          </a:p>
        </p:txBody>
      </p:sp>
    </p:spTree>
    <p:extLst>
      <p:ext uri="{BB962C8B-B14F-4D97-AF65-F5344CB8AC3E}">
        <p14:creationId xmlns:p14="http://schemas.microsoft.com/office/powerpoint/2010/main" val="17486951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contenuto 6"/>
          <p:cNvSpPr>
            <a:spLocks noGrp="1"/>
          </p:cNvSpPr>
          <p:nvPr>
            <p:ph idx="1"/>
          </p:nvPr>
        </p:nvSpPr>
        <p:spPr>
          <a:xfrm>
            <a:off x="914400" y="1352550"/>
            <a:ext cx="7651750" cy="5003800"/>
          </a:xfrm>
          <a:noFill/>
        </p:spPr>
        <p:txBody>
          <a:bodyPr numCol="2">
            <a:normAutofit/>
          </a:bodyPr>
          <a:lstStyle/>
          <a:p>
            <a:pPr marL="271463" algn="just" defTabSz="623888">
              <a:lnSpc>
                <a:spcPct val="130000"/>
              </a:lnSpc>
              <a:tabLst>
                <a:tab pos="2155825" algn="l"/>
              </a:tabLst>
            </a:pPr>
            <a:r>
              <a:rPr lang="it-IT" sz="1200" dirty="0" smtClean="0"/>
              <a:t>La quota di avanzo derivante dalla cancellazione di una spesa in conto capitale finanziata da </a:t>
            </a:r>
            <a:r>
              <a:rPr lang="it-IT" sz="1200" dirty="0" err="1" smtClean="0"/>
              <a:t>OO.UU</a:t>
            </a:r>
            <a:r>
              <a:rPr lang="it-IT" sz="1200" dirty="0" smtClean="0"/>
              <a:t>. si considera destinata agli investimenti?</a:t>
            </a:r>
          </a:p>
          <a:p>
            <a:pPr marL="271463" algn="just" defTabSz="623888">
              <a:lnSpc>
                <a:spcPct val="130000"/>
              </a:lnSpc>
              <a:tabLst>
                <a:tab pos="2155825" algn="l"/>
              </a:tabLst>
            </a:pPr>
            <a:r>
              <a:rPr lang="it-IT" sz="1200" dirty="0" smtClean="0"/>
              <a:t> </a:t>
            </a:r>
          </a:p>
          <a:p>
            <a:pPr marL="271463" algn="just" defTabSz="623888">
              <a:lnSpc>
                <a:spcPct val="130000"/>
              </a:lnSpc>
              <a:tabLst>
                <a:tab pos="2155825" algn="l"/>
              </a:tabLst>
            </a:pPr>
            <a:r>
              <a:rPr lang="it-IT" sz="1200" b="1" dirty="0" smtClean="0">
                <a:solidFill>
                  <a:srgbClr val="00833D"/>
                </a:solidFill>
              </a:rPr>
              <a:t>La cancellazione di un residuo passivo a titolo secondo della spesa, finanziato con proventi derivanti da permessi a costruire, genera avanzo destinato agli investimenti per un importo pari al residuo passivo eliminato.</a:t>
            </a:r>
          </a:p>
        </p:txBody>
      </p:sp>
      <p:sp>
        <p:nvSpPr>
          <p:cNvPr id="2" name="Segnaposto numero diapositiva 1"/>
          <p:cNvSpPr>
            <a:spLocks noGrp="1"/>
          </p:cNvSpPr>
          <p:nvPr>
            <p:ph type="sldNum" sz="quarter" idx="12"/>
          </p:nvPr>
        </p:nvSpPr>
        <p:spPr/>
        <p:txBody>
          <a:bodyPr/>
          <a:lstStyle/>
          <a:p>
            <a:fld id="{C121BA9E-CF39-5A4C-A796-CE277B4E7A22}" type="slidenum">
              <a:rPr lang="it-IT" smtClean="0"/>
              <a:pPr/>
              <a:t>20</a:t>
            </a:fld>
            <a:endParaRPr lang="it-IT" dirty="0"/>
          </a:p>
        </p:txBody>
      </p:sp>
      <p:sp>
        <p:nvSpPr>
          <p:cNvPr id="6" name="Titolo 5"/>
          <p:cNvSpPr>
            <a:spLocks noGrp="1"/>
          </p:cNvSpPr>
          <p:nvPr>
            <p:ph type="title"/>
          </p:nvPr>
        </p:nvSpPr>
        <p:spPr>
          <a:xfrm>
            <a:off x="1399676" y="591466"/>
            <a:ext cx="7166474" cy="455669"/>
          </a:xfrm>
        </p:spPr>
        <p:txBody>
          <a:bodyPr>
            <a:normAutofit fontScale="90000"/>
          </a:bodyPr>
          <a:lstStyle/>
          <a:p>
            <a:r>
              <a:rPr lang="it-IT" dirty="0" smtClean="0">
                <a:solidFill>
                  <a:srgbClr val="00833D"/>
                </a:solidFill>
              </a:rPr>
              <a:t>Quesito n. 21</a:t>
            </a:r>
            <a:br>
              <a:rPr lang="it-IT" dirty="0" smtClean="0">
                <a:solidFill>
                  <a:srgbClr val="00833D"/>
                </a:solidFill>
              </a:rPr>
            </a:br>
            <a:endParaRPr lang="it-IT" dirty="0">
              <a:solidFill>
                <a:srgbClr val="00833D"/>
              </a:solidFill>
            </a:endParaRPr>
          </a:p>
        </p:txBody>
      </p:sp>
      <p:sp>
        <p:nvSpPr>
          <p:cNvPr id="10" name="Segnaposto piè di pagina 9"/>
          <p:cNvSpPr>
            <a:spLocks noGrp="1"/>
          </p:cNvSpPr>
          <p:nvPr>
            <p:ph type="ftr" sz="quarter" idx="11"/>
          </p:nvPr>
        </p:nvSpPr>
        <p:spPr/>
        <p:txBody>
          <a:bodyPr/>
          <a:lstStyle/>
          <a:p>
            <a:r>
              <a:rPr lang="it-IT" smtClean="0"/>
              <a:t>Ivana Rasi</a:t>
            </a:r>
            <a:endParaRPr lang="it-IT" dirty="0"/>
          </a:p>
        </p:txBody>
      </p:sp>
    </p:spTree>
    <p:extLst>
      <p:ext uri="{BB962C8B-B14F-4D97-AF65-F5344CB8AC3E}">
        <p14:creationId xmlns:p14="http://schemas.microsoft.com/office/powerpoint/2010/main" val="17486951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contenuto 6"/>
          <p:cNvSpPr>
            <a:spLocks noGrp="1"/>
          </p:cNvSpPr>
          <p:nvPr>
            <p:ph idx="1"/>
          </p:nvPr>
        </p:nvSpPr>
        <p:spPr>
          <a:xfrm>
            <a:off x="914400" y="1352550"/>
            <a:ext cx="7651750" cy="5003800"/>
          </a:xfrm>
          <a:noFill/>
        </p:spPr>
        <p:txBody>
          <a:bodyPr numCol="2">
            <a:normAutofit/>
          </a:bodyPr>
          <a:lstStyle/>
          <a:p>
            <a:pPr marL="271463" algn="just" defTabSz="623888">
              <a:lnSpc>
                <a:spcPct val="130000"/>
              </a:lnSpc>
              <a:tabLst>
                <a:tab pos="2155825" algn="l"/>
              </a:tabLst>
            </a:pPr>
            <a:r>
              <a:rPr lang="it-IT" sz="1200" dirty="0" smtClean="0"/>
              <a:t>Le variazioni del </a:t>
            </a:r>
            <a:r>
              <a:rPr lang="it-IT" sz="1200" dirty="0" err="1" smtClean="0"/>
              <a:t>cronoprogramma</a:t>
            </a:r>
            <a:r>
              <a:rPr lang="it-IT" sz="1200" dirty="0" smtClean="0"/>
              <a:t> dei pagamenti sui residui </a:t>
            </a:r>
            <a:r>
              <a:rPr lang="it-IT" sz="1200" dirty="0" err="1" smtClean="0"/>
              <a:t>reimputati</a:t>
            </a:r>
            <a:r>
              <a:rPr lang="it-IT" sz="1200" dirty="0" smtClean="0"/>
              <a:t> devono essere fatte con variazione di bilancio dei FPV?</a:t>
            </a:r>
          </a:p>
          <a:p>
            <a:pPr marL="271463" algn="just" defTabSz="623888">
              <a:lnSpc>
                <a:spcPct val="130000"/>
              </a:lnSpc>
              <a:tabLst>
                <a:tab pos="2155825" algn="l"/>
              </a:tabLst>
            </a:pPr>
            <a:endParaRPr lang="it-IT" sz="1200" b="1" dirty="0" smtClean="0">
              <a:solidFill>
                <a:srgbClr val="00833D"/>
              </a:solidFill>
            </a:endParaRPr>
          </a:p>
          <a:p>
            <a:pPr marL="271463" algn="just" defTabSz="623888">
              <a:lnSpc>
                <a:spcPct val="130000"/>
              </a:lnSpc>
              <a:tabLst>
                <a:tab pos="2155825" algn="l"/>
              </a:tabLst>
            </a:pPr>
            <a:r>
              <a:rPr lang="it-IT" sz="1200" b="1" dirty="0" smtClean="0">
                <a:solidFill>
                  <a:srgbClr val="00833D"/>
                </a:solidFill>
              </a:rPr>
              <a:t>In sede di riaccertamento straordinario l’ente </a:t>
            </a:r>
            <a:r>
              <a:rPr lang="it-IT" sz="1200" b="1" dirty="0" err="1" smtClean="0">
                <a:solidFill>
                  <a:srgbClr val="00833D"/>
                </a:solidFill>
              </a:rPr>
              <a:t>reimputerà</a:t>
            </a:r>
            <a:r>
              <a:rPr lang="it-IT" sz="1200" b="1" dirty="0" smtClean="0">
                <a:solidFill>
                  <a:srgbClr val="00833D"/>
                </a:solidFill>
              </a:rPr>
              <a:t> i residui passivi sulla base dell’esigibilità della spesa e, per le spese in conto capitale, sulla base dell’esigibilità dei </a:t>
            </a:r>
            <a:r>
              <a:rPr lang="it-IT" sz="1200" b="1" dirty="0" err="1" smtClean="0">
                <a:solidFill>
                  <a:srgbClr val="00833D"/>
                </a:solidFill>
              </a:rPr>
              <a:t>sal</a:t>
            </a:r>
            <a:r>
              <a:rPr lang="it-IT" sz="1200" b="1" dirty="0" smtClean="0">
                <a:solidFill>
                  <a:srgbClr val="00833D"/>
                </a:solidFill>
              </a:rPr>
              <a:t>.</a:t>
            </a:r>
          </a:p>
          <a:p>
            <a:pPr marL="271463" algn="just" defTabSz="623888">
              <a:lnSpc>
                <a:spcPct val="130000"/>
              </a:lnSpc>
              <a:tabLst>
                <a:tab pos="2155825" algn="l"/>
              </a:tabLst>
            </a:pPr>
            <a:r>
              <a:rPr lang="it-IT" sz="1200" b="1" dirty="0" smtClean="0">
                <a:solidFill>
                  <a:srgbClr val="00833D"/>
                </a:solidFill>
              </a:rPr>
              <a:t>Le variazioni conseguenti, da adottare unitamente alla deliberazione di riaccertamento straordinario, rifletteranno, pertanto, il </a:t>
            </a:r>
            <a:r>
              <a:rPr lang="it-IT" sz="1200" b="1" dirty="0" err="1" smtClean="0">
                <a:solidFill>
                  <a:srgbClr val="00833D"/>
                </a:solidFill>
              </a:rPr>
              <a:t>cronoprogramma</a:t>
            </a:r>
            <a:r>
              <a:rPr lang="it-IT" sz="1200" b="1" dirty="0" smtClean="0">
                <a:solidFill>
                  <a:srgbClr val="00833D"/>
                </a:solidFill>
              </a:rPr>
              <a:t> dell’opera pubblica.</a:t>
            </a:r>
          </a:p>
          <a:p>
            <a:pPr marL="271463" algn="just" defTabSz="623888">
              <a:lnSpc>
                <a:spcPct val="130000"/>
              </a:lnSpc>
              <a:tabLst>
                <a:tab pos="2155825" algn="l"/>
              </a:tabLst>
            </a:pPr>
            <a:endParaRPr lang="it-IT" sz="1200" b="1" dirty="0" smtClean="0">
              <a:solidFill>
                <a:srgbClr val="00833D"/>
              </a:solidFill>
            </a:endParaRPr>
          </a:p>
          <a:p>
            <a:pPr marL="271463" algn="just" defTabSz="623888">
              <a:lnSpc>
                <a:spcPct val="130000"/>
              </a:lnSpc>
              <a:tabLst>
                <a:tab pos="2155825" algn="l"/>
              </a:tabLst>
            </a:pPr>
            <a:r>
              <a:rPr lang="it-IT" sz="1200" b="1" dirty="0" smtClean="0">
                <a:solidFill>
                  <a:srgbClr val="00833D"/>
                </a:solidFill>
              </a:rPr>
              <a:t>In sede di gestione le variazioni che si rendessero necessarie per allineare il fondo pluriennale vincolato a sopraggiunte variazioni di esigibilità della spesa sono variazioni di bilancio che può adottare il responsabile del servizio finanziario, o anche il responsabile del servizio interessato se previsto nel regolamento di contabilità.</a:t>
            </a:r>
          </a:p>
        </p:txBody>
      </p:sp>
      <p:sp>
        <p:nvSpPr>
          <p:cNvPr id="2" name="Segnaposto numero diapositiva 1"/>
          <p:cNvSpPr>
            <a:spLocks noGrp="1"/>
          </p:cNvSpPr>
          <p:nvPr>
            <p:ph type="sldNum" sz="quarter" idx="12"/>
          </p:nvPr>
        </p:nvSpPr>
        <p:spPr/>
        <p:txBody>
          <a:bodyPr/>
          <a:lstStyle/>
          <a:p>
            <a:fld id="{C121BA9E-CF39-5A4C-A796-CE277B4E7A22}" type="slidenum">
              <a:rPr lang="it-IT" smtClean="0"/>
              <a:pPr/>
              <a:t>21</a:t>
            </a:fld>
            <a:endParaRPr lang="it-IT" dirty="0"/>
          </a:p>
        </p:txBody>
      </p:sp>
      <p:sp>
        <p:nvSpPr>
          <p:cNvPr id="6" name="Titolo 5"/>
          <p:cNvSpPr>
            <a:spLocks noGrp="1"/>
          </p:cNvSpPr>
          <p:nvPr>
            <p:ph type="title"/>
          </p:nvPr>
        </p:nvSpPr>
        <p:spPr>
          <a:xfrm>
            <a:off x="1399676" y="591466"/>
            <a:ext cx="7166474" cy="455669"/>
          </a:xfrm>
        </p:spPr>
        <p:txBody>
          <a:bodyPr>
            <a:normAutofit fontScale="90000"/>
          </a:bodyPr>
          <a:lstStyle/>
          <a:p>
            <a:r>
              <a:rPr lang="it-IT" dirty="0" smtClean="0">
                <a:solidFill>
                  <a:srgbClr val="00833D"/>
                </a:solidFill>
              </a:rPr>
              <a:t>Quesito n. 22</a:t>
            </a:r>
            <a:br>
              <a:rPr lang="it-IT" dirty="0" smtClean="0">
                <a:solidFill>
                  <a:srgbClr val="00833D"/>
                </a:solidFill>
              </a:rPr>
            </a:br>
            <a:endParaRPr lang="it-IT" dirty="0">
              <a:solidFill>
                <a:srgbClr val="00833D"/>
              </a:solidFill>
            </a:endParaRPr>
          </a:p>
        </p:txBody>
      </p:sp>
      <p:sp>
        <p:nvSpPr>
          <p:cNvPr id="10" name="Segnaposto piè di pagina 9"/>
          <p:cNvSpPr>
            <a:spLocks noGrp="1"/>
          </p:cNvSpPr>
          <p:nvPr>
            <p:ph type="ftr" sz="quarter" idx="11"/>
          </p:nvPr>
        </p:nvSpPr>
        <p:spPr/>
        <p:txBody>
          <a:bodyPr/>
          <a:lstStyle/>
          <a:p>
            <a:r>
              <a:rPr lang="it-IT" smtClean="0"/>
              <a:t>Ivana Rasi</a:t>
            </a:r>
            <a:endParaRPr lang="it-IT" dirty="0"/>
          </a:p>
        </p:txBody>
      </p:sp>
    </p:spTree>
    <p:extLst>
      <p:ext uri="{BB962C8B-B14F-4D97-AF65-F5344CB8AC3E}">
        <p14:creationId xmlns:p14="http://schemas.microsoft.com/office/powerpoint/2010/main" val="174869515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contenuto 6"/>
          <p:cNvSpPr>
            <a:spLocks noGrp="1"/>
          </p:cNvSpPr>
          <p:nvPr>
            <p:ph idx="1"/>
          </p:nvPr>
        </p:nvSpPr>
        <p:spPr>
          <a:xfrm>
            <a:off x="914400" y="1352550"/>
            <a:ext cx="7651750" cy="5003800"/>
          </a:xfrm>
          <a:noFill/>
        </p:spPr>
        <p:txBody>
          <a:bodyPr numCol="2">
            <a:normAutofit/>
          </a:bodyPr>
          <a:lstStyle/>
          <a:p>
            <a:pPr marL="271463" algn="just" defTabSz="623888">
              <a:lnSpc>
                <a:spcPct val="130000"/>
              </a:lnSpc>
              <a:tabLst>
                <a:tab pos="2155825" algn="l"/>
              </a:tabLst>
            </a:pPr>
            <a:r>
              <a:rPr lang="it-IT" sz="1200" dirty="0" smtClean="0"/>
              <a:t>abbiamo incassato nel 2014 delle somme che devono essere accantonate per pagare i maggior oneri di esproprio terreni ex PEEP causa in corso sentenza non ancora emessa- posso tenere accantonato il residuo passivo o devo </a:t>
            </a:r>
            <a:r>
              <a:rPr lang="it-IT" sz="1200" dirty="0" err="1" smtClean="0"/>
              <a:t>reimputare</a:t>
            </a:r>
            <a:r>
              <a:rPr lang="it-IT" sz="1200" dirty="0" smtClean="0"/>
              <a:t> al 2015 con FPV ?</a:t>
            </a:r>
          </a:p>
          <a:p>
            <a:pPr marL="271463" algn="just" defTabSz="623888">
              <a:lnSpc>
                <a:spcPct val="130000"/>
              </a:lnSpc>
              <a:tabLst>
                <a:tab pos="2155825" algn="l"/>
              </a:tabLst>
            </a:pPr>
            <a:endParaRPr lang="it-IT" sz="1200" b="1" dirty="0" smtClean="0">
              <a:solidFill>
                <a:srgbClr val="00833D"/>
              </a:solidFill>
            </a:endParaRPr>
          </a:p>
          <a:p>
            <a:pPr marL="271463" algn="just" defTabSz="623888">
              <a:lnSpc>
                <a:spcPct val="130000"/>
              </a:lnSpc>
              <a:tabLst>
                <a:tab pos="2155825" algn="l"/>
              </a:tabLst>
            </a:pPr>
            <a:r>
              <a:rPr lang="it-IT" sz="1200" b="1" dirty="0" smtClean="0">
                <a:solidFill>
                  <a:srgbClr val="00833D"/>
                </a:solidFill>
              </a:rPr>
              <a:t>Se l’esproprio risulta formalizzato con l’emissione del relativo decreto, non si dubita dell’esigibilità della somma e pertanto tale somma può essere mantenuta a residuo passivo.</a:t>
            </a:r>
          </a:p>
          <a:p>
            <a:pPr marL="271463" algn="just" defTabSz="623888">
              <a:lnSpc>
                <a:spcPct val="130000"/>
              </a:lnSpc>
              <a:tabLst>
                <a:tab pos="2155825" algn="l"/>
              </a:tabLst>
            </a:pPr>
            <a:r>
              <a:rPr lang="it-IT" sz="1200" b="1" dirty="0" smtClean="0">
                <a:solidFill>
                  <a:srgbClr val="00833D"/>
                </a:solidFill>
              </a:rPr>
              <a:t>Se  i maggiori oneri che, da quanto emerge dal quesito, sono oggetto di contenzioso,  non fanno parte delle somme inserite nel decreto di esproprio, sarà opportuno considerare un fondo con conseguente accantonamento da costituire nel risultato di amministrazione.</a:t>
            </a:r>
          </a:p>
        </p:txBody>
      </p:sp>
      <p:sp>
        <p:nvSpPr>
          <p:cNvPr id="2" name="Segnaposto numero diapositiva 1"/>
          <p:cNvSpPr>
            <a:spLocks noGrp="1"/>
          </p:cNvSpPr>
          <p:nvPr>
            <p:ph type="sldNum" sz="quarter" idx="12"/>
          </p:nvPr>
        </p:nvSpPr>
        <p:spPr/>
        <p:txBody>
          <a:bodyPr/>
          <a:lstStyle/>
          <a:p>
            <a:fld id="{C121BA9E-CF39-5A4C-A796-CE277B4E7A22}" type="slidenum">
              <a:rPr lang="it-IT" smtClean="0"/>
              <a:pPr/>
              <a:t>22</a:t>
            </a:fld>
            <a:endParaRPr lang="it-IT" dirty="0"/>
          </a:p>
        </p:txBody>
      </p:sp>
      <p:sp>
        <p:nvSpPr>
          <p:cNvPr id="6" name="Titolo 5"/>
          <p:cNvSpPr>
            <a:spLocks noGrp="1"/>
          </p:cNvSpPr>
          <p:nvPr>
            <p:ph type="title"/>
          </p:nvPr>
        </p:nvSpPr>
        <p:spPr>
          <a:xfrm>
            <a:off x="1399676" y="591466"/>
            <a:ext cx="7166474" cy="455669"/>
          </a:xfrm>
        </p:spPr>
        <p:txBody>
          <a:bodyPr>
            <a:normAutofit fontScale="90000"/>
          </a:bodyPr>
          <a:lstStyle/>
          <a:p>
            <a:r>
              <a:rPr lang="it-IT" dirty="0" smtClean="0">
                <a:solidFill>
                  <a:srgbClr val="00833D"/>
                </a:solidFill>
              </a:rPr>
              <a:t>Quesito n. 23</a:t>
            </a:r>
            <a:br>
              <a:rPr lang="it-IT" dirty="0" smtClean="0">
                <a:solidFill>
                  <a:srgbClr val="00833D"/>
                </a:solidFill>
              </a:rPr>
            </a:br>
            <a:endParaRPr lang="it-IT" dirty="0">
              <a:solidFill>
                <a:srgbClr val="00833D"/>
              </a:solidFill>
            </a:endParaRPr>
          </a:p>
        </p:txBody>
      </p:sp>
      <p:sp>
        <p:nvSpPr>
          <p:cNvPr id="10" name="Segnaposto piè di pagina 9"/>
          <p:cNvSpPr>
            <a:spLocks noGrp="1"/>
          </p:cNvSpPr>
          <p:nvPr>
            <p:ph type="ftr" sz="quarter" idx="11"/>
          </p:nvPr>
        </p:nvSpPr>
        <p:spPr/>
        <p:txBody>
          <a:bodyPr/>
          <a:lstStyle/>
          <a:p>
            <a:r>
              <a:rPr lang="it-IT" smtClean="0"/>
              <a:t>Ivana Rasi</a:t>
            </a:r>
            <a:endParaRPr lang="it-IT" dirty="0"/>
          </a:p>
        </p:txBody>
      </p:sp>
    </p:spTree>
    <p:extLst>
      <p:ext uri="{BB962C8B-B14F-4D97-AF65-F5344CB8AC3E}">
        <p14:creationId xmlns:p14="http://schemas.microsoft.com/office/powerpoint/2010/main" val="174869515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contenuto 6"/>
          <p:cNvSpPr>
            <a:spLocks noGrp="1"/>
          </p:cNvSpPr>
          <p:nvPr>
            <p:ph idx="1"/>
          </p:nvPr>
        </p:nvSpPr>
        <p:spPr>
          <a:xfrm>
            <a:off x="914400" y="1352550"/>
            <a:ext cx="7651750" cy="5003800"/>
          </a:xfrm>
          <a:noFill/>
        </p:spPr>
        <p:txBody>
          <a:bodyPr numCol="2">
            <a:normAutofit/>
          </a:bodyPr>
          <a:lstStyle/>
          <a:p>
            <a:pPr marL="271463" algn="just" defTabSz="623888">
              <a:lnSpc>
                <a:spcPct val="130000"/>
              </a:lnSpc>
              <a:tabLst>
                <a:tab pos="2155825" algn="l"/>
              </a:tabLst>
            </a:pPr>
            <a:r>
              <a:rPr lang="it-IT" sz="1200" dirty="0" smtClean="0"/>
              <a:t>Al 31/12/2014 mi trovo a residuo attivo un contributo della Comunità Europea a cui corrisponde uguale residuo passivo relativo a progetto esecutivo/definitivo sul quale sono state liquidate le spese di progettazione; alla luce del principio 5.4 nel riaccertamento straordinario devo cancellare il residuo passivo definitivamente per poi </a:t>
            </a:r>
            <a:r>
              <a:rPr lang="it-IT" sz="1200" dirty="0" err="1" smtClean="0"/>
              <a:t>reimputarlo</a:t>
            </a:r>
            <a:r>
              <a:rPr lang="it-IT" sz="1200" dirty="0" smtClean="0"/>
              <a:t> nel nuovo Bilancio 2015 (ex novo) mentre ho dei dubbi su cosa fare del residuo attivo correlato. Essendo un contributo ritengo sia giuridicamente perfezionato e quindi lo </a:t>
            </a:r>
            <a:r>
              <a:rPr lang="it-IT" sz="1200" dirty="0" err="1" smtClean="0"/>
              <a:t>reimputo</a:t>
            </a:r>
            <a:r>
              <a:rPr lang="it-IT" sz="1200" dirty="0" smtClean="0"/>
              <a:t> al 2015? Grazie per la cortese risposta</a:t>
            </a:r>
          </a:p>
          <a:p>
            <a:pPr marL="271463" algn="just" defTabSz="623888">
              <a:lnSpc>
                <a:spcPct val="130000"/>
              </a:lnSpc>
              <a:tabLst>
                <a:tab pos="2155825" algn="l"/>
              </a:tabLst>
            </a:pPr>
            <a:endParaRPr lang="it-IT" sz="1200" dirty="0" smtClean="0"/>
          </a:p>
          <a:p>
            <a:pPr marL="271463" algn="just" defTabSz="623888">
              <a:lnSpc>
                <a:spcPct val="130000"/>
              </a:lnSpc>
              <a:tabLst>
                <a:tab pos="2155825" algn="l"/>
              </a:tabLst>
            </a:pPr>
            <a:endParaRPr lang="it-IT" sz="1200" b="1" dirty="0" smtClean="0">
              <a:solidFill>
                <a:srgbClr val="00833D"/>
              </a:solidFill>
            </a:endParaRPr>
          </a:p>
          <a:p>
            <a:pPr marL="271463" algn="just">
              <a:lnSpc>
                <a:spcPct val="150000"/>
              </a:lnSpc>
            </a:pPr>
            <a:r>
              <a:rPr lang="it-IT" sz="1200" b="1" dirty="0" smtClean="0">
                <a:solidFill>
                  <a:srgbClr val="00833D"/>
                </a:solidFill>
              </a:rPr>
              <a:t>Le entrate UE sono accertate, distintamente per la quota finanziata direttamente dalla UE e per la quota di cofinanziamento nazionale (statale, attraverso i fondi di rotazione, regionale o di altre amministrazioni pubbliche), a seguito dell'approvazione, da parte della Commissione europea, del piano economico-finanziario e imputate negli esercizi in cui l'Ente ha programmato di eseguire la spesa.</a:t>
            </a:r>
          </a:p>
          <a:p>
            <a:pPr marL="271463" algn="just">
              <a:lnSpc>
                <a:spcPct val="150000"/>
              </a:lnSpc>
            </a:pPr>
            <a:r>
              <a:rPr lang="it-IT" sz="1200" b="1" dirty="0" smtClean="0">
                <a:solidFill>
                  <a:srgbClr val="00833D"/>
                </a:solidFill>
              </a:rPr>
              <a:t>Infatti, l'esigibilità del credito dipende dall'esecuzione della spesa finanziata con i fondi comunitari (UE  e nazionali). L'eventuale erogazione di acconti è accertata nell'esercizio in cui è incassato l'acconto.</a:t>
            </a:r>
          </a:p>
          <a:p>
            <a:pPr marL="271463" algn="just">
              <a:lnSpc>
                <a:spcPct val="150000"/>
              </a:lnSpc>
            </a:pPr>
            <a:r>
              <a:rPr lang="it-IT" sz="1200" b="1" dirty="0" smtClean="0">
                <a:solidFill>
                  <a:srgbClr val="00833D"/>
                </a:solidFill>
              </a:rPr>
              <a:t>Nel caso prospettato, la spesa in conto capitale non può trovare copertura con il fondo pluriennale vincolato in quanto si sono sostenute le sole spese di progettazione.</a:t>
            </a:r>
          </a:p>
          <a:p>
            <a:pPr marL="271463" algn="just">
              <a:lnSpc>
                <a:spcPct val="150000"/>
              </a:lnSpc>
            </a:pPr>
            <a:r>
              <a:rPr lang="it-IT" sz="1200" b="1" dirty="0" smtClean="0">
                <a:solidFill>
                  <a:srgbClr val="00833D"/>
                </a:solidFill>
              </a:rPr>
              <a:t>Nel 2015 l’ente iscriverà il contributo UE e la relativa spesa sulla base del </a:t>
            </a:r>
            <a:r>
              <a:rPr lang="it-IT" sz="1200" b="1" dirty="0" err="1" smtClean="0">
                <a:solidFill>
                  <a:srgbClr val="00833D"/>
                </a:solidFill>
              </a:rPr>
              <a:t>cronoprogramma</a:t>
            </a:r>
            <a:r>
              <a:rPr lang="it-IT" sz="1200" b="1" dirty="0" smtClean="0">
                <a:solidFill>
                  <a:srgbClr val="00833D"/>
                </a:solidFill>
              </a:rPr>
              <a:t> dell’opera.</a:t>
            </a:r>
          </a:p>
          <a:p>
            <a:pPr marL="271463" algn="just">
              <a:lnSpc>
                <a:spcPct val="150000"/>
              </a:lnSpc>
            </a:pPr>
            <a:endParaRPr lang="it-IT" sz="1200" b="1" dirty="0" smtClean="0">
              <a:solidFill>
                <a:srgbClr val="00833D"/>
              </a:solidFill>
            </a:endParaRPr>
          </a:p>
        </p:txBody>
      </p:sp>
      <p:sp>
        <p:nvSpPr>
          <p:cNvPr id="2" name="Segnaposto numero diapositiva 1"/>
          <p:cNvSpPr>
            <a:spLocks noGrp="1"/>
          </p:cNvSpPr>
          <p:nvPr>
            <p:ph type="sldNum" sz="quarter" idx="12"/>
          </p:nvPr>
        </p:nvSpPr>
        <p:spPr/>
        <p:txBody>
          <a:bodyPr/>
          <a:lstStyle/>
          <a:p>
            <a:fld id="{C121BA9E-CF39-5A4C-A796-CE277B4E7A22}" type="slidenum">
              <a:rPr lang="it-IT" smtClean="0"/>
              <a:pPr/>
              <a:t>23</a:t>
            </a:fld>
            <a:endParaRPr lang="it-IT" dirty="0"/>
          </a:p>
        </p:txBody>
      </p:sp>
      <p:sp>
        <p:nvSpPr>
          <p:cNvPr id="6" name="Titolo 5"/>
          <p:cNvSpPr>
            <a:spLocks noGrp="1"/>
          </p:cNvSpPr>
          <p:nvPr>
            <p:ph type="title"/>
          </p:nvPr>
        </p:nvSpPr>
        <p:spPr>
          <a:xfrm>
            <a:off x="1399676" y="591466"/>
            <a:ext cx="7166474" cy="455669"/>
          </a:xfrm>
        </p:spPr>
        <p:txBody>
          <a:bodyPr>
            <a:normAutofit fontScale="90000"/>
          </a:bodyPr>
          <a:lstStyle/>
          <a:p>
            <a:r>
              <a:rPr lang="it-IT" dirty="0" smtClean="0">
                <a:solidFill>
                  <a:srgbClr val="00833D"/>
                </a:solidFill>
              </a:rPr>
              <a:t>Quesito n. 24</a:t>
            </a:r>
            <a:br>
              <a:rPr lang="it-IT" dirty="0" smtClean="0">
                <a:solidFill>
                  <a:srgbClr val="00833D"/>
                </a:solidFill>
              </a:rPr>
            </a:br>
            <a:endParaRPr lang="it-IT" dirty="0">
              <a:solidFill>
                <a:srgbClr val="00833D"/>
              </a:solidFill>
            </a:endParaRPr>
          </a:p>
        </p:txBody>
      </p:sp>
      <p:sp>
        <p:nvSpPr>
          <p:cNvPr id="10" name="Segnaposto piè di pagina 9"/>
          <p:cNvSpPr>
            <a:spLocks noGrp="1"/>
          </p:cNvSpPr>
          <p:nvPr>
            <p:ph type="ftr" sz="quarter" idx="11"/>
          </p:nvPr>
        </p:nvSpPr>
        <p:spPr/>
        <p:txBody>
          <a:bodyPr/>
          <a:lstStyle/>
          <a:p>
            <a:r>
              <a:rPr lang="it-IT" smtClean="0"/>
              <a:t>Ivana Rasi</a:t>
            </a:r>
            <a:endParaRPr lang="it-IT" dirty="0"/>
          </a:p>
        </p:txBody>
      </p:sp>
    </p:spTree>
    <p:extLst>
      <p:ext uri="{BB962C8B-B14F-4D97-AF65-F5344CB8AC3E}">
        <p14:creationId xmlns:p14="http://schemas.microsoft.com/office/powerpoint/2010/main" val="17486951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contenuto 6"/>
          <p:cNvSpPr>
            <a:spLocks noGrp="1"/>
          </p:cNvSpPr>
          <p:nvPr>
            <p:ph idx="1"/>
          </p:nvPr>
        </p:nvSpPr>
        <p:spPr>
          <a:xfrm>
            <a:off x="914400" y="1352550"/>
            <a:ext cx="7651750" cy="5003800"/>
          </a:xfrm>
          <a:noFill/>
        </p:spPr>
        <p:txBody>
          <a:bodyPr numCol="2">
            <a:normAutofit/>
          </a:bodyPr>
          <a:lstStyle/>
          <a:p>
            <a:pPr marL="271463" algn="just" defTabSz="623888">
              <a:lnSpc>
                <a:spcPct val="130000"/>
              </a:lnSpc>
              <a:tabLst>
                <a:tab pos="2155825" algn="l"/>
              </a:tabLst>
            </a:pPr>
            <a:r>
              <a:rPr lang="it-IT" sz="1200" dirty="0" smtClean="0"/>
              <a:t>In sede di riaccertamento ho diversi residui a titolo I e </a:t>
            </a:r>
            <a:r>
              <a:rPr lang="it-IT" sz="1200" dirty="0" err="1" smtClean="0"/>
              <a:t>II</a:t>
            </a:r>
            <a:r>
              <a:rPr lang="it-IT" sz="1200" dirty="0" smtClean="0"/>
              <a:t> per i quali c'è stata la consegna o l'effettuazione del lavoro, ma non c'è stata l'emissione della fattura e dunque non risultano pagati.</a:t>
            </a:r>
          </a:p>
          <a:p>
            <a:pPr marL="271463" algn="just" defTabSz="623888">
              <a:lnSpc>
                <a:spcPct val="130000"/>
              </a:lnSpc>
              <a:tabLst>
                <a:tab pos="2155825" algn="l"/>
              </a:tabLst>
            </a:pPr>
            <a:r>
              <a:rPr lang="it-IT" sz="1200" dirty="0" smtClean="0"/>
              <a:t>Si tratta di residui piuttosto "vecchi", alcuni ante 2010. Posso mantenerli a residuo, facendo dichiarare al responsabile che la spesa è liquidabile in quanto la prestazione è stata resa nell'anno di riferimento, come da </a:t>
            </a:r>
            <a:r>
              <a:rPr lang="it-IT" sz="1200" dirty="0" err="1" smtClean="0"/>
              <a:t>faq</a:t>
            </a:r>
            <a:r>
              <a:rPr lang="it-IT" sz="1200" dirty="0" smtClean="0"/>
              <a:t> </a:t>
            </a:r>
            <a:r>
              <a:rPr lang="it-IT" sz="1200" dirty="0" err="1" smtClean="0"/>
              <a:t>arconet</a:t>
            </a:r>
            <a:r>
              <a:rPr lang="it-IT" sz="1200" dirty="0" smtClean="0"/>
              <a:t> n.56?</a:t>
            </a:r>
          </a:p>
          <a:p>
            <a:pPr marL="180975" indent="-180975" algn="just"/>
            <a:r>
              <a:rPr lang="it-IT" sz="1200" dirty="0" smtClean="0"/>
              <a:t/>
            </a:r>
            <a:br>
              <a:rPr lang="it-IT" sz="1200" dirty="0" smtClean="0"/>
            </a:br>
            <a:r>
              <a:rPr lang="it-IT" sz="1200" b="1" dirty="0" smtClean="0">
                <a:solidFill>
                  <a:srgbClr val="00833D"/>
                </a:solidFill>
              </a:rPr>
              <a:t>E’ sicuramente la procedura corretta da seguire in quanto possono essere considerate esigibili, e quindi liquidabili ai sensi dell'articolo 3, comma 4, del presente decreto, le spese impegnate  nell'esercizio precedente, relative a prestazioni o forniture rese nel corso dell'esercizio precedente, le cui fatture pervengono nei due mesi successivi alla chiusura dell’esercizio o per le quali il responsabile della spesa dichiara, </a:t>
            </a:r>
            <a:r>
              <a:rPr lang="it-IT" sz="1200" b="1" u="sng" dirty="0" smtClean="0">
                <a:solidFill>
                  <a:srgbClr val="00833D"/>
                </a:solidFill>
              </a:rPr>
              <a:t>sotto la propria responsabilità valutabile ad ogni fine di legge,</a:t>
            </a:r>
            <a:r>
              <a:rPr lang="it-IT" sz="1200" b="1" dirty="0" smtClean="0">
                <a:solidFill>
                  <a:srgbClr val="00833D"/>
                </a:solidFill>
              </a:rPr>
              <a:t> che la spesa è liquidabile in quanto la prestazione è stata resa o la fornitura è stata effettuata nell’anno di riferimento.</a:t>
            </a:r>
          </a:p>
          <a:p>
            <a:pPr marL="271463" algn="just" defTabSz="623888">
              <a:lnSpc>
                <a:spcPct val="130000"/>
              </a:lnSpc>
              <a:tabLst>
                <a:tab pos="2155825" algn="l"/>
              </a:tabLst>
            </a:pPr>
            <a:endParaRPr lang="it-IT" sz="1200" b="1" dirty="0" smtClean="0">
              <a:solidFill>
                <a:srgbClr val="00833D"/>
              </a:solidFill>
            </a:endParaRPr>
          </a:p>
        </p:txBody>
      </p:sp>
      <p:sp>
        <p:nvSpPr>
          <p:cNvPr id="2" name="Segnaposto numero diapositiva 1"/>
          <p:cNvSpPr>
            <a:spLocks noGrp="1"/>
          </p:cNvSpPr>
          <p:nvPr>
            <p:ph type="sldNum" sz="quarter" idx="12"/>
          </p:nvPr>
        </p:nvSpPr>
        <p:spPr/>
        <p:txBody>
          <a:bodyPr/>
          <a:lstStyle/>
          <a:p>
            <a:fld id="{C121BA9E-CF39-5A4C-A796-CE277B4E7A22}" type="slidenum">
              <a:rPr lang="it-IT" smtClean="0"/>
              <a:pPr/>
              <a:t>24</a:t>
            </a:fld>
            <a:endParaRPr lang="it-IT" dirty="0"/>
          </a:p>
        </p:txBody>
      </p:sp>
      <p:sp>
        <p:nvSpPr>
          <p:cNvPr id="6" name="Titolo 5"/>
          <p:cNvSpPr>
            <a:spLocks noGrp="1"/>
          </p:cNvSpPr>
          <p:nvPr>
            <p:ph type="title"/>
          </p:nvPr>
        </p:nvSpPr>
        <p:spPr>
          <a:xfrm>
            <a:off x="1399676" y="591466"/>
            <a:ext cx="7166474" cy="455669"/>
          </a:xfrm>
        </p:spPr>
        <p:txBody>
          <a:bodyPr>
            <a:normAutofit fontScale="90000"/>
          </a:bodyPr>
          <a:lstStyle/>
          <a:p>
            <a:r>
              <a:rPr lang="it-IT" dirty="0" smtClean="0">
                <a:solidFill>
                  <a:srgbClr val="00833D"/>
                </a:solidFill>
              </a:rPr>
              <a:t>Quesito n. 25</a:t>
            </a:r>
            <a:br>
              <a:rPr lang="it-IT" dirty="0" smtClean="0">
                <a:solidFill>
                  <a:srgbClr val="00833D"/>
                </a:solidFill>
              </a:rPr>
            </a:br>
            <a:endParaRPr lang="it-IT" dirty="0">
              <a:solidFill>
                <a:srgbClr val="00833D"/>
              </a:solidFill>
            </a:endParaRPr>
          </a:p>
        </p:txBody>
      </p:sp>
      <p:sp>
        <p:nvSpPr>
          <p:cNvPr id="10" name="Segnaposto piè di pagina 9"/>
          <p:cNvSpPr>
            <a:spLocks noGrp="1"/>
          </p:cNvSpPr>
          <p:nvPr>
            <p:ph type="ftr" sz="quarter" idx="11"/>
          </p:nvPr>
        </p:nvSpPr>
        <p:spPr/>
        <p:txBody>
          <a:bodyPr/>
          <a:lstStyle/>
          <a:p>
            <a:r>
              <a:rPr lang="it-IT" smtClean="0"/>
              <a:t>Ivana Rasi</a:t>
            </a:r>
            <a:endParaRPr lang="it-IT" dirty="0"/>
          </a:p>
        </p:txBody>
      </p:sp>
    </p:spTree>
    <p:extLst>
      <p:ext uri="{BB962C8B-B14F-4D97-AF65-F5344CB8AC3E}">
        <p14:creationId xmlns:p14="http://schemas.microsoft.com/office/powerpoint/2010/main" val="17486951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contenuto 6"/>
          <p:cNvSpPr>
            <a:spLocks noGrp="1"/>
          </p:cNvSpPr>
          <p:nvPr>
            <p:ph idx="1"/>
          </p:nvPr>
        </p:nvSpPr>
        <p:spPr>
          <a:xfrm>
            <a:off x="914400" y="1352550"/>
            <a:ext cx="7651750" cy="5003800"/>
          </a:xfrm>
          <a:noFill/>
        </p:spPr>
        <p:txBody>
          <a:bodyPr numCol="2">
            <a:normAutofit/>
          </a:bodyPr>
          <a:lstStyle/>
          <a:p>
            <a:pPr marL="271463" algn="just" defTabSz="623888">
              <a:lnSpc>
                <a:spcPct val="130000"/>
              </a:lnSpc>
              <a:tabLst>
                <a:tab pos="2155825" algn="l"/>
              </a:tabLst>
            </a:pPr>
            <a:r>
              <a:rPr lang="it-IT" sz="1200" dirty="0" smtClean="0"/>
              <a:t>Se si hanno somme da riscuotere inferiori a 1000,00 euro per tassa rifiuti inerenti al 2014 in quanto si è sempre accertato per cassa è obbligatorio con il riaccertamento straordinario creare il Fondo crediti di dubbia e difficile esazione al 31/12/2014, considerato che tale somme verrà sicuramente incassata in base ai ravvedimenti emessi?</a:t>
            </a:r>
          </a:p>
          <a:p>
            <a:pPr marL="271463" algn="just" defTabSz="623888">
              <a:lnSpc>
                <a:spcPct val="130000"/>
              </a:lnSpc>
              <a:tabLst>
                <a:tab pos="2155825" algn="l"/>
              </a:tabLst>
            </a:pPr>
            <a:endParaRPr lang="it-IT" sz="1200" dirty="0" smtClean="0"/>
          </a:p>
          <a:p>
            <a:pPr marL="271463" algn="just" defTabSz="623888">
              <a:lnSpc>
                <a:spcPct val="130000"/>
              </a:lnSpc>
              <a:tabLst>
                <a:tab pos="2155825" algn="l"/>
              </a:tabLst>
            </a:pPr>
            <a:endParaRPr lang="it-IT" sz="1200" b="1" dirty="0" smtClean="0">
              <a:solidFill>
                <a:srgbClr val="00833D"/>
              </a:solidFill>
            </a:endParaRPr>
          </a:p>
          <a:p>
            <a:pPr marL="271463" algn="just" defTabSz="623888">
              <a:lnSpc>
                <a:spcPct val="130000"/>
              </a:lnSpc>
              <a:tabLst>
                <a:tab pos="2155825" algn="l"/>
              </a:tabLst>
            </a:pPr>
            <a:r>
              <a:rPr lang="it-IT" sz="1200" b="1" dirty="0" smtClean="0">
                <a:solidFill>
                  <a:srgbClr val="00833D"/>
                </a:solidFill>
              </a:rPr>
              <a:t>Se l’ente ha accertato per cassa, non si comprende come possa effettuare l’accantonamento di somme che non sono previste nelle scritture contabili.</a:t>
            </a:r>
          </a:p>
          <a:p>
            <a:pPr marL="271463" algn="just" defTabSz="623888">
              <a:lnSpc>
                <a:spcPct val="130000"/>
              </a:lnSpc>
              <a:tabLst>
                <a:tab pos="2155825" algn="l"/>
              </a:tabLst>
            </a:pPr>
            <a:r>
              <a:rPr lang="it-IT" sz="1200" b="1" dirty="0" smtClean="0">
                <a:solidFill>
                  <a:srgbClr val="00833D"/>
                </a:solidFill>
              </a:rPr>
              <a:t>Si tenga presente che le entrate per le quali è già stato emesso il ruolo ma che non erano state accertate - ritenendo opportuno, per ragioni di prudenza, procedere all'accertamento per cassa - potranno essere accertate per cassa fino al loro esaurimento.</a:t>
            </a:r>
          </a:p>
        </p:txBody>
      </p:sp>
      <p:sp>
        <p:nvSpPr>
          <p:cNvPr id="2" name="Segnaposto numero diapositiva 1"/>
          <p:cNvSpPr>
            <a:spLocks noGrp="1"/>
          </p:cNvSpPr>
          <p:nvPr>
            <p:ph type="sldNum" sz="quarter" idx="12"/>
          </p:nvPr>
        </p:nvSpPr>
        <p:spPr/>
        <p:txBody>
          <a:bodyPr/>
          <a:lstStyle/>
          <a:p>
            <a:fld id="{C121BA9E-CF39-5A4C-A796-CE277B4E7A22}" type="slidenum">
              <a:rPr lang="it-IT" smtClean="0"/>
              <a:pPr/>
              <a:t>25</a:t>
            </a:fld>
            <a:endParaRPr lang="it-IT" dirty="0"/>
          </a:p>
        </p:txBody>
      </p:sp>
      <p:sp>
        <p:nvSpPr>
          <p:cNvPr id="6" name="Titolo 5"/>
          <p:cNvSpPr>
            <a:spLocks noGrp="1"/>
          </p:cNvSpPr>
          <p:nvPr>
            <p:ph type="title"/>
          </p:nvPr>
        </p:nvSpPr>
        <p:spPr>
          <a:xfrm>
            <a:off x="1399676" y="591466"/>
            <a:ext cx="7166474" cy="455669"/>
          </a:xfrm>
        </p:spPr>
        <p:txBody>
          <a:bodyPr>
            <a:normAutofit fontScale="90000"/>
          </a:bodyPr>
          <a:lstStyle/>
          <a:p>
            <a:r>
              <a:rPr lang="it-IT" dirty="0" smtClean="0">
                <a:solidFill>
                  <a:srgbClr val="00833D"/>
                </a:solidFill>
              </a:rPr>
              <a:t>Quesito n. 26</a:t>
            </a:r>
            <a:br>
              <a:rPr lang="it-IT" dirty="0" smtClean="0">
                <a:solidFill>
                  <a:srgbClr val="00833D"/>
                </a:solidFill>
              </a:rPr>
            </a:br>
            <a:endParaRPr lang="it-IT" dirty="0">
              <a:solidFill>
                <a:srgbClr val="00833D"/>
              </a:solidFill>
            </a:endParaRPr>
          </a:p>
        </p:txBody>
      </p:sp>
      <p:sp>
        <p:nvSpPr>
          <p:cNvPr id="10" name="Segnaposto piè di pagina 9"/>
          <p:cNvSpPr>
            <a:spLocks noGrp="1"/>
          </p:cNvSpPr>
          <p:nvPr>
            <p:ph type="ftr" sz="quarter" idx="11"/>
          </p:nvPr>
        </p:nvSpPr>
        <p:spPr/>
        <p:txBody>
          <a:bodyPr/>
          <a:lstStyle/>
          <a:p>
            <a:r>
              <a:rPr lang="it-IT" smtClean="0"/>
              <a:t>Ivana Rasi</a:t>
            </a:r>
            <a:endParaRPr lang="it-IT" dirty="0"/>
          </a:p>
        </p:txBody>
      </p:sp>
    </p:spTree>
    <p:extLst>
      <p:ext uri="{BB962C8B-B14F-4D97-AF65-F5344CB8AC3E}">
        <p14:creationId xmlns:p14="http://schemas.microsoft.com/office/powerpoint/2010/main" val="174869515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contenuto 6"/>
          <p:cNvSpPr>
            <a:spLocks noGrp="1"/>
          </p:cNvSpPr>
          <p:nvPr>
            <p:ph idx="1"/>
          </p:nvPr>
        </p:nvSpPr>
        <p:spPr>
          <a:xfrm>
            <a:off x="914400" y="1352550"/>
            <a:ext cx="7651750" cy="5003800"/>
          </a:xfrm>
          <a:noFill/>
        </p:spPr>
        <p:txBody>
          <a:bodyPr numCol="2">
            <a:normAutofit/>
          </a:bodyPr>
          <a:lstStyle/>
          <a:p>
            <a:pPr marL="271463" algn="just" defTabSz="623888">
              <a:lnSpc>
                <a:spcPct val="130000"/>
              </a:lnSpc>
              <a:tabLst>
                <a:tab pos="2155825" algn="l"/>
              </a:tabLst>
            </a:pPr>
            <a:r>
              <a:rPr lang="it-IT" sz="1200" dirty="0" smtClean="0"/>
              <a:t>I consumi idrici previsti nel 2014 che non si sa quando verranno fatturati con il riaccertamento straordinario si possono </a:t>
            </a:r>
            <a:r>
              <a:rPr lang="it-IT" sz="1200" dirty="0" err="1" smtClean="0"/>
              <a:t>reimputare</a:t>
            </a:r>
            <a:r>
              <a:rPr lang="it-IT" sz="1200" dirty="0" smtClean="0"/>
              <a:t> al bilancio 2015 e </a:t>
            </a:r>
            <a:r>
              <a:rPr lang="it-IT" sz="1200" dirty="0" err="1" smtClean="0"/>
              <a:t>fpv</a:t>
            </a:r>
            <a:endParaRPr lang="it-IT" sz="1200" dirty="0" smtClean="0"/>
          </a:p>
          <a:p>
            <a:pPr marL="271463" algn="just" defTabSz="623888">
              <a:lnSpc>
                <a:spcPct val="130000"/>
              </a:lnSpc>
              <a:tabLst>
                <a:tab pos="2155825" algn="l"/>
              </a:tabLst>
            </a:pPr>
            <a:endParaRPr lang="it-IT" sz="1200" dirty="0" smtClean="0"/>
          </a:p>
          <a:p>
            <a:pPr marL="271463" algn="just" defTabSz="623888">
              <a:lnSpc>
                <a:spcPct val="130000"/>
              </a:lnSpc>
              <a:tabLst>
                <a:tab pos="2155825" algn="l"/>
              </a:tabLst>
            </a:pPr>
            <a:endParaRPr lang="it-IT" sz="1200" b="1" dirty="0" smtClean="0">
              <a:solidFill>
                <a:srgbClr val="00833D"/>
              </a:solidFill>
            </a:endParaRPr>
          </a:p>
          <a:p>
            <a:pPr marL="271463" algn="just" defTabSz="623888">
              <a:lnSpc>
                <a:spcPct val="130000"/>
              </a:lnSpc>
              <a:tabLst>
                <a:tab pos="2155825" algn="l"/>
              </a:tabLst>
            </a:pPr>
            <a:r>
              <a:rPr lang="it-IT" sz="1200" b="1" dirty="0" smtClean="0">
                <a:solidFill>
                  <a:srgbClr val="00833D"/>
                </a:solidFill>
              </a:rPr>
              <a:t>Possono essere oggetto di </a:t>
            </a:r>
            <a:r>
              <a:rPr lang="it-IT" sz="1200" b="1" dirty="0" err="1" smtClean="0">
                <a:solidFill>
                  <a:srgbClr val="00833D"/>
                </a:solidFill>
              </a:rPr>
              <a:t>reimputazione</a:t>
            </a:r>
            <a:r>
              <a:rPr lang="it-IT" sz="1200" b="1" dirty="0" smtClean="0">
                <a:solidFill>
                  <a:srgbClr val="00833D"/>
                </a:solidFill>
              </a:rPr>
              <a:t> le somme che derivano da obbligazioni giuridiche perfezionate ma non ancora scadute.</a:t>
            </a:r>
          </a:p>
          <a:p>
            <a:pPr marL="271463" algn="just" defTabSz="623888">
              <a:lnSpc>
                <a:spcPct val="130000"/>
              </a:lnSpc>
              <a:tabLst>
                <a:tab pos="2155825" algn="l"/>
              </a:tabLst>
            </a:pPr>
            <a:r>
              <a:rPr lang="it-IT" sz="1200" b="1" dirty="0" smtClean="0">
                <a:solidFill>
                  <a:srgbClr val="00833D"/>
                </a:solidFill>
              </a:rPr>
              <a:t>Dal tenore letterale del quesito si ritiene che la mancata fatturazione dei consumi idrici non abbia fatto sorgere in capo all’ente il diritto di credito e pertanto tale posta contabile va eliminata.</a:t>
            </a:r>
          </a:p>
        </p:txBody>
      </p:sp>
      <p:sp>
        <p:nvSpPr>
          <p:cNvPr id="2" name="Segnaposto numero diapositiva 1"/>
          <p:cNvSpPr>
            <a:spLocks noGrp="1"/>
          </p:cNvSpPr>
          <p:nvPr>
            <p:ph type="sldNum" sz="quarter" idx="12"/>
          </p:nvPr>
        </p:nvSpPr>
        <p:spPr/>
        <p:txBody>
          <a:bodyPr/>
          <a:lstStyle/>
          <a:p>
            <a:fld id="{C121BA9E-CF39-5A4C-A796-CE277B4E7A22}" type="slidenum">
              <a:rPr lang="it-IT" smtClean="0"/>
              <a:pPr/>
              <a:t>26</a:t>
            </a:fld>
            <a:endParaRPr lang="it-IT" dirty="0"/>
          </a:p>
        </p:txBody>
      </p:sp>
      <p:sp>
        <p:nvSpPr>
          <p:cNvPr id="6" name="Titolo 5"/>
          <p:cNvSpPr>
            <a:spLocks noGrp="1"/>
          </p:cNvSpPr>
          <p:nvPr>
            <p:ph type="title"/>
          </p:nvPr>
        </p:nvSpPr>
        <p:spPr>
          <a:xfrm>
            <a:off x="1399676" y="591466"/>
            <a:ext cx="7166474" cy="455669"/>
          </a:xfrm>
        </p:spPr>
        <p:txBody>
          <a:bodyPr>
            <a:normAutofit fontScale="90000"/>
          </a:bodyPr>
          <a:lstStyle/>
          <a:p>
            <a:r>
              <a:rPr lang="it-IT" dirty="0" smtClean="0">
                <a:solidFill>
                  <a:srgbClr val="00833D"/>
                </a:solidFill>
              </a:rPr>
              <a:t>Quesito n. 27</a:t>
            </a:r>
            <a:br>
              <a:rPr lang="it-IT" dirty="0" smtClean="0">
                <a:solidFill>
                  <a:srgbClr val="00833D"/>
                </a:solidFill>
              </a:rPr>
            </a:br>
            <a:endParaRPr lang="it-IT" dirty="0">
              <a:solidFill>
                <a:srgbClr val="00833D"/>
              </a:solidFill>
            </a:endParaRPr>
          </a:p>
        </p:txBody>
      </p:sp>
      <p:sp>
        <p:nvSpPr>
          <p:cNvPr id="10" name="Segnaposto piè di pagina 9"/>
          <p:cNvSpPr>
            <a:spLocks noGrp="1"/>
          </p:cNvSpPr>
          <p:nvPr>
            <p:ph type="ftr" sz="quarter" idx="11"/>
          </p:nvPr>
        </p:nvSpPr>
        <p:spPr/>
        <p:txBody>
          <a:bodyPr/>
          <a:lstStyle/>
          <a:p>
            <a:r>
              <a:rPr lang="it-IT" smtClean="0"/>
              <a:t>Ivana Rasi</a:t>
            </a:r>
            <a:endParaRPr lang="it-IT" dirty="0"/>
          </a:p>
        </p:txBody>
      </p:sp>
    </p:spTree>
    <p:extLst>
      <p:ext uri="{BB962C8B-B14F-4D97-AF65-F5344CB8AC3E}">
        <p14:creationId xmlns:p14="http://schemas.microsoft.com/office/powerpoint/2010/main" val="17486951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contenuto 6"/>
          <p:cNvSpPr>
            <a:spLocks noGrp="1"/>
          </p:cNvSpPr>
          <p:nvPr>
            <p:ph idx="1"/>
          </p:nvPr>
        </p:nvSpPr>
        <p:spPr>
          <a:xfrm>
            <a:off x="914400" y="1352550"/>
            <a:ext cx="7651750" cy="5003800"/>
          </a:xfrm>
          <a:noFill/>
        </p:spPr>
        <p:txBody>
          <a:bodyPr numCol="2">
            <a:normAutofit/>
          </a:bodyPr>
          <a:lstStyle/>
          <a:p>
            <a:pPr marL="271463" algn="just" defTabSz="623888">
              <a:lnSpc>
                <a:spcPct val="130000"/>
              </a:lnSpc>
              <a:tabLst>
                <a:tab pos="2155825" algn="l"/>
              </a:tabLst>
            </a:pPr>
            <a:r>
              <a:rPr lang="it-IT" sz="1200" dirty="0" smtClean="0"/>
              <a:t>Le somme dovute dai Comuni in convenzione per la gestione dei servizi quali Scuole e Rifiuti, accertati nel conto 2014, con il riaccertamento straordinario si possono parzialmente cancellare per la quota non riscossa al 30/04/2015 quale RESIDUI ATTIVI CANCELLATI IN QUANTO NON CORRELATI AD OBBLIGAZIONI GIURIDICHE PERFEZIONATE, ed iscriverli nel bilancio 2015?</a:t>
            </a:r>
          </a:p>
          <a:p>
            <a:pPr marL="271463" algn="just" defTabSz="623888">
              <a:lnSpc>
                <a:spcPct val="130000"/>
              </a:lnSpc>
              <a:tabLst>
                <a:tab pos="2155825" algn="l"/>
              </a:tabLst>
            </a:pPr>
            <a:endParaRPr lang="it-IT" sz="1200" dirty="0" smtClean="0"/>
          </a:p>
          <a:p>
            <a:pPr marL="271463" algn="just" defTabSz="623888">
              <a:lnSpc>
                <a:spcPct val="130000"/>
              </a:lnSpc>
              <a:tabLst>
                <a:tab pos="2155825" algn="l"/>
              </a:tabLst>
            </a:pPr>
            <a:endParaRPr lang="it-IT" sz="1200" b="1" dirty="0" smtClean="0">
              <a:solidFill>
                <a:srgbClr val="00833D"/>
              </a:solidFill>
            </a:endParaRPr>
          </a:p>
          <a:p>
            <a:pPr marL="271463" algn="just" defTabSz="623888">
              <a:lnSpc>
                <a:spcPct val="130000"/>
              </a:lnSpc>
              <a:tabLst>
                <a:tab pos="2155825" algn="l"/>
              </a:tabLst>
            </a:pPr>
            <a:r>
              <a:rPr lang="it-IT" sz="1200" b="1" dirty="0" smtClean="0">
                <a:solidFill>
                  <a:srgbClr val="00833D"/>
                </a:solidFill>
              </a:rPr>
              <a:t>Se il comune vanta il diritto di credito nei confronti degli altri enti perché il servizio è stato reso, il residuo attivo va mantenuto in bilancio.</a:t>
            </a:r>
          </a:p>
          <a:p>
            <a:pPr marL="271463" algn="just" defTabSz="623888">
              <a:lnSpc>
                <a:spcPct val="130000"/>
              </a:lnSpc>
              <a:tabLst>
                <a:tab pos="2155825" algn="l"/>
              </a:tabLst>
            </a:pPr>
            <a:r>
              <a:rPr lang="it-IT" sz="1200" b="1" dirty="0" smtClean="0">
                <a:solidFill>
                  <a:srgbClr val="00833D"/>
                </a:solidFill>
              </a:rPr>
              <a:t>La </a:t>
            </a:r>
            <a:r>
              <a:rPr lang="it-IT" sz="1200" b="1" dirty="0" err="1" smtClean="0">
                <a:solidFill>
                  <a:srgbClr val="00833D"/>
                </a:solidFill>
              </a:rPr>
              <a:t>reimputazione</a:t>
            </a:r>
            <a:r>
              <a:rPr lang="it-IT" sz="1200" b="1" dirty="0" smtClean="0">
                <a:solidFill>
                  <a:srgbClr val="00833D"/>
                </a:solidFill>
              </a:rPr>
              <a:t> verrà effettuata solo nel caso in cui la gestione dei servizi quali scuole e rifiuti non sia stata posta in essere, o sia stata effettuata solo parzialmente  nel 2014.</a:t>
            </a:r>
          </a:p>
        </p:txBody>
      </p:sp>
      <p:sp>
        <p:nvSpPr>
          <p:cNvPr id="2" name="Segnaposto numero diapositiva 1"/>
          <p:cNvSpPr>
            <a:spLocks noGrp="1"/>
          </p:cNvSpPr>
          <p:nvPr>
            <p:ph type="sldNum" sz="quarter" idx="12"/>
          </p:nvPr>
        </p:nvSpPr>
        <p:spPr/>
        <p:txBody>
          <a:bodyPr/>
          <a:lstStyle/>
          <a:p>
            <a:fld id="{C121BA9E-CF39-5A4C-A796-CE277B4E7A22}" type="slidenum">
              <a:rPr lang="it-IT" smtClean="0"/>
              <a:pPr/>
              <a:t>27</a:t>
            </a:fld>
            <a:endParaRPr lang="it-IT" dirty="0"/>
          </a:p>
        </p:txBody>
      </p:sp>
      <p:sp>
        <p:nvSpPr>
          <p:cNvPr id="6" name="Titolo 5"/>
          <p:cNvSpPr>
            <a:spLocks noGrp="1"/>
          </p:cNvSpPr>
          <p:nvPr>
            <p:ph type="title"/>
          </p:nvPr>
        </p:nvSpPr>
        <p:spPr>
          <a:xfrm>
            <a:off x="1399676" y="591466"/>
            <a:ext cx="7166474" cy="455669"/>
          </a:xfrm>
        </p:spPr>
        <p:txBody>
          <a:bodyPr>
            <a:normAutofit fontScale="90000"/>
          </a:bodyPr>
          <a:lstStyle/>
          <a:p>
            <a:r>
              <a:rPr lang="it-IT" dirty="0" smtClean="0">
                <a:solidFill>
                  <a:srgbClr val="00833D"/>
                </a:solidFill>
              </a:rPr>
              <a:t>Quesito n. 28</a:t>
            </a:r>
            <a:br>
              <a:rPr lang="it-IT" dirty="0" smtClean="0">
                <a:solidFill>
                  <a:srgbClr val="00833D"/>
                </a:solidFill>
              </a:rPr>
            </a:br>
            <a:endParaRPr lang="it-IT" dirty="0">
              <a:solidFill>
                <a:srgbClr val="00833D"/>
              </a:solidFill>
            </a:endParaRPr>
          </a:p>
        </p:txBody>
      </p:sp>
      <p:sp>
        <p:nvSpPr>
          <p:cNvPr id="10" name="Segnaposto piè di pagina 9"/>
          <p:cNvSpPr>
            <a:spLocks noGrp="1"/>
          </p:cNvSpPr>
          <p:nvPr>
            <p:ph type="ftr" sz="quarter" idx="11"/>
          </p:nvPr>
        </p:nvSpPr>
        <p:spPr/>
        <p:txBody>
          <a:bodyPr/>
          <a:lstStyle/>
          <a:p>
            <a:r>
              <a:rPr lang="it-IT" smtClean="0"/>
              <a:t>Ivana Rasi</a:t>
            </a:r>
            <a:endParaRPr lang="it-IT" dirty="0"/>
          </a:p>
        </p:txBody>
      </p:sp>
    </p:spTree>
    <p:extLst>
      <p:ext uri="{BB962C8B-B14F-4D97-AF65-F5344CB8AC3E}">
        <p14:creationId xmlns:p14="http://schemas.microsoft.com/office/powerpoint/2010/main" val="174869515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contenuto 6"/>
          <p:cNvSpPr>
            <a:spLocks noGrp="1"/>
          </p:cNvSpPr>
          <p:nvPr>
            <p:ph idx="1"/>
          </p:nvPr>
        </p:nvSpPr>
        <p:spPr>
          <a:xfrm>
            <a:off x="914400" y="1352550"/>
            <a:ext cx="7651750" cy="5003800"/>
          </a:xfrm>
          <a:noFill/>
        </p:spPr>
        <p:txBody>
          <a:bodyPr numCol="2">
            <a:normAutofit/>
          </a:bodyPr>
          <a:lstStyle/>
          <a:p>
            <a:pPr marL="271463" algn="just" defTabSz="623888">
              <a:lnSpc>
                <a:spcPct val="130000"/>
              </a:lnSpc>
              <a:tabLst>
                <a:tab pos="2155825" algn="l"/>
              </a:tabLst>
            </a:pPr>
            <a:r>
              <a:rPr lang="it-IT" sz="1200" dirty="0" smtClean="0"/>
              <a:t>I rimborsi dei Canoni di concessione amministrativa reti del Servizio Idrico Integrato + IVA per gli anni 2012-2013-2014 dovuti dalla Società partecipata che gestisce il servizio idrico riportati correttamente a residui nel conto 2014, con il riaccertamento straordinario si possono eliminare quali RESIDUI ATTIVI CANCELLATI IN QUANTO NON CORRELATI AD OBBLIGAZIONI GIURIDICHE PERFEZIONATE in quanto la Società che deve pagare paga sempre dopo un paio di anni e provvedere ad iscriverli negli anni in cui questo Comune otterrà il rimborso?</a:t>
            </a:r>
          </a:p>
          <a:p>
            <a:pPr marL="271463" algn="just" defTabSz="623888">
              <a:lnSpc>
                <a:spcPct val="130000"/>
              </a:lnSpc>
              <a:tabLst>
                <a:tab pos="2155825" algn="l"/>
              </a:tabLst>
            </a:pPr>
            <a:endParaRPr lang="it-IT" sz="1200" b="1" dirty="0" smtClean="0">
              <a:solidFill>
                <a:srgbClr val="00833D"/>
              </a:solidFill>
            </a:endParaRPr>
          </a:p>
          <a:p>
            <a:pPr marL="271463" algn="just" defTabSz="623888">
              <a:lnSpc>
                <a:spcPct val="130000"/>
              </a:lnSpc>
              <a:tabLst>
                <a:tab pos="2155825" algn="l"/>
              </a:tabLst>
            </a:pPr>
            <a:r>
              <a:rPr lang="it-IT" sz="1200" b="1" dirty="0" smtClean="0">
                <a:solidFill>
                  <a:srgbClr val="00833D"/>
                </a:solidFill>
              </a:rPr>
              <a:t>Il ritardo con cui paga la società partecipata non influisce sul diritto di credito vantato dall’ente.</a:t>
            </a:r>
          </a:p>
          <a:p>
            <a:pPr marL="271463" algn="just" defTabSz="623888">
              <a:lnSpc>
                <a:spcPct val="130000"/>
              </a:lnSpc>
              <a:tabLst>
                <a:tab pos="2155825" algn="l"/>
              </a:tabLst>
            </a:pPr>
            <a:r>
              <a:rPr lang="it-IT" sz="1200" b="1" dirty="0" smtClean="0">
                <a:solidFill>
                  <a:srgbClr val="00833D"/>
                </a:solidFill>
              </a:rPr>
              <a:t>Tali residui, pertanto, vanno mantenuti in bilancio in quanto poste relative ad entrate la cui obbligazione giuridica è non solo perfezionata ma anche scaduta, a nulla rilevando l’incasso materiale del credito.</a:t>
            </a:r>
          </a:p>
        </p:txBody>
      </p:sp>
      <p:sp>
        <p:nvSpPr>
          <p:cNvPr id="2" name="Segnaposto numero diapositiva 1"/>
          <p:cNvSpPr>
            <a:spLocks noGrp="1"/>
          </p:cNvSpPr>
          <p:nvPr>
            <p:ph type="sldNum" sz="quarter" idx="12"/>
          </p:nvPr>
        </p:nvSpPr>
        <p:spPr/>
        <p:txBody>
          <a:bodyPr/>
          <a:lstStyle/>
          <a:p>
            <a:fld id="{C121BA9E-CF39-5A4C-A796-CE277B4E7A22}" type="slidenum">
              <a:rPr lang="it-IT" smtClean="0"/>
              <a:pPr/>
              <a:t>28</a:t>
            </a:fld>
            <a:endParaRPr lang="it-IT" dirty="0"/>
          </a:p>
        </p:txBody>
      </p:sp>
      <p:sp>
        <p:nvSpPr>
          <p:cNvPr id="6" name="Titolo 5"/>
          <p:cNvSpPr>
            <a:spLocks noGrp="1"/>
          </p:cNvSpPr>
          <p:nvPr>
            <p:ph type="title"/>
          </p:nvPr>
        </p:nvSpPr>
        <p:spPr>
          <a:xfrm>
            <a:off x="1399676" y="591466"/>
            <a:ext cx="7166474" cy="455669"/>
          </a:xfrm>
        </p:spPr>
        <p:txBody>
          <a:bodyPr>
            <a:normAutofit fontScale="90000"/>
          </a:bodyPr>
          <a:lstStyle/>
          <a:p>
            <a:r>
              <a:rPr lang="it-IT" dirty="0" smtClean="0">
                <a:solidFill>
                  <a:srgbClr val="00833D"/>
                </a:solidFill>
              </a:rPr>
              <a:t>Quesito n. 29</a:t>
            </a:r>
            <a:br>
              <a:rPr lang="it-IT" dirty="0" smtClean="0">
                <a:solidFill>
                  <a:srgbClr val="00833D"/>
                </a:solidFill>
              </a:rPr>
            </a:br>
            <a:endParaRPr lang="it-IT" dirty="0">
              <a:solidFill>
                <a:srgbClr val="00833D"/>
              </a:solidFill>
            </a:endParaRPr>
          </a:p>
        </p:txBody>
      </p:sp>
      <p:sp>
        <p:nvSpPr>
          <p:cNvPr id="10" name="Segnaposto piè di pagina 9"/>
          <p:cNvSpPr>
            <a:spLocks noGrp="1"/>
          </p:cNvSpPr>
          <p:nvPr>
            <p:ph type="ftr" sz="quarter" idx="11"/>
          </p:nvPr>
        </p:nvSpPr>
        <p:spPr/>
        <p:txBody>
          <a:bodyPr/>
          <a:lstStyle/>
          <a:p>
            <a:r>
              <a:rPr lang="it-IT" smtClean="0"/>
              <a:t>Ivana Rasi</a:t>
            </a:r>
            <a:endParaRPr lang="it-IT" dirty="0"/>
          </a:p>
        </p:txBody>
      </p:sp>
    </p:spTree>
    <p:extLst>
      <p:ext uri="{BB962C8B-B14F-4D97-AF65-F5344CB8AC3E}">
        <p14:creationId xmlns:p14="http://schemas.microsoft.com/office/powerpoint/2010/main" val="17486951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contenuto 6"/>
          <p:cNvSpPr>
            <a:spLocks noGrp="1"/>
          </p:cNvSpPr>
          <p:nvPr>
            <p:ph idx="1"/>
          </p:nvPr>
        </p:nvSpPr>
        <p:spPr>
          <a:xfrm>
            <a:off x="914400" y="1352550"/>
            <a:ext cx="7651750" cy="5003800"/>
          </a:xfrm>
          <a:noFill/>
        </p:spPr>
        <p:txBody>
          <a:bodyPr numCol="2">
            <a:normAutofit/>
          </a:bodyPr>
          <a:lstStyle/>
          <a:p>
            <a:pPr marL="266700" indent="4763" algn="just" defTabSz="623888">
              <a:lnSpc>
                <a:spcPct val="130000"/>
              </a:lnSpc>
              <a:tabLst>
                <a:tab pos="2155825" algn="l"/>
              </a:tabLst>
            </a:pPr>
            <a:r>
              <a:rPr lang="it-IT" sz="1200" dirty="0" smtClean="0"/>
              <a:t>Risultato di amministrazione: gli anni precedenti al 2014 questo ente ha messo tra i fondi vincolati il 10% degli oneri di urbanizzazione per l’abbattimento delle barriere architettoniche (LR 12/2005), gli introiti derivanti da ERP (per manutenzione immobili ERP) e le sanzioni CDS. Ho letto nelle FAQ che secondo il nuovo sistema contabile gli oneri di urbanizzazione e sanzioni CDS non vanno tra i fondi vincolati ma destinati agli investimenti. Chiedo se, in sede di approvazione del risultato di amministrazione secondo nuovo sistema, io debba mantenere gli importi tra i fondi vincolati o li debba fare diventare fondi destinati (con rideterminazione della cassa vincolata, da trasmettere al tesoriere)</a:t>
            </a:r>
          </a:p>
          <a:p>
            <a:pPr marL="500063" indent="-228600" algn="just" defTabSz="623888">
              <a:lnSpc>
                <a:spcPct val="130000"/>
              </a:lnSpc>
              <a:tabLst>
                <a:tab pos="2155825" algn="l"/>
              </a:tabLst>
            </a:pPr>
            <a:endParaRPr lang="it-IT" sz="1200" b="1" dirty="0" smtClean="0">
              <a:solidFill>
                <a:srgbClr val="00833D"/>
              </a:solidFill>
            </a:endParaRPr>
          </a:p>
          <a:p>
            <a:pPr marL="271463" algn="just" defTabSz="623888">
              <a:lnSpc>
                <a:spcPct val="130000"/>
              </a:lnSpc>
              <a:tabLst>
                <a:tab pos="2155825" algn="l"/>
              </a:tabLst>
            </a:pPr>
            <a:r>
              <a:rPr lang="it-IT" sz="1200" b="1" dirty="0" smtClean="0">
                <a:solidFill>
                  <a:srgbClr val="00833D"/>
                </a:solidFill>
              </a:rPr>
              <a:t>I vincoli di destinazione derivanti legge sono classificati nella corrispondente quota vincolata dell’avanzo.</a:t>
            </a:r>
          </a:p>
          <a:p>
            <a:pPr marL="271463" algn="just" defTabSz="623888">
              <a:lnSpc>
                <a:spcPct val="130000"/>
              </a:lnSpc>
              <a:tabLst>
                <a:tab pos="2155825" algn="l"/>
              </a:tabLst>
            </a:pPr>
            <a:r>
              <a:rPr lang="it-IT" sz="1200" b="1" dirty="0" smtClean="0">
                <a:solidFill>
                  <a:srgbClr val="00833D"/>
                </a:solidFill>
              </a:rPr>
              <a:t>I generici vincoli di destinazione della spesa a investimento generano avanzo destinato.</a:t>
            </a:r>
          </a:p>
          <a:p>
            <a:pPr marL="271463" algn="just" defTabSz="623888">
              <a:lnSpc>
                <a:spcPct val="130000"/>
              </a:lnSpc>
              <a:tabLst>
                <a:tab pos="2155825" algn="l"/>
              </a:tabLst>
            </a:pPr>
            <a:r>
              <a:rPr lang="it-IT" sz="1200" b="1" dirty="0" smtClean="0">
                <a:solidFill>
                  <a:srgbClr val="00833D"/>
                </a:solidFill>
              </a:rPr>
              <a:t>Pertanto genereranno quota destinata del risultato di amministrazione tutte quelle entrate che la legge destinata al finanziamento di una generale categoria di spese come, ad esempio, gli oneri di urbanizzazione destinati a spese di investimento.</a:t>
            </a:r>
          </a:p>
          <a:p>
            <a:pPr marL="271463" algn="just" defTabSz="623888">
              <a:lnSpc>
                <a:spcPct val="130000"/>
              </a:lnSpc>
              <a:tabLst>
                <a:tab pos="2155825" algn="l"/>
              </a:tabLst>
            </a:pPr>
            <a:r>
              <a:rPr lang="it-IT" sz="1200" b="1" dirty="0" smtClean="0">
                <a:solidFill>
                  <a:srgbClr val="00833D"/>
                </a:solidFill>
              </a:rPr>
              <a:t>Gli introiti derivanti dalle sanzioni al Codice della Strada confluiranno nella quota vincolata in base a legge o principi contabili.</a:t>
            </a:r>
          </a:p>
        </p:txBody>
      </p:sp>
      <p:sp>
        <p:nvSpPr>
          <p:cNvPr id="2" name="Segnaposto numero diapositiva 1"/>
          <p:cNvSpPr>
            <a:spLocks noGrp="1"/>
          </p:cNvSpPr>
          <p:nvPr>
            <p:ph type="sldNum" sz="quarter" idx="12"/>
          </p:nvPr>
        </p:nvSpPr>
        <p:spPr/>
        <p:txBody>
          <a:bodyPr/>
          <a:lstStyle/>
          <a:p>
            <a:fld id="{C121BA9E-CF39-5A4C-A796-CE277B4E7A22}" type="slidenum">
              <a:rPr lang="it-IT" smtClean="0"/>
              <a:pPr/>
              <a:t>29</a:t>
            </a:fld>
            <a:endParaRPr lang="it-IT" dirty="0"/>
          </a:p>
        </p:txBody>
      </p:sp>
      <p:sp>
        <p:nvSpPr>
          <p:cNvPr id="6" name="Titolo 5"/>
          <p:cNvSpPr>
            <a:spLocks noGrp="1"/>
          </p:cNvSpPr>
          <p:nvPr>
            <p:ph type="title"/>
          </p:nvPr>
        </p:nvSpPr>
        <p:spPr>
          <a:xfrm>
            <a:off x="1399676" y="591466"/>
            <a:ext cx="7166474" cy="455669"/>
          </a:xfrm>
        </p:spPr>
        <p:txBody>
          <a:bodyPr>
            <a:normAutofit fontScale="90000"/>
          </a:bodyPr>
          <a:lstStyle/>
          <a:p>
            <a:r>
              <a:rPr lang="it-IT" dirty="0" smtClean="0">
                <a:solidFill>
                  <a:srgbClr val="00833D"/>
                </a:solidFill>
              </a:rPr>
              <a:t>Quesito n. </a:t>
            </a:r>
            <a:r>
              <a:rPr lang="it-IT" dirty="0" smtClean="0">
                <a:solidFill>
                  <a:srgbClr val="00833D"/>
                </a:solidFill>
              </a:rPr>
              <a:t>30</a:t>
            </a:r>
            <a:r>
              <a:rPr lang="it-IT" dirty="0" smtClean="0">
                <a:solidFill>
                  <a:srgbClr val="00833D"/>
                </a:solidFill>
              </a:rPr>
              <a:t/>
            </a:r>
            <a:br>
              <a:rPr lang="it-IT" dirty="0" smtClean="0">
                <a:solidFill>
                  <a:srgbClr val="00833D"/>
                </a:solidFill>
              </a:rPr>
            </a:br>
            <a:endParaRPr lang="it-IT" dirty="0">
              <a:solidFill>
                <a:srgbClr val="00833D"/>
              </a:solidFill>
            </a:endParaRPr>
          </a:p>
        </p:txBody>
      </p:sp>
      <p:sp>
        <p:nvSpPr>
          <p:cNvPr id="10" name="Segnaposto piè di pagina 9"/>
          <p:cNvSpPr>
            <a:spLocks noGrp="1"/>
          </p:cNvSpPr>
          <p:nvPr>
            <p:ph type="ftr" sz="quarter" idx="11"/>
          </p:nvPr>
        </p:nvSpPr>
        <p:spPr/>
        <p:txBody>
          <a:bodyPr/>
          <a:lstStyle/>
          <a:p>
            <a:r>
              <a:rPr lang="it-IT" smtClean="0"/>
              <a:t>Ivana Rasi</a:t>
            </a:r>
            <a:endParaRPr lang="it-IT" dirty="0"/>
          </a:p>
        </p:txBody>
      </p:sp>
    </p:spTree>
    <p:extLst>
      <p:ext uri="{BB962C8B-B14F-4D97-AF65-F5344CB8AC3E}">
        <p14:creationId xmlns:p14="http://schemas.microsoft.com/office/powerpoint/2010/main" val="17486951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contenuto 6"/>
          <p:cNvSpPr>
            <a:spLocks noGrp="1"/>
          </p:cNvSpPr>
          <p:nvPr>
            <p:ph idx="1"/>
          </p:nvPr>
        </p:nvSpPr>
        <p:spPr>
          <a:xfrm>
            <a:off x="914400" y="1352550"/>
            <a:ext cx="7651750" cy="5003800"/>
          </a:xfrm>
          <a:noFill/>
        </p:spPr>
        <p:txBody>
          <a:bodyPr numCol="2">
            <a:normAutofit/>
          </a:bodyPr>
          <a:lstStyle/>
          <a:p>
            <a:pPr marL="271463" algn="just" defTabSz="623888">
              <a:lnSpc>
                <a:spcPct val="130000"/>
              </a:lnSpc>
              <a:tabLst>
                <a:tab pos="2155825" algn="l"/>
              </a:tabLst>
            </a:pPr>
            <a:r>
              <a:rPr lang="it-IT" sz="1200" dirty="0" smtClean="0"/>
              <a:t>Il mio Comune ha ottenuto dalla Provincia un contributo per la predisposizione del piano urbanistico comunale di cui è stato già erogato un acconto mentre è previsto che il saldo sia erogato soltanto a seguito di definitiva approvazione del Piano. Ad oggi il piano è ancora in fase di stesura pertanto nel bilancio sussiste un residuo attivo e uno passivo.</a:t>
            </a:r>
          </a:p>
          <a:p>
            <a:pPr marL="271463" algn="just" defTabSz="623888">
              <a:lnSpc>
                <a:spcPct val="130000"/>
              </a:lnSpc>
              <a:tabLst>
                <a:tab pos="2155825" algn="l"/>
              </a:tabLst>
            </a:pPr>
            <a:r>
              <a:rPr lang="it-IT" sz="1200" dirty="0" smtClean="0"/>
              <a:t>Quest'ultimo è stato </a:t>
            </a:r>
            <a:r>
              <a:rPr lang="it-IT" sz="1200" dirty="0" err="1" smtClean="0"/>
              <a:t>reimputato</a:t>
            </a:r>
            <a:r>
              <a:rPr lang="it-IT" sz="1200" dirty="0" smtClean="0"/>
              <a:t> sul 2015, in sede di riaccertamento straordinario. Devo anche re-imputare il residuo attivo sul 2015 visto che lo stesso </a:t>
            </a:r>
            <a:r>
              <a:rPr lang="it-IT" sz="1200" dirty="0" err="1" smtClean="0"/>
              <a:t>ldiventerà</a:t>
            </a:r>
            <a:r>
              <a:rPr lang="it-IT" sz="1200" dirty="0" smtClean="0"/>
              <a:t> esigibile solo con l'approvazione del PUC e la definitiva chiusura dell'incarico (contributo a rendicontazione), oppure mantengo lo stesso contributo a residuo attivo e movimento l'FPV in entrata? La soluzione da Voi proposta vale per tutti i casi di contributi a rendicontazione a finanziamento di spese di investimento non ancora chiuse per i quali figura un residuo attivo e passivo?</a:t>
            </a:r>
          </a:p>
          <a:p>
            <a:pPr marL="271463" algn="just">
              <a:lnSpc>
                <a:spcPct val="150000"/>
              </a:lnSpc>
            </a:pPr>
            <a:r>
              <a:rPr lang="it-IT" sz="1200" b="1" dirty="0" smtClean="0">
                <a:solidFill>
                  <a:srgbClr val="00833D"/>
                </a:solidFill>
              </a:rPr>
              <a:t>Il Comune indica che il contributo, allocato tra i residui passivi,  </a:t>
            </a:r>
            <a:r>
              <a:rPr lang="it-IT" sz="1200" b="1" i="1" dirty="0" smtClean="0">
                <a:solidFill>
                  <a:srgbClr val="00833D"/>
                </a:solidFill>
              </a:rPr>
              <a:t>diventerà esigibile solo con l'approvazione del PUC e la definitiva chiusura dell'incarico (contributo a rendicontazione).</a:t>
            </a:r>
          </a:p>
          <a:p>
            <a:pPr marL="271463" algn="just">
              <a:lnSpc>
                <a:spcPct val="150000"/>
              </a:lnSpc>
            </a:pPr>
            <a:r>
              <a:rPr lang="it-IT" sz="1200" b="1" dirty="0" smtClean="0">
                <a:solidFill>
                  <a:srgbClr val="00833D"/>
                </a:solidFill>
              </a:rPr>
              <a:t>Pertanto il contributo andrà certamente </a:t>
            </a:r>
            <a:r>
              <a:rPr lang="it-IT" sz="1200" b="1" dirty="0" err="1" smtClean="0">
                <a:solidFill>
                  <a:srgbClr val="00833D"/>
                </a:solidFill>
              </a:rPr>
              <a:t>reimputato</a:t>
            </a:r>
            <a:r>
              <a:rPr lang="it-IT" sz="1200" b="1" dirty="0" smtClean="0">
                <a:solidFill>
                  <a:srgbClr val="00833D"/>
                </a:solidFill>
              </a:rPr>
              <a:t> unitamente al residuo passivo </a:t>
            </a:r>
            <a:r>
              <a:rPr lang="it-IT" sz="1200" b="1" i="1" dirty="0" smtClean="0">
                <a:solidFill>
                  <a:srgbClr val="00833D"/>
                </a:solidFill>
              </a:rPr>
              <a:t>.</a:t>
            </a:r>
          </a:p>
          <a:p>
            <a:pPr marL="271463" algn="just">
              <a:lnSpc>
                <a:spcPct val="150000"/>
              </a:lnSpc>
            </a:pPr>
            <a:r>
              <a:rPr lang="it-IT" sz="1200" b="1" dirty="0" smtClean="0">
                <a:solidFill>
                  <a:srgbClr val="00833D"/>
                </a:solidFill>
              </a:rPr>
              <a:t>Laddove vi siano spese di investimento che diventano esigibili negli esercizi successivi finanziate con risorse accertate e imputate all’esercizio o negli anni precedenti, si costituisce il fondo pluriennale vincolato.</a:t>
            </a:r>
          </a:p>
          <a:p>
            <a:pPr marL="271463" algn="just">
              <a:lnSpc>
                <a:spcPct val="150000"/>
              </a:lnSpc>
            </a:pPr>
            <a:r>
              <a:rPr lang="it-IT" sz="1200" b="1" dirty="0" smtClean="0">
                <a:solidFill>
                  <a:srgbClr val="00833D"/>
                </a:solidFill>
              </a:rPr>
              <a:t>Se l’entrata da </a:t>
            </a:r>
            <a:r>
              <a:rPr lang="it-IT" sz="1200" b="1" dirty="0" err="1" smtClean="0">
                <a:solidFill>
                  <a:srgbClr val="00833D"/>
                </a:solidFill>
              </a:rPr>
              <a:t>reimputare</a:t>
            </a:r>
            <a:r>
              <a:rPr lang="it-IT" sz="1200" b="1" dirty="0" smtClean="0">
                <a:solidFill>
                  <a:srgbClr val="00833D"/>
                </a:solidFill>
              </a:rPr>
              <a:t> è del medesimo importo dell’impegno da </a:t>
            </a:r>
            <a:r>
              <a:rPr lang="it-IT" sz="1200" b="1" dirty="0" err="1" smtClean="0">
                <a:solidFill>
                  <a:srgbClr val="00833D"/>
                </a:solidFill>
              </a:rPr>
              <a:t>reimpurare</a:t>
            </a:r>
            <a:r>
              <a:rPr lang="it-IT" sz="1200" b="1" dirty="0" smtClean="0">
                <a:solidFill>
                  <a:srgbClr val="00833D"/>
                </a:solidFill>
              </a:rPr>
              <a:t> il fondo pluriennale non si costituisce.</a:t>
            </a:r>
          </a:p>
        </p:txBody>
      </p:sp>
      <p:sp>
        <p:nvSpPr>
          <p:cNvPr id="2" name="Segnaposto numero diapositiva 1"/>
          <p:cNvSpPr>
            <a:spLocks noGrp="1"/>
          </p:cNvSpPr>
          <p:nvPr>
            <p:ph type="sldNum" sz="quarter" idx="12"/>
          </p:nvPr>
        </p:nvSpPr>
        <p:spPr/>
        <p:txBody>
          <a:bodyPr/>
          <a:lstStyle/>
          <a:p>
            <a:fld id="{C121BA9E-CF39-5A4C-A796-CE277B4E7A22}" type="slidenum">
              <a:rPr lang="it-IT" smtClean="0"/>
              <a:pPr/>
              <a:t>3</a:t>
            </a:fld>
            <a:endParaRPr lang="it-IT" dirty="0"/>
          </a:p>
        </p:txBody>
      </p:sp>
      <p:sp>
        <p:nvSpPr>
          <p:cNvPr id="6" name="Titolo 5"/>
          <p:cNvSpPr>
            <a:spLocks noGrp="1"/>
          </p:cNvSpPr>
          <p:nvPr>
            <p:ph type="title"/>
          </p:nvPr>
        </p:nvSpPr>
        <p:spPr>
          <a:xfrm>
            <a:off x="1399676" y="591466"/>
            <a:ext cx="7166474" cy="455669"/>
          </a:xfrm>
        </p:spPr>
        <p:txBody>
          <a:bodyPr>
            <a:normAutofit fontScale="90000"/>
          </a:bodyPr>
          <a:lstStyle/>
          <a:p>
            <a:r>
              <a:rPr lang="it-IT" dirty="0" smtClean="0">
                <a:solidFill>
                  <a:srgbClr val="00833D"/>
                </a:solidFill>
              </a:rPr>
              <a:t>Quesito n. 2</a:t>
            </a:r>
            <a:br>
              <a:rPr lang="it-IT" dirty="0" smtClean="0">
                <a:solidFill>
                  <a:srgbClr val="00833D"/>
                </a:solidFill>
              </a:rPr>
            </a:br>
            <a:endParaRPr lang="it-IT" dirty="0">
              <a:solidFill>
                <a:srgbClr val="00833D"/>
              </a:solidFill>
            </a:endParaRPr>
          </a:p>
        </p:txBody>
      </p:sp>
      <p:sp>
        <p:nvSpPr>
          <p:cNvPr id="10" name="Segnaposto piè di pagina 9"/>
          <p:cNvSpPr>
            <a:spLocks noGrp="1"/>
          </p:cNvSpPr>
          <p:nvPr>
            <p:ph type="ftr" sz="quarter" idx="11"/>
          </p:nvPr>
        </p:nvSpPr>
        <p:spPr/>
        <p:txBody>
          <a:bodyPr/>
          <a:lstStyle/>
          <a:p>
            <a:r>
              <a:rPr lang="it-IT" smtClean="0"/>
              <a:t>Ivana Rasi</a:t>
            </a:r>
            <a:endParaRPr lang="it-IT" dirty="0"/>
          </a:p>
        </p:txBody>
      </p:sp>
    </p:spTree>
    <p:extLst>
      <p:ext uri="{BB962C8B-B14F-4D97-AF65-F5344CB8AC3E}">
        <p14:creationId xmlns:p14="http://schemas.microsoft.com/office/powerpoint/2010/main" val="174869515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contenuto 6"/>
          <p:cNvSpPr>
            <a:spLocks noGrp="1"/>
          </p:cNvSpPr>
          <p:nvPr>
            <p:ph idx="1"/>
          </p:nvPr>
        </p:nvSpPr>
        <p:spPr>
          <a:xfrm>
            <a:off x="914400" y="1352550"/>
            <a:ext cx="7651750" cy="5003800"/>
          </a:xfrm>
          <a:noFill/>
        </p:spPr>
        <p:txBody>
          <a:bodyPr numCol="2">
            <a:noAutofit/>
          </a:bodyPr>
          <a:lstStyle/>
          <a:p>
            <a:pPr marL="266700" indent="4763" algn="just" defTabSz="623888">
              <a:lnSpc>
                <a:spcPct val="130000"/>
              </a:lnSpc>
              <a:tabLst>
                <a:tab pos="2155825" algn="l"/>
              </a:tabLst>
            </a:pPr>
            <a:r>
              <a:rPr lang="it-IT" sz="1200" dirty="0" smtClean="0"/>
              <a:t>Nel caso in cui ci si trovi con la parte corrente che determina un </a:t>
            </a:r>
            <a:r>
              <a:rPr lang="it-IT" sz="1200" dirty="0" err="1" smtClean="0"/>
              <a:t>F.P.V.</a:t>
            </a:r>
            <a:r>
              <a:rPr lang="it-IT" sz="1200" dirty="0" smtClean="0"/>
              <a:t>, mentre quella in conto capitale no (cioè i </a:t>
            </a:r>
            <a:r>
              <a:rPr lang="it-IT" sz="1200" dirty="0" err="1" smtClean="0"/>
              <a:t>r.a.</a:t>
            </a:r>
            <a:r>
              <a:rPr lang="it-IT" sz="1200" dirty="0" smtClean="0"/>
              <a:t> </a:t>
            </a:r>
            <a:r>
              <a:rPr lang="it-IT" sz="1200" dirty="0" err="1" smtClean="0"/>
              <a:t>reimputati</a:t>
            </a:r>
            <a:r>
              <a:rPr lang="it-IT" sz="1200" dirty="0" smtClean="0"/>
              <a:t> sono maggiori dei </a:t>
            </a:r>
            <a:r>
              <a:rPr lang="it-IT" sz="1200" dirty="0" err="1" smtClean="0"/>
              <a:t>r.p.</a:t>
            </a:r>
            <a:r>
              <a:rPr lang="it-IT" sz="1200" dirty="0" smtClean="0"/>
              <a:t> </a:t>
            </a:r>
            <a:r>
              <a:rPr lang="it-IT" sz="1200" dirty="0" err="1" smtClean="0"/>
              <a:t>reimputati</a:t>
            </a:r>
            <a:r>
              <a:rPr lang="it-IT" sz="1200" dirty="0" smtClean="0"/>
              <a:t>) ed in tale comparto vi siano residui attivi per contributi a rendicontazione </a:t>
            </a:r>
            <a:r>
              <a:rPr lang="it-IT" sz="1200" dirty="0" err="1" smtClean="0"/>
              <a:t>reimputati</a:t>
            </a:r>
            <a:r>
              <a:rPr lang="it-IT" sz="1200" dirty="0" smtClean="0"/>
              <a:t> (in quanto concessi, ma non esigibili) mentre i corrispondenti residui passivi confluiscono in avanzo vincolato (in assenza di impegni e/o di gare attivate), sorgono diverse e particolari problematiche, che vengono di seguito evidenziate:</a:t>
            </a:r>
            <a:br>
              <a:rPr lang="it-IT" sz="1200" dirty="0" smtClean="0"/>
            </a:br>
            <a:r>
              <a:rPr lang="it-IT" sz="1200" dirty="0" smtClean="0"/>
              <a:t>1)- PROBLEMATICA in sede di </a:t>
            </a:r>
            <a:r>
              <a:rPr lang="it-IT" sz="1200" dirty="0" err="1" smtClean="0"/>
              <a:t>reimputazione</a:t>
            </a:r>
            <a:r>
              <a:rPr lang="it-IT" sz="1200" dirty="0" smtClean="0"/>
              <a:t> degli impegni in conto capitale e quadratura prospetto variazioni: in tale sede infatti, poiché i residui attivi </a:t>
            </a:r>
            <a:r>
              <a:rPr lang="it-IT" sz="1200" dirty="0" err="1" smtClean="0"/>
              <a:t>reimputati</a:t>
            </a:r>
            <a:r>
              <a:rPr lang="it-IT" sz="1200" dirty="0" smtClean="0"/>
              <a:t> devono essere necessariamente destinati alla copertura degli interventi per cui furono concessi (spese che quindi dovranno essere inserite manualmente nella variazione di bilancio del riaccertamento) si determina di fatto un scopertura degli altri residui passivi da </a:t>
            </a:r>
            <a:r>
              <a:rPr lang="it-IT" sz="1200" dirty="0" err="1" smtClean="0"/>
              <a:t>reimpegnare</a:t>
            </a:r>
            <a:r>
              <a:rPr lang="it-IT" sz="1200" dirty="0" smtClean="0"/>
              <a:t>, già finanziati da risorse proprie dell’Ente e conservati contabilmente, non coperti dal </a:t>
            </a:r>
            <a:r>
              <a:rPr lang="it-IT" sz="1200" dirty="0" err="1" smtClean="0"/>
              <a:t>F.P.V.</a:t>
            </a:r>
            <a:r>
              <a:rPr lang="it-IT" sz="1200" dirty="0" smtClean="0"/>
              <a:t> che, per effetto dei maggiori residui attivi </a:t>
            </a:r>
            <a:r>
              <a:rPr lang="it-IT" sz="1200" dirty="0" err="1" smtClean="0"/>
              <a:t>reimputati</a:t>
            </a:r>
            <a:r>
              <a:rPr lang="it-IT" sz="1200" dirty="0" smtClean="0"/>
              <a:t>, non si è formato</a:t>
            </a:r>
            <a:br>
              <a:rPr lang="it-IT" sz="1200" dirty="0" smtClean="0"/>
            </a:br>
            <a:r>
              <a:rPr lang="it-IT" sz="1200" dirty="0" smtClean="0"/>
              <a:t>Come si copre tale differenza ?</a:t>
            </a:r>
            <a:br>
              <a:rPr lang="it-IT" sz="1200" dirty="0" smtClean="0"/>
            </a:br>
            <a:r>
              <a:rPr lang="it-IT" sz="1200" dirty="0" smtClean="0"/>
              <a:t/>
            </a:r>
            <a:br>
              <a:rPr lang="it-IT" sz="1200" dirty="0" smtClean="0"/>
            </a:br>
            <a:r>
              <a:rPr lang="it-IT" sz="1200" b="1" dirty="0" smtClean="0">
                <a:solidFill>
                  <a:srgbClr val="00833D"/>
                </a:solidFill>
              </a:rPr>
              <a:t>Preliminarmente si fa notare che se  i residui attivi sono da </a:t>
            </a:r>
            <a:r>
              <a:rPr lang="it-IT" sz="1200" b="1" dirty="0" err="1" smtClean="0">
                <a:solidFill>
                  <a:srgbClr val="00833D"/>
                </a:solidFill>
              </a:rPr>
              <a:t>reimputare</a:t>
            </a:r>
            <a:r>
              <a:rPr lang="it-IT" sz="1200" b="1" dirty="0" smtClean="0">
                <a:solidFill>
                  <a:srgbClr val="00833D"/>
                </a:solidFill>
              </a:rPr>
              <a:t>, l’eliminazione del residuo non  genera avanzo vincolato.</a:t>
            </a:r>
          </a:p>
          <a:p>
            <a:pPr marL="266700" indent="4763" algn="just" defTabSz="623888">
              <a:lnSpc>
                <a:spcPct val="130000"/>
              </a:lnSpc>
              <a:tabLst>
                <a:tab pos="2155825" algn="l"/>
              </a:tabLst>
            </a:pPr>
            <a:r>
              <a:rPr lang="it-IT" sz="1200" b="1" dirty="0" smtClean="0">
                <a:solidFill>
                  <a:srgbClr val="00833D"/>
                </a:solidFill>
              </a:rPr>
              <a:t>Secondariamente, </a:t>
            </a:r>
            <a:r>
              <a:rPr lang="it-IT" sz="1200" b="1" u="sng" dirty="0" smtClean="0">
                <a:solidFill>
                  <a:srgbClr val="00833D"/>
                </a:solidFill>
              </a:rPr>
              <a:t>solo in sede di riaccertamento straordinario</a:t>
            </a:r>
            <a:r>
              <a:rPr lang="it-IT" sz="1200" b="1" dirty="0" smtClean="0">
                <a:solidFill>
                  <a:srgbClr val="00833D"/>
                </a:solidFill>
              </a:rPr>
              <a:t>, sia che si formi il fondo pluriennale vincolato, sia che non si formi,  la copertura di tutti gli impegni passivi sarà assicurata dalla generalità  dai residui attivi </a:t>
            </a:r>
            <a:r>
              <a:rPr lang="it-IT" sz="1200" b="1" dirty="0" err="1" smtClean="0">
                <a:solidFill>
                  <a:srgbClr val="00833D"/>
                </a:solidFill>
              </a:rPr>
              <a:t>reimputati</a:t>
            </a:r>
            <a:r>
              <a:rPr lang="it-IT" sz="1200" b="1" dirty="0" smtClean="0">
                <a:solidFill>
                  <a:srgbClr val="00833D"/>
                </a:solidFill>
              </a:rPr>
              <a:t> e, se si è costituito, dal fondo pluriennale vincolato.</a:t>
            </a:r>
          </a:p>
          <a:p>
            <a:pPr marL="266700" indent="4763" algn="just" defTabSz="623888">
              <a:lnSpc>
                <a:spcPct val="130000"/>
              </a:lnSpc>
              <a:tabLst>
                <a:tab pos="2155825" algn="l"/>
              </a:tabLst>
            </a:pPr>
            <a:endParaRPr lang="it-IT" sz="1200" dirty="0" smtClean="0"/>
          </a:p>
        </p:txBody>
      </p:sp>
      <p:sp>
        <p:nvSpPr>
          <p:cNvPr id="2" name="Segnaposto numero diapositiva 1"/>
          <p:cNvSpPr>
            <a:spLocks noGrp="1"/>
          </p:cNvSpPr>
          <p:nvPr>
            <p:ph type="sldNum" sz="quarter" idx="12"/>
          </p:nvPr>
        </p:nvSpPr>
        <p:spPr/>
        <p:txBody>
          <a:bodyPr/>
          <a:lstStyle/>
          <a:p>
            <a:fld id="{C121BA9E-CF39-5A4C-A796-CE277B4E7A22}" type="slidenum">
              <a:rPr lang="it-IT" smtClean="0"/>
              <a:pPr/>
              <a:t>30</a:t>
            </a:fld>
            <a:endParaRPr lang="it-IT" dirty="0"/>
          </a:p>
        </p:txBody>
      </p:sp>
      <p:sp>
        <p:nvSpPr>
          <p:cNvPr id="6" name="Titolo 5"/>
          <p:cNvSpPr>
            <a:spLocks noGrp="1"/>
          </p:cNvSpPr>
          <p:nvPr>
            <p:ph type="title"/>
          </p:nvPr>
        </p:nvSpPr>
        <p:spPr>
          <a:xfrm>
            <a:off x="1399676" y="591466"/>
            <a:ext cx="7166474" cy="455669"/>
          </a:xfrm>
        </p:spPr>
        <p:txBody>
          <a:bodyPr>
            <a:normAutofit fontScale="90000"/>
          </a:bodyPr>
          <a:lstStyle/>
          <a:p>
            <a:r>
              <a:rPr lang="it-IT" dirty="0" smtClean="0">
                <a:solidFill>
                  <a:srgbClr val="00833D"/>
                </a:solidFill>
              </a:rPr>
              <a:t>Quesito n. </a:t>
            </a:r>
            <a:r>
              <a:rPr lang="it-IT" dirty="0" smtClean="0">
                <a:solidFill>
                  <a:srgbClr val="00833D"/>
                </a:solidFill>
              </a:rPr>
              <a:t>31</a:t>
            </a:r>
            <a:r>
              <a:rPr lang="it-IT" dirty="0" smtClean="0">
                <a:solidFill>
                  <a:srgbClr val="00833D"/>
                </a:solidFill>
              </a:rPr>
              <a:t/>
            </a:r>
            <a:br>
              <a:rPr lang="it-IT" dirty="0" smtClean="0">
                <a:solidFill>
                  <a:srgbClr val="00833D"/>
                </a:solidFill>
              </a:rPr>
            </a:br>
            <a:endParaRPr lang="it-IT" dirty="0">
              <a:solidFill>
                <a:srgbClr val="00833D"/>
              </a:solidFill>
            </a:endParaRPr>
          </a:p>
        </p:txBody>
      </p:sp>
      <p:sp>
        <p:nvSpPr>
          <p:cNvPr id="10" name="Segnaposto piè di pagina 9"/>
          <p:cNvSpPr>
            <a:spLocks noGrp="1"/>
          </p:cNvSpPr>
          <p:nvPr>
            <p:ph type="ftr" sz="quarter" idx="11"/>
          </p:nvPr>
        </p:nvSpPr>
        <p:spPr/>
        <p:txBody>
          <a:bodyPr/>
          <a:lstStyle/>
          <a:p>
            <a:r>
              <a:rPr lang="it-IT" smtClean="0"/>
              <a:t>Ivana Rasi</a:t>
            </a:r>
            <a:endParaRPr lang="it-IT" dirty="0"/>
          </a:p>
        </p:txBody>
      </p:sp>
    </p:spTree>
    <p:extLst>
      <p:ext uri="{BB962C8B-B14F-4D97-AF65-F5344CB8AC3E}">
        <p14:creationId xmlns:p14="http://schemas.microsoft.com/office/powerpoint/2010/main" val="174869515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contenuto 6"/>
          <p:cNvSpPr>
            <a:spLocks noGrp="1"/>
          </p:cNvSpPr>
          <p:nvPr>
            <p:ph idx="1"/>
          </p:nvPr>
        </p:nvSpPr>
        <p:spPr>
          <a:xfrm>
            <a:off x="914400" y="1171575"/>
            <a:ext cx="7651750" cy="5314950"/>
          </a:xfrm>
          <a:noFill/>
        </p:spPr>
        <p:txBody>
          <a:bodyPr numCol="2">
            <a:noAutofit/>
          </a:bodyPr>
          <a:lstStyle/>
          <a:p>
            <a:pPr marL="271463" algn="just">
              <a:lnSpc>
                <a:spcPct val="170000"/>
              </a:lnSpc>
              <a:tabLst>
                <a:tab pos="2155825" algn="l"/>
              </a:tabLst>
            </a:pPr>
            <a:r>
              <a:rPr lang="it-IT" sz="800" b="1" dirty="0" smtClean="0">
                <a:solidFill>
                  <a:srgbClr val="00833D"/>
                </a:solidFill>
              </a:rPr>
              <a:t>2</a:t>
            </a:r>
            <a:r>
              <a:rPr lang="it-IT" sz="800" dirty="0" smtClean="0"/>
              <a:t>)- </a:t>
            </a:r>
            <a:r>
              <a:rPr lang="it-IT" sz="900" dirty="0" smtClean="0"/>
              <a:t>PROBLEMATICA relativa alla compilazione del prospetto di rideterminazione del risultato: In tale situazione come va valorizzata la lettera g) del prospetto allegato 5/2 di rideterminazione del risultato al 01/</a:t>
            </a:r>
            <a:r>
              <a:rPr lang="it-IT" sz="900" dirty="0" err="1" smtClean="0"/>
              <a:t>01</a:t>
            </a:r>
            <a:r>
              <a:rPr lang="it-IT" sz="900" dirty="0" smtClean="0"/>
              <a:t>/2015, tenuto conto di quanto precisato nella nota 2) riportata in calce al prospetto che letteralmente recita:</a:t>
            </a:r>
          </a:p>
          <a:p>
            <a:pPr marL="271463" algn="just">
              <a:lnSpc>
                <a:spcPct val="170000"/>
              </a:lnSpc>
              <a:tabLst>
                <a:tab pos="2155825" algn="l"/>
              </a:tabLst>
            </a:pPr>
            <a:r>
              <a:rPr lang="it-IT" sz="900" dirty="0" smtClean="0"/>
              <a:t>“corrisponde alla somma del FPV di parte corrente e del FPV in conto capitale determinato dall’allegato concernente il FPV (riga </a:t>
            </a:r>
            <a:r>
              <a:rPr lang="it-IT" sz="900" dirty="0" err="1" smtClean="0"/>
              <a:t>nr</a:t>
            </a:r>
            <a:r>
              <a:rPr lang="it-IT" sz="900" dirty="0" smtClean="0"/>
              <a:t>. 3). Tale importo è iscritto in entrata del bilancio di previsione 2015-2017, relativo all’esercizio 2015”</a:t>
            </a:r>
          </a:p>
          <a:p>
            <a:pPr marL="271463" algn="just">
              <a:lnSpc>
                <a:spcPct val="170000"/>
              </a:lnSpc>
              <a:tabLst>
                <a:tab pos="2155825" algn="l"/>
              </a:tabLst>
            </a:pPr>
            <a:r>
              <a:rPr lang="it-IT" sz="900" dirty="0" smtClean="0"/>
              <a:t>Ovvero se si segue la formula matematica indicata, ovvero g) = e-d+f risulta che il </a:t>
            </a:r>
            <a:r>
              <a:rPr lang="it-IT" sz="900" dirty="0" err="1" smtClean="0"/>
              <a:t>F.P.V.</a:t>
            </a:r>
            <a:r>
              <a:rPr lang="it-IT" sz="900" dirty="0" smtClean="0"/>
              <a:t> NON corrisponde alla somma di quello di parte corrente e quello della parte capitale che sarà iscritto in entrata del bilancio 2015, mentre se si seguono le indicazioni della nota il </a:t>
            </a:r>
            <a:r>
              <a:rPr lang="it-IT" sz="900" dirty="0" err="1" smtClean="0"/>
              <a:t>F.P.V.</a:t>
            </a:r>
            <a:r>
              <a:rPr lang="it-IT" sz="900" dirty="0" smtClean="0"/>
              <a:t>, che sarà pari alla sommatoria del FPV di parte corrente e capitale determinato nell’allegato 5/1 ed applicato al bilancio, non corrisponde alla formula indicata nel prospetto. Le due metodologie inoltre conducono ad un diverso risultato di amministrazione rideterminato</a:t>
            </a:r>
            <a:r>
              <a:rPr lang="it-IT" sz="900" b="1" dirty="0" smtClean="0">
                <a:solidFill>
                  <a:srgbClr val="00833D"/>
                </a:solidFill>
              </a:rPr>
              <a:t>.</a:t>
            </a:r>
          </a:p>
          <a:p>
            <a:pPr marL="271463" algn="just">
              <a:lnSpc>
                <a:spcPct val="170000"/>
              </a:lnSpc>
              <a:tabLst>
                <a:tab pos="2155825" algn="l"/>
              </a:tabLst>
            </a:pPr>
            <a:r>
              <a:rPr lang="it-IT" sz="900" dirty="0" smtClean="0"/>
              <a:t>In tale situazione la soluzione più semplice per ovviare comunque alla problematiche sopra evidenziate sembrerebbe quella di NON procedere alla </a:t>
            </a:r>
            <a:r>
              <a:rPr lang="it-IT" sz="900" dirty="0" err="1" smtClean="0"/>
              <a:t>reimputazione</a:t>
            </a:r>
            <a:r>
              <a:rPr lang="it-IT" sz="900" dirty="0" smtClean="0"/>
              <a:t> dei residui attivi di parte capitale sopra descritti, ma alla loro </a:t>
            </a:r>
            <a:r>
              <a:rPr lang="it-IT" sz="900" dirty="0" err="1" smtClean="0"/>
              <a:t>reiscrizione</a:t>
            </a:r>
            <a:r>
              <a:rPr lang="it-IT" sz="900" dirty="0" smtClean="0"/>
              <a:t> a bilancio aggiungendo manualmente in sede di variazioni di bilancio facente parte del riaccertamento le necessarie variazioni di entrata di spesa, che saranno poi accertate ed impegnate. Alla fine il risultato ottenuto è lo stesso che si dovrebbe ottenere dal riaccertamento, cioè </a:t>
            </a:r>
            <a:r>
              <a:rPr lang="it-IT" sz="900" dirty="0" err="1" smtClean="0"/>
              <a:t>reiscrizione</a:t>
            </a:r>
            <a:r>
              <a:rPr lang="it-IT" sz="900" dirty="0" smtClean="0"/>
              <a:t> a bilancio e riaccertamento e </a:t>
            </a:r>
            <a:r>
              <a:rPr lang="it-IT" sz="900" dirty="0" err="1" smtClean="0"/>
              <a:t>reimpegno</a:t>
            </a:r>
            <a:r>
              <a:rPr lang="it-IT" sz="900" dirty="0" smtClean="0"/>
              <a:t> </a:t>
            </a:r>
            <a:r>
              <a:rPr lang="it-IT" sz="900" dirty="0" err="1" smtClean="0"/>
              <a:t>dele</a:t>
            </a:r>
            <a:r>
              <a:rPr lang="it-IT" sz="900" dirty="0" smtClean="0"/>
              <a:t> entrate e delle spese connesse ai contributi in conto capitale concessi negli anni precedenti e non ancora impiegati.</a:t>
            </a:r>
          </a:p>
          <a:p>
            <a:pPr marL="266700" indent="4763" algn="just" defTabSz="623888">
              <a:lnSpc>
                <a:spcPct val="130000"/>
              </a:lnSpc>
              <a:tabLst>
                <a:tab pos="2155825" algn="l"/>
              </a:tabLst>
            </a:pPr>
            <a:r>
              <a:rPr lang="it-IT" sz="900" dirty="0" smtClean="0"/>
              <a:t>Secondo voi è percorribile tale impostazione?</a:t>
            </a:r>
          </a:p>
          <a:p>
            <a:pPr marL="266700" indent="4763" algn="just" defTabSz="623888">
              <a:lnSpc>
                <a:spcPct val="130000"/>
              </a:lnSpc>
              <a:tabLst>
                <a:tab pos="2155825" algn="l"/>
              </a:tabLst>
            </a:pPr>
            <a:r>
              <a:rPr lang="it-IT" sz="900" b="1" dirty="0" smtClean="0"/>
              <a:t/>
            </a:r>
            <a:br>
              <a:rPr lang="it-IT" sz="900" b="1" dirty="0" smtClean="0"/>
            </a:br>
            <a:r>
              <a:rPr lang="it-IT" sz="900" b="1" dirty="0" smtClean="0">
                <a:solidFill>
                  <a:srgbClr val="00833D"/>
                </a:solidFill>
              </a:rPr>
              <a:t/>
            </a:r>
            <a:br>
              <a:rPr lang="it-IT" sz="900" b="1" dirty="0" smtClean="0">
                <a:solidFill>
                  <a:srgbClr val="00833D"/>
                </a:solidFill>
              </a:rPr>
            </a:br>
            <a:r>
              <a:rPr lang="it-IT" sz="900" b="1" dirty="0" smtClean="0">
                <a:solidFill>
                  <a:srgbClr val="00833D"/>
                </a:solidFill>
              </a:rPr>
              <a:t>Il fondo pluriennale vincolato per le spese in conto capitale nel caso di specie è pari a zero.</a:t>
            </a:r>
          </a:p>
          <a:p>
            <a:pPr marL="266700" indent="4763" algn="just" defTabSz="623888">
              <a:lnSpc>
                <a:spcPct val="130000"/>
              </a:lnSpc>
              <a:tabLst>
                <a:tab pos="2155825" algn="l"/>
              </a:tabLst>
            </a:pPr>
            <a:r>
              <a:rPr lang="it-IT" sz="900" b="1" dirty="0" smtClean="0">
                <a:solidFill>
                  <a:srgbClr val="00833D"/>
                </a:solidFill>
              </a:rPr>
              <a:t>In entrata del bilancio 2015 verrà iscritto il solo fondo </a:t>
            </a:r>
            <a:r>
              <a:rPr lang="it-IT" sz="900" b="1" dirty="0" err="1" smtClean="0">
                <a:solidFill>
                  <a:srgbClr val="00833D"/>
                </a:solidFill>
              </a:rPr>
              <a:t>plureinnale</a:t>
            </a:r>
            <a:r>
              <a:rPr lang="it-IT" sz="900" b="1" dirty="0" smtClean="0">
                <a:solidFill>
                  <a:srgbClr val="00833D"/>
                </a:solidFill>
              </a:rPr>
              <a:t> vincolato corrente.</a:t>
            </a:r>
          </a:p>
          <a:p>
            <a:pPr marL="266700" indent="4763" algn="just" defTabSz="623888">
              <a:lnSpc>
                <a:spcPct val="130000"/>
              </a:lnSpc>
              <a:tabLst>
                <a:tab pos="2155825" algn="l"/>
              </a:tabLst>
            </a:pPr>
            <a:r>
              <a:rPr lang="it-IT" sz="900" b="1" dirty="0" smtClean="0">
                <a:solidFill>
                  <a:srgbClr val="00833D"/>
                </a:solidFill>
              </a:rPr>
              <a:t>In sede di riaccertamento ordinario la contestuale </a:t>
            </a:r>
            <a:r>
              <a:rPr lang="it-IT" sz="900" b="1" dirty="0" err="1" smtClean="0">
                <a:solidFill>
                  <a:srgbClr val="00833D"/>
                </a:solidFill>
              </a:rPr>
              <a:t>reimputazione</a:t>
            </a:r>
            <a:r>
              <a:rPr lang="it-IT" sz="900" b="1" dirty="0" smtClean="0">
                <a:solidFill>
                  <a:srgbClr val="00833D"/>
                </a:solidFill>
              </a:rPr>
              <a:t> di residui attivi e passivi comunque non determina la formazione del fondo pluriennale vincolato .</a:t>
            </a:r>
          </a:p>
          <a:p>
            <a:pPr marL="266700" indent="4763" algn="just" defTabSz="623888">
              <a:lnSpc>
                <a:spcPct val="130000"/>
              </a:lnSpc>
              <a:tabLst>
                <a:tab pos="2155825" algn="l"/>
              </a:tabLst>
            </a:pPr>
            <a:r>
              <a:rPr lang="it-IT" sz="900" b="1" dirty="0" smtClean="0">
                <a:solidFill>
                  <a:srgbClr val="00833D"/>
                </a:solidFill>
              </a:rPr>
              <a:t>In sede di riaccertamento straordinario la </a:t>
            </a:r>
            <a:r>
              <a:rPr lang="it-IT" sz="900" b="1" dirty="0" err="1" smtClean="0">
                <a:solidFill>
                  <a:srgbClr val="00833D"/>
                </a:solidFill>
              </a:rPr>
              <a:t>reimputazione</a:t>
            </a:r>
            <a:r>
              <a:rPr lang="it-IT" sz="900" b="1" dirty="0" smtClean="0">
                <a:solidFill>
                  <a:srgbClr val="00833D"/>
                </a:solidFill>
              </a:rPr>
              <a:t> prescinde dal controllo dei vincoli interni  di ogni opera e così  il fondo pluriennale vincolato.</a:t>
            </a:r>
          </a:p>
          <a:p>
            <a:pPr marL="266700" indent="4763" algn="just" defTabSz="623888">
              <a:lnSpc>
                <a:spcPct val="130000"/>
              </a:lnSpc>
              <a:tabLst>
                <a:tab pos="2155825" algn="l"/>
              </a:tabLst>
            </a:pPr>
            <a:r>
              <a:rPr lang="it-IT" sz="900" b="1" dirty="0" smtClean="0">
                <a:solidFill>
                  <a:srgbClr val="00833D"/>
                </a:solidFill>
              </a:rPr>
              <a:t>Si ritiene comunque corretto il comportamento che l’ente intende adottare circa l’iscrizione in bilancio ex novo dell’opera sia con riferimento all’entrata che con riferimento alla spesa.</a:t>
            </a:r>
          </a:p>
          <a:p>
            <a:pPr marL="266700" indent="4763" algn="just" defTabSz="623888">
              <a:lnSpc>
                <a:spcPct val="130000"/>
              </a:lnSpc>
              <a:tabLst>
                <a:tab pos="2155825" algn="l"/>
              </a:tabLst>
            </a:pPr>
            <a:endParaRPr lang="it-IT" sz="800" b="1" dirty="0" smtClean="0">
              <a:solidFill>
                <a:srgbClr val="00833D"/>
              </a:solidFill>
            </a:endParaRPr>
          </a:p>
          <a:p>
            <a:pPr marL="266700" indent="4763" algn="just" defTabSz="623888">
              <a:lnSpc>
                <a:spcPct val="130000"/>
              </a:lnSpc>
              <a:tabLst>
                <a:tab pos="2155825" algn="l"/>
              </a:tabLst>
            </a:pPr>
            <a:endParaRPr lang="it-IT" sz="800" b="1" dirty="0" smtClean="0">
              <a:solidFill>
                <a:srgbClr val="00833D"/>
              </a:solidFill>
            </a:endParaRPr>
          </a:p>
        </p:txBody>
      </p:sp>
      <p:sp>
        <p:nvSpPr>
          <p:cNvPr id="2" name="Segnaposto numero diapositiva 1"/>
          <p:cNvSpPr>
            <a:spLocks noGrp="1"/>
          </p:cNvSpPr>
          <p:nvPr>
            <p:ph type="sldNum" sz="quarter" idx="12"/>
          </p:nvPr>
        </p:nvSpPr>
        <p:spPr/>
        <p:txBody>
          <a:bodyPr/>
          <a:lstStyle/>
          <a:p>
            <a:fld id="{C121BA9E-CF39-5A4C-A796-CE277B4E7A22}" type="slidenum">
              <a:rPr lang="it-IT" smtClean="0"/>
              <a:pPr/>
              <a:t>31</a:t>
            </a:fld>
            <a:endParaRPr lang="it-IT" dirty="0"/>
          </a:p>
        </p:txBody>
      </p:sp>
      <p:sp>
        <p:nvSpPr>
          <p:cNvPr id="6" name="Titolo 5"/>
          <p:cNvSpPr>
            <a:spLocks noGrp="1"/>
          </p:cNvSpPr>
          <p:nvPr>
            <p:ph type="title"/>
          </p:nvPr>
        </p:nvSpPr>
        <p:spPr>
          <a:xfrm>
            <a:off x="1399676" y="591466"/>
            <a:ext cx="7166474" cy="455669"/>
          </a:xfrm>
        </p:spPr>
        <p:txBody>
          <a:bodyPr>
            <a:normAutofit fontScale="90000"/>
          </a:bodyPr>
          <a:lstStyle/>
          <a:p>
            <a:r>
              <a:rPr lang="it-IT" dirty="0" smtClean="0">
                <a:solidFill>
                  <a:srgbClr val="00833D"/>
                </a:solidFill>
              </a:rPr>
              <a:t>Quesito n. </a:t>
            </a:r>
            <a:r>
              <a:rPr lang="it-IT" dirty="0" smtClean="0">
                <a:solidFill>
                  <a:srgbClr val="00833D"/>
                </a:solidFill>
              </a:rPr>
              <a:t>32</a:t>
            </a:r>
            <a:r>
              <a:rPr lang="it-IT" dirty="0" smtClean="0">
                <a:solidFill>
                  <a:srgbClr val="00833D"/>
                </a:solidFill>
              </a:rPr>
              <a:t/>
            </a:r>
            <a:br>
              <a:rPr lang="it-IT" dirty="0" smtClean="0">
                <a:solidFill>
                  <a:srgbClr val="00833D"/>
                </a:solidFill>
              </a:rPr>
            </a:br>
            <a:endParaRPr lang="it-IT" dirty="0">
              <a:solidFill>
                <a:srgbClr val="00833D"/>
              </a:solidFill>
            </a:endParaRPr>
          </a:p>
        </p:txBody>
      </p:sp>
      <p:sp>
        <p:nvSpPr>
          <p:cNvPr id="10" name="Segnaposto piè di pagina 9"/>
          <p:cNvSpPr>
            <a:spLocks noGrp="1"/>
          </p:cNvSpPr>
          <p:nvPr>
            <p:ph type="ftr" sz="quarter" idx="11"/>
          </p:nvPr>
        </p:nvSpPr>
        <p:spPr/>
        <p:txBody>
          <a:bodyPr/>
          <a:lstStyle/>
          <a:p>
            <a:r>
              <a:rPr lang="it-IT" smtClean="0"/>
              <a:t>Ivana Rasi</a:t>
            </a:r>
            <a:endParaRPr lang="it-IT" dirty="0"/>
          </a:p>
        </p:txBody>
      </p:sp>
    </p:spTree>
    <p:extLst>
      <p:ext uri="{BB962C8B-B14F-4D97-AF65-F5344CB8AC3E}">
        <p14:creationId xmlns:p14="http://schemas.microsoft.com/office/powerpoint/2010/main" val="174869515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contenuto 6"/>
          <p:cNvSpPr>
            <a:spLocks noGrp="1"/>
          </p:cNvSpPr>
          <p:nvPr>
            <p:ph idx="1"/>
          </p:nvPr>
        </p:nvSpPr>
        <p:spPr>
          <a:xfrm>
            <a:off x="914400" y="1352550"/>
            <a:ext cx="7651750" cy="5003800"/>
          </a:xfrm>
          <a:noFill/>
        </p:spPr>
        <p:txBody>
          <a:bodyPr numCol="2">
            <a:noAutofit/>
          </a:bodyPr>
          <a:lstStyle/>
          <a:p>
            <a:pPr algn="just">
              <a:lnSpc>
                <a:spcPct val="170000"/>
              </a:lnSpc>
              <a:tabLst>
                <a:tab pos="2155825" algn="l"/>
              </a:tabLst>
            </a:pPr>
            <a:r>
              <a:rPr lang="it-IT" sz="800" b="1" dirty="0" smtClean="0">
                <a:solidFill>
                  <a:srgbClr val="00833D"/>
                </a:solidFill>
              </a:rPr>
              <a:t/>
            </a:r>
            <a:br>
              <a:rPr lang="it-IT" sz="800" b="1" dirty="0" smtClean="0">
                <a:solidFill>
                  <a:srgbClr val="00833D"/>
                </a:solidFill>
              </a:rPr>
            </a:br>
            <a:r>
              <a:rPr lang="it-IT" sz="1000" dirty="0" smtClean="0"/>
              <a:t>Inoltre si hanno anche dubbi relativamente ai contenuti della lettera (f) del prospetto di rideterminazione del risultato che prevede l’indicazione dei residui passivi definitivamente cancellati che concorrono alla determinazione del </a:t>
            </a:r>
            <a:r>
              <a:rPr lang="it-IT" sz="1000" dirty="0" err="1" smtClean="0"/>
              <a:t>F.P.V.</a:t>
            </a:r>
            <a:r>
              <a:rPr lang="it-IT" sz="1000" dirty="0" smtClean="0"/>
              <a:t> – quali sarebbero queste casistiche? i relativi impegni non vanno dunque </a:t>
            </a:r>
            <a:r>
              <a:rPr lang="it-IT" sz="1000" dirty="0" err="1" smtClean="0"/>
              <a:t>reimputati</a:t>
            </a:r>
            <a:r>
              <a:rPr lang="it-IT" sz="1000" dirty="0" smtClean="0"/>
              <a:t>?</a:t>
            </a:r>
          </a:p>
          <a:p>
            <a:pPr algn="just">
              <a:lnSpc>
                <a:spcPct val="170000"/>
              </a:lnSpc>
              <a:tabLst>
                <a:tab pos="2155825" algn="l"/>
              </a:tabLst>
            </a:pPr>
            <a:endParaRPr lang="it-IT" sz="1000" dirty="0" smtClean="0"/>
          </a:p>
          <a:p>
            <a:pPr marL="271463" algn="just">
              <a:lnSpc>
                <a:spcPct val="170000"/>
              </a:lnSpc>
              <a:tabLst>
                <a:tab pos="2155825" algn="l"/>
              </a:tabLst>
            </a:pPr>
            <a:r>
              <a:rPr lang="it-IT" sz="900" b="1" dirty="0" smtClean="0">
                <a:solidFill>
                  <a:srgbClr val="00833D"/>
                </a:solidFill>
              </a:rPr>
              <a:t>Trattasi di tutte quelle spese in conto capitale  che possono essere finanziate dal fondo pluriennale vincolato e relative a :</a:t>
            </a:r>
          </a:p>
          <a:p>
            <a:pPr marL="271463" algn="just"/>
            <a:r>
              <a:rPr lang="it-IT" sz="900" b="1" dirty="0" smtClean="0">
                <a:solidFill>
                  <a:srgbClr val="00833D"/>
                </a:solidFill>
              </a:rPr>
              <a:t>a) tutte le voci di spesa contenute nei quadri economici relative a spese di investimento per lavori pubblici di cui all'articolo 3,  comma 7, del decreto legislativo 12 aprile 2006, n. 163 “Codice dei contratti pubblici”, esigibili negli esercizi successivi, anche se non interamente impegnate (in parte impegnate e in parte prenotate), sulla base di un progetto approvato del quadro economico  progettuale. La costituzione del fondo per l'intero quadro economico progettuale è consentita solo in presenza di</a:t>
            </a:r>
          </a:p>
          <a:p>
            <a:pPr marL="271463" algn="just"/>
            <a:r>
              <a:rPr lang="it-IT" sz="900" b="1" dirty="0" smtClean="0">
                <a:solidFill>
                  <a:srgbClr val="00833D"/>
                </a:solidFill>
              </a:rPr>
              <a:t>impegni assunti sulla base di obbligazioni giuridicamente  perfezionate, imputate secondo esigibilità, ancorché relativi solo ad alcune spese del quadro economico progettuale, escluse le spere di progettazione. In altre parole l'impegno delle sole spese di progettazione non consente la costituzione del fondo pluriennale vincolato per le spese contenute nel quadro economico progettuale;</a:t>
            </a:r>
          </a:p>
          <a:p>
            <a:pPr marL="271463" algn="just"/>
            <a:r>
              <a:rPr lang="it-IT" sz="900" b="1" dirty="0" smtClean="0">
                <a:solidFill>
                  <a:srgbClr val="00833D"/>
                </a:solidFill>
              </a:rPr>
              <a:t>b) le spese riferite a procedure di affidamento attivate ai sensi dell'articolo 53, comma 2, del citato decreto legislativo n. 163 del 2006, unitamente alle voci di spesa contenute nel quadro economico dell'opera (ancorché non impegnate).</a:t>
            </a:r>
          </a:p>
          <a:p>
            <a:pPr marL="271463" algn="just">
              <a:lnSpc>
                <a:spcPct val="170000"/>
              </a:lnSpc>
              <a:tabLst>
                <a:tab pos="2155825" algn="l"/>
              </a:tabLst>
            </a:pPr>
            <a:r>
              <a:rPr lang="it-IT" sz="900" b="1" dirty="0" smtClean="0">
                <a:solidFill>
                  <a:srgbClr val="00833D"/>
                </a:solidFill>
              </a:rPr>
              <a:t> ?</a:t>
            </a:r>
            <a:br>
              <a:rPr lang="it-IT" sz="900" b="1" dirty="0" smtClean="0">
                <a:solidFill>
                  <a:srgbClr val="00833D"/>
                </a:solidFill>
              </a:rPr>
            </a:br>
            <a:r>
              <a:rPr lang="it-IT" sz="900" b="1" dirty="0" smtClean="0">
                <a:solidFill>
                  <a:srgbClr val="00833D"/>
                </a:solidFill>
              </a:rPr>
              <a:t/>
            </a:r>
            <a:br>
              <a:rPr lang="it-IT" sz="900" b="1" dirty="0" smtClean="0">
                <a:solidFill>
                  <a:srgbClr val="00833D"/>
                </a:solidFill>
              </a:rPr>
            </a:br>
            <a:endParaRPr lang="it-IT" sz="900" b="1" dirty="0" smtClean="0">
              <a:solidFill>
                <a:srgbClr val="00833D"/>
              </a:solidFill>
            </a:endParaRPr>
          </a:p>
        </p:txBody>
      </p:sp>
      <p:sp>
        <p:nvSpPr>
          <p:cNvPr id="2" name="Segnaposto numero diapositiva 1"/>
          <p:cNvSpPr>
            <a:spLocks noGrp="1"/>
          </p:cNvSpPr>
          <p:nvPr>
            <p:ph type="sldNum" sz="quarter" idx="12"/>
          </p:nvPr>
        </p:nvSpPr>
        <p:spPr/>
        <p:txBody>
          <a:bodyPr/>
          <a:lstStyle/>
          <a:p>
            <a:fld id="{C121BA9E-CF39-5A4C-A796-CE277B4E7A22}" type="slidenum">
              <a:rPr lang="it-IT" smtClean="0"/>
              <a:pPr/>
              <a:t>32</a:t>
            </a:fld>
            <a:endParaRPr lang="it-IT" dirty="0"/>
          </a:p>
        </p:txBody>
      </p:sp>
      <p:sp>
        <p:nvSpPr>
          <p:cNvPr id="6" name="Titolo 5"/>
          <p:cNvSpPr>
            <a:spLocks noGrp="1"/>
          </p:cNvSpPr>
          <p:nvPr>
            <p:ph type="title"/>
          </p:nvPr>
        </p:nvSpPr>
        <p:spPr>
          <a:xfrm>
            <a:off x="1399676" y="591466"/>
            <a:ext cx="7166474" cy="455669"/>
          </a:xfrm>
        </p:spPr>
        <p:txBody>
          <a:bodyPr>
            <a:normAutofit fontScale="90000"/>
          </a:bodyPr>
          <a:lstStyle/>
          <a:p>
            <a:r>
              <a:rPr lang="it-IT" dirty="0" smtClean="0">
                <a:solidFill>
                  <a:srgbClr val="00833D"/>
                </a:solidFill>
              </a:rPr>
              <a:t>Quesito n. </a:t>
            </a:r>
            <a:r>
              <a:rPr lang="it-IT" dirty="0" smtClean="0">
                <a:solidFill>
                  <a:srgbClr val="00833D"/>
                </a:solidFill>
              </a:rPr>
              <a:t>33</a:t>
            </a:r>
            <a:r>
              <a:rPr lang="it-IT" dirty="0" smtClean="0">
                <a:solidFill>
                  <a:srgbClr val="00833D"/>
                </a:solidFill>
              </a:rPr>
              <a:t/>
            </a:r>
            <a:br>
              <a:rPr lang="it-IT" dirty="0" smtClean="0">
                <a:solidFill>
                  <a:srgbClr val="00833D"/>
                </a:solidFill>
              </a:rPr>
            </a:br>
            <a:endParaRPr lang="it-IT" dirty="0">
              <a:solidFill>
                <a:srgbClr val="00833D"/>
              </a:solidFill>
            </a:endParaRPr>
          </a:p>
        </p:txBody>
      </p:sp>
      <p:sp>
        <p:nvSpPr>
          <p:cNvPr id="10" name="Segnaposto piè di pagina 9"/>
          <p:cNvSpPr>
            <a:spLocks noGrp="1"/>
          </p:cNvSpPr>
          <p:nvPr>
            <p:ph type="ftr" sz="quarter" idx="11"/>
          </p:nvPr>
        </p:nvSpPr>
        <p:spPr/>
        <p:txBody>
          <a:bodyPr/>
          <a:lstStyle/>
          <a:p>
            <a:r>
              <a:rPr lang="it-IT" smtClean="0"/>
              <a:t>Ivana Rasi</a:t>
            </a:r>
            <a:endParaRPr lang="it-IT" dirty="0"/>
          </a:p>
        </p:txBody>
      </p:sp>
    </p:spTree>
    <p:extLst>
      <p:ext uri="{BB962C8B-B14F-4D97-AF65-F5344CB8AC3E}">
        <p14:creationId xmlns:p14="http://schemas.microsoft.com/office/powerpoint/2010/main" val="174869515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contenuto 6"/>
          <p:cNvSpPr>
            <a:spLocks noGrp="1"/>
          </p:cNvSpPr>
          <p:nvPr>
            <p:ph idx="1"/>
          </p:nvPr>
        </p:nvSpPr>
        <p:spPr>
          <a:xfrm>
            <a:off x="914400" y="1352550"/>
            <a:ext cx="7651750" cy="5003800"/>
          </a:xfrm>
          <a:noFill/>
        </p:spPr>
        <p:txBody>
          <a:bodyPr numCol="2">
            <a:normAutofit/>
          </a:bodyPr>
          <a:lstStyle/>
          <a:p>
            <a:pPr marL="500063" indent="-228600" algn="just" defTabSz="623888">
              <a:lnSpc>
                <a:spcPct val="130000"/>
              </a:lnSpc>
              <a:tabLst>
                <a:tab pos="2155825" algn="l"/>
              </a:tabLst>
            </a:pPr>
            <a:r>
              <a:rPr lang="it-IT" sz="1200" dirty="0" smtClean="0"/>
              <a:t>Il termine del 30 aprile per l'approvazione del Rendiconto 2014 ed il riaccertamento straordinario dei residui è un termine perentorio o ordinatorio?</a:t>
            </a:r>
          </a:p>
          <a:p>
            <a:pPr marL="500063" indent="-228600" algn="just" defTabSz="623888">
              <a:lnSpc>
                <a:spcPct val="130000"/>
              </a:lnSpc>
              <a:tabLst>
                <a:tab pos="2155825" algn="l"/>
              </a:tabLst>
            </a:pPr>
            <a:endParaRPr lang="it-IT" sz="1200" b="1" dirty="0" smtClean="0">
              <a:solidFill>
                <a:srgbClr val="00833D"/>
              </a:solidFill>
            </a:endParaRPr>
          </a:p>
          <a:p>
            <a:pPr marL="271463" algn="just" defTabSz="623888">
              <a:lnSpc>
                <a:spcPct val="130000"/>
              </a:lnSpc>
              <a:tabLst>
                <a:tab pos="2155825" algn="l"/>
              </a:tabLst>
            </a:pPr>
            <a:r>
              <a:rPr lang="it-IT" sz="1200" b="1" dirty="0" smtClean="0">
                <a:solidFill>
                  <a:srgbClr val="00833D"/>
                </a:solidFill>
              </a:rPr>
              <a:t>Relativamente all’approvazione del rendiconto è un  termine perentorio.</a:t>
            </a:r>
          </a:p>
          <a:p>
            <a:pPr marL="271463" algn="just" defTabSz="623888">
              <a:lnSpc>
                <a:spcPct val="130000"/>
              </a:lnSpc>
              <a:tabLst>
                <a:tab pos="2155825" algn="l"/>
              </a:tabLst>
            </a:pPr>
            <a:r>
              <a:rPr lang="it-IT" sz="1200" b="1" dirty="0" smtClean="0">
                <a:solidFill>
                  <a:srgbClr val="00833D"/>
                </a:solidFill>
              </a:rPr>
              <a:t>L’adozione della delibera di riaccertamento straordinario va fatta contestualmente all’approvazione del rendiconto, con ciò significando che è un atto la cui adozione non può essere </a:t>
            </a:r>
            <a:r>
              <a:rPr lang="it-IT" sz="1200" b="1" dirty="0" err="1" smtClean="0">
                <a:solidFill>
                  <a:srgbClr val="00833D"/>
                </a:solidFill>
              </a:rPr>
              <a:t>procastinata</a:t>
            </a:r>
            <a:r>
              <a:rPr lang="it-IT" sz="1200" b="1" dirty="0" smtClean="0">
                <a:solidFill>
                  <a:srgbClr val="00833D"/>
                </a:solidFill>
              </a:rPr>
              <a:t>  oltre modo.</a:t>
            </a:r>
          </a:p>
          <a:p>
            <a:pPr marL="271463" algn="just" defTabSz="623888">
              <a:lnSpc>
                <a:spcPct val="130000"/>
              </a:lnSpc>
              <a:tabLst>
                <a:tab pos="2155825" algn="l"/>
              </a:tabLst>
            </a:pPr>
            <a:endParaRPr lang="it-IT" sz="1200" b="1" dirty="0" smtClean="0">
              <a:solidFill>
                <a:srgbClr val="00833D"/>
              </a:solidFill>
            </a:endParaRPr>
          </a:p>
          <a:p>
            <a:pPr marL="271463" algn="just" defTabSz="623888">
              <a:lnSpc>
                <a:spcPct val="130000"/>
              </a:lnSpc>
              <a:tabLst>
                <a:tab pos="2155825" algn="l"/>
              </a:tabLst>
            </a:pPr>
            <a:endParaRPr lang="it-IT" sz="1200" b="1" dirty="0" smtClean="0">
              <a:solidFill>
                <a:srgbClr val="00833D"/>
              </a:solidFill>
            </a:endParaRPr>
          </a:p>
        </p:txBody>
      </p:sp>
      <p:sp>
        <p:nvSpPr>
          <p:cNvPr id="2" name="Segnaposto numero diapositiva 1"/>
          <p:cNvSpPr>
            <a:spLocks noGrp="1"/>
          </p:cNvSpPr>
          <p:nvPr>
            <p:ph type="sldNum" sz="quarter" idx="12"/>
          </p:nvPr>
        </p:nvSpPr>
        <p:spPr/>
        <p:txBody>
          <a:bodyPr/>
          <a:lstStyle/>
          <a:p>
            <a:fld id="{C121BA9E-CF39-5A4C-A796-CE277B4E7A22}" type="slidenum">
              <a:rPr lang="it-IT" smtClean="0"/>
              <a:pPr/>
              <a:t>33</a:t>
            </a:fld>
            <a:endParaRPr lang="it-IT" dirty="0"/>
          </a:p>
        </p:txBody>
      </p:sp>
      <p:sp>
        <p:nvSpPr>
          <p:cNvPr id="6" name="Titolo 5"/>
          <p:cNvSpPr>
            <a:spLocks noGrp="1"/>
          </p:cNvSpPr>
          <p:nvPr>
            <p:ph type="title"/>
          </p:nvPr>
        </p:nvSpPr>
        <p:spPr>
          <a:xfrm>
            <a:off x="1399676" y="591466"/>
            <a:ext cx="7166474" cy="455669"/>
          </a:xfrm>
        </p:spPr>
        <p:txBody>
          <a:bodyPr>
            <a:normAutofit fontScale="90000"/>
          </a:bodyPr>
          <a:lstStyle/>
          <a:p>
            <a:r>
              <a:rPr lang="it-IT" dirty="0" smtClean="0">
                <a:solidFill>
                  <a:srgbClr val="00833D"/>
                </a:solidFill>
              </a:rPr>
              <a:t>Quesito n. </a:t>
            </a:r>
            <a:r>
              <a:rPr lang="it-IT" dirty="0" smtClean="0">
                <a:solidFill>
                  <a:srgbClr val="00833D"/>
                </a:solidFill>
              </a:rPr>
              <a:t>34</a:t>
            </a:r>
            <a:r>
              <a:rPr lang="it-IT" dirty="0" smtClean="0">
                <a:solidFill>
                  <a:srgbClr val="00833D"/>
                </a:solidFill>
              </a:rPr>
              <a:t/>
            </a:r>
            <a:br>
              <a:rPr lang="it-IT" dirty="0" smtClean="0">
                <a:solidFill>
                  <a:srgbClr val="00833D"/>
                </a:solidFill>
              </a:rPr>
            </a:br>
            <a:endParaRPr lang="it-IT" dirty="0">
              <a:solidFill>
                <a:srgbClr val="00833D"/>
              </a:solidFill>
            </a:endParaRPr>
          </a:p>
        </p:txBody>
      </p:sp>
      <p:sp>
        <p:nvSpPr>
          <p:cNvPr id="10" name="Segnaposto piè di pagina 9"/>
          <p:cNvSpPr>
            <a:spLocks noGrp="1"/>
          </p:cNvSpPr>
          <p:nvPr>
            <p:ph type="ftr" sz="quarter" idx="11"/>
          </p:nvPr>
        </p:nvSpPr>
        <p:spPr/>
        <p:txBody>
          <a:bodyPr/>
          <a:lstStyle/>
          <a:p>
            <a:r>
              <a:rPr lang="it-IT" smtClean="0"/>
              <a:t>Ivana Rasi</a:t>
            </a:r>
            <a:endParaRPr lang="it-IT" dirty="0"/>
          </a:p>
        </p:txBody>
      </p:sp>
    </p:spTree>
    <p:extLst>
      <p:ext uri="{BB962C8B-B14F-4D97-AF65-F5344CB8AC3E}">
        <p14:creationId xmlns:p14="http://schemas.microsoft.com/office/powerpoint/2010/main" val="174869515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contenuto 6"/>
          <p:cNvSpPr>
            <a:spLocks noGrp="1"/>
          </p:cNvSpPr>
          <p:nvPr>
            <p:ph idx="1"/>
          </p:nvPr>
        </p:nvSpPr>
        <p:spPr>
          <a:xfrm>
            <a:off x="914400" y="1352550"/>
            <a:ext cx="7651750" cy="5003800"/>
          </a:xfrm>
          <a:noFill/>
        </p:spPr>
        <p:txBody>
          <a:bodyPr numCol="2">
            <a:normAutofit/>
          </a:bodyPr>
          <a:lstStyle/>
          <a:p>
            <a:pPr algn="just"/>
            <a:r>
              <a:rPr lang="it-IT" sz="1200" dirty="0" smtClean="0"/>
              <a:t>le quote dovute dai Comuni convenzionati per la gestione di un servizio in convenzione anno 2014, determinate in via definitiva in sede di rendiconto 2014 e comunicate ai Comuni partecipanti la convenzione nel 2015, non ancora incassate alla data del riaccertamento straordinario, vanno mantenute a residui attivi?</a:t>
            </a:r>
          </a:p>
          <a:p>
            <a:endParaRPr lang="it-IT" sz="1200" dirty="0" smtClean="0"/>
          </a:p>
          <a:p>
            <a:pPr marL="271463" algn="just" defTabSz="623888">
              <a:lnSpc>
                <a:spcPct val="130000"/>
              </a:lnSpc>
              <a:tabLst>
                <a:tab pos="2155825" algn="l"/>
              </a:tabLst>
            </a:pPr>
            <a:r>
              <a:rPr lang="it-IT" sz="1200" b="1" dirty="0" smtClean="0">
                <a:solidFill>
                  <a:srgbClr val="00833D"/>
                </a:solidFill>
              </a:rPr>
              <a:t>Occorre verificare se nella convenzione il diritto di credito dell’ente sorge nel momento di effettuazione dei servizi. In tal caso le somme possono essere mantenute tra i residui attivi.</a:t>
            </a:r>
          </a:p>
          <a:p>
            <a:pPr marL="500063" indent="-228600" algn="just" defTabSz="623888">
              <a:lnSpc>
                <a:spcPct val="130000"/>
              </a:lnSpc>
              <a:tabLst>
                <a:tab pos="2155825" algn="l"/>
              </a:tabLst>
            </a:pPr>
            <a:endParaRPr lang="it-IT" sz="1200" b="1" dirty="0" smtClean="0">
              <a:solidFill>
                <a:srgbClr val="00833D"/>
              </a:solidFill>
            </a:endParaRPr>
          </a:p>
        </p:txBody>
      </p:sp>
      <p:sp>
        <p:nvSpPr>
          <p:cNvPr id="2" name="Segnaposto numero diapositiva 1"/>
          <p:cNvSpPr>
            <a:spLocks noGrp="1"/>
          </p:cNvSpPr>
          <p:nvPr>
            <p:ph type="sldNum" sz="quarter" idx="12"/>
          </p:nvPr>
        </p:nvSpPr>
        <p:spPr/>
        <p:txBody>
          <a:bodyPr/>
          <a:lstStyle/>
          <a:p>
            <a:fld id="{C121BA9E-CF39-5A4C-A796-CE277B4E7A22}" type="slidenum">
              <a:rPr lang="it-IT" smtClean="0"/>
              <a:pPr/>
              <a:t>34</a:t>
            </a:fld>
            <a:endParaRPr lang="it-IT" dirty="0"/>
          </a:p>
        </p:txBody>
      </p:sp>
      <p:sp>
        <p:nvSpPr>
          <p:cNvPr id="6" name="Titolo 5"/>
          <p:cNvSpPr>
            <a:spLocks noGrp="1"/>
          </p:cNvSpPr>
          <p:nvPr>
            <p:ph type="title"/>
          </p:nvPr>
        </p:nvSpPr>
        <p:spPr>
          <a:xfrm>
            <a:off x="1399676" y="591466"/>
            <a:ext cx="7166474" cy="455669"/>
          </a:xfrm>
        </p:spPr>
        <p:txBody>
          <a:bodyPr>
            <a:normAutofit fontScale="90000"/>
          </a:bodyPr>
          <a:lstStyle/>
          <a:p>
            <a:r>
              <a:rPr lang="it-IT" dirty="0" smtClean="0">
                <a:solidFill>
                  <a:srgbClr val="00833D"/>
                </a:solidFill>
              </a:rPr>
              <a:t>Quesito n. </a:t>
            </a:r>
            <a:r>
              <a:rPr lang="it-IT" dirty="0" smtClean="0">
                <a:solidFill>
                  <a:srgbClr val="00833D"/>
                </a:solidFill>
              </a:rPr>
              <a:t>35</a:t>
            </a:r>
            <a:r>
              <a:rPr lang="it-IT" dirty="0" smtClean="0">
                <a:solidFill>
                  <a:srgbClr val="00833D"/>
                </a:solidFill>
              </a:rPr>
              <a:t/>
            </a:r>
            <a:br>
              <a:rPr lang="it-IT" dirty="0" smtClean="0">
                <a:solidFill>
                  <a:srgbClr val="00833D"/>
                </a:solidFill>
              </a:rPr>
            </a:br>
            <a:endParaRPr lang="it-IT" dirty="0">
              <a:solidFill>
                <a:srgbClr val="00833D"/>
              </a:solidFill>
            </a:endParaRPr>
          </a:p>
        </p:txBody>
      </p:sp>
      <p:sp>
        <p:nvSpPr>
          <p:cNvPr id="10" name="Segnaposto piè di pagina 9"/>
          <p:cNvSpPr>
            <a:spLocks noGrp="1"/>
          </p:cNvSpPr>
          <p:nvPr>
            <p:ph type="ftr" sz="quarter" idx="11"/>
          </p:nvPr>
        </p:nvSpPr>
        <p:spPr/>
        <p:txBody>
          <a:bodyPr/>
          <a:lstStyle/>
          <a:p>
            <a:r>
              <a:rPr lang="it-IT" smtClean="0"/>
              <a:t>Ivana Rasi</a:t>
            </a:r>
            <a:endParaRPr lang="it-IT" dirty="0"/>
          </a:p>
        </p:txBody>
      </p:sp>
    </p:spTree>
    <p:extLst>
      <p:ext uri="{BB962C8B-B14F-4D97-AF65-F5344CB8AC3E}">
        <p14:creationId xmlns:p14="http://schemas.microsoft.com/office/powerpoint/2010/main" val="174869515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contenuto 6"/>
          <p:cNvSpPr>
            <a:spLocks noGrp="1"/>
          </p:cNvSpPr>
          <p:nvPr>
            <p:ph idx="1"/>
          </p:nvPr>
        </p:nvSpPr>
        <p:spPr>
          <a:xfrm>
            <a:off x="914400" y="1352550"/>
            <a:ext cx="7651750" cy="5003800"/>
          </a:xfrm>
          <a:noFill/>
        </p:spPr>
        <p:txBody>
          <a:bodyPr numCol="2">
            <a:normAutofit/>
          </a:bodyPr>
          <a:lstStyle/>
          <a:p>
            <a:pPr marL="180975" algn="just"/>
            <a:r>
              <a:rPr lang="it-IT" sz="1200" dirty="0" smtClean="0"/>
              <a:t>Si chiede un esempio di applicazione al bilancio 2015 del fondo pluriennale vincolato derivante dalla revisione straordinaria dei residui di parte corrente nel caso in cui i residui attivi </a:t>
            </a:r>
            <a:r>
              <a:rPr lang="it-IT" sz="1200" dirty="0" err="1" smtClean="0"/>
              <a:t>reimputati</a:t>
            </a:r>
            <a:r>
              <a:rPr lang="it-IT" sz="1200" dirty="0" smtClean="0"/>
              <a:t> superino i residui passivi </a:t>
            </a:r>
            <a:r>
              <a:rPr lang="it-IT" sz="1200" dirty="0" err="1" smtClean="0"/>
              <a:t>reimputati</a:t>
            </a:r>
            <a:r>
              <a:rPr lang="it-IT" sz="1200" dirty="0" smtClean="0"/>
              <a:t> e contemporaneamente la maggior cancellazione di residui attivi da </a:t>
            </a:r>
            <a:r>
              <a:rPr lang="it-IT" sz="1200" dirty="0" err="1" smtClean="0"/>
              <a:t>reimputare</a:t>
            </a:r>
            <a:r>
              <a:rPr lang="it-IT" sz="1200" dirty="0" smtClean="0"/>
              <a:t> non abbia creato alcun disavanzo di amministrazione in quanto lo stesso è sufficientemente capiente.</a:t>
            </a:r>
          </a:p>
          <a:p>
            <a:pPr marL="180975" algn="just"/>
            <a:r>
              <a:rPr lang="it-IT" sz="1200" dirty="0" smtClean="0"/>
              <a:t>Dagli esempi riportati nei principi contabili pare possibile il verificarsi di una situazione in cui:	</a:t>
            </a:r>
            <a:br>
              <a:rPr lang="it-IT" sz="1200" dirty="0" smtClean="0"/>
            </a:br>
            <a:r>
              <a:rPr lang="it-IT" sz="1200" dirty="0" smtClean="0"/>
              <a:t>- la revisione straordinaria dei residui non dà luogo a formazione di fondo pluriennale vincolato;</a:t>
            </a:r>
            <a:br>
              <a:rPr lang="it-IT" sz="1200" dirty="0" smtClean="0"/>
            </a:br>
            <a:r>
              <a:rPr lang="it-IT" sz="1200" dirty="0" smtClean="0"/>
              <a:t>- i residui attivi </a:t>
            </a:r>
            <a:r>
              <a:rPr lang="it-IT" sz="1200" dirty="0" err="1" smtClean="0"/>
              <a:t>reimputati</a:t>
            </a:r>
            <a:r>
              <a:rPr lang="it-IT" sz="1200" dirty="0" smtClean="0"/>
              <a:t> al 2015 ed anche ai successivi anni superano per ciascun anno i residui passivi </a:t>
            </a:r>
            <a:r>
              <a:rPr lang="it-IT" sz="1200" dirty="0" err="1" smtClean="0"/>
              <a:t>reimputati</a:t>
            </a:r>
            <a:r>
              <a:rPr lang="it-IT" sz="1200" dirty="0" smtClean="0"/>
              <a:t>;</a:t>
            </a:r>
          </a:p>
          <a:p>
            <a:pPr marL="180975" algn="just">
              <a:buFontTx/>
              <a:buChar char="-"/>
            </a:pPr>
            <a:r>
              <a:rPr lang="it-IT" sz="1200" dirty="0" smtClean="0"/>
              <a:t>la revisione straordinaria non ha determinato disavanzo di amministrazione.</a:t>
            </a:r>
          </a:p>
          <a:p>
            <a:pPr marL="180975" algn="just"/>
            <a:r>
              <a:rPr lang="it-IT" sz="1200" dirty="0" smtClean="0"/>
              <a:t>Se in questo caso il Comune non è obbligato, come sembra, ad accantonare l'eccedenza di residui attivi </a:t>
            </a:r>
            <a:r>
              <a:rPr lang="it-IT" sz="1200" dirty="0" err="1" smtClean="0"/>
              <a:t>riaccertati</a:t>
            </a:r>
            <a:r>
              <a:rPr lang="it-IT" sz="1200" dirty="0" smtClean="0"/>
              <a:t> a copertura del disavanzo (</a:t>
            </a:r>
            <a:r>
              <a:rPr lang="it-IT" sz="1200" dirty="0" err="1" smtClean="0"/>
              <a:t>perchè</a:t>
            </a:r>
            <a:r>
              <a:rPr lang="it-IT" sz="1200" dirty="0" smtClean="0"/>
              <a:t> non c'è disavanzo), allora se ne deduce che la </a:t>
            </a:r>
            <a:r>
              <a:rPr lang="it-IT" sz="1200" dirty="0" err="1" smtClean="0"/>
              <a:t>reimputazione</a:t>
            </a:r>
            <a:r>
              <a:rPr lang="it-IT" sz="1200" dirty="0" smtClean="0"/>
              <a:t> dei residui incide sull'equilibrio economico del bilancio.</a:t>
            </a:r>
            <a:br>
              <a:rPr lang="it-IT" sz="1200" dirty="0" smtClean="0"/>
            </a:br>
            <a:r>
              <a:rPr lang="it-IT" sz="1200" dirty="0" smtClean="0"/>
              <a:t>In altre parole, la domanda è: la differenza positiva fra residui attivi </a:t>
            </a:r>
            <a:r>
              <a:rPr lang="it-IT" sz="1200" dirty="0" err="1" smtClean="0"/>
              <a:t>reimputati</a:t>
            </a:r>
            <a:r>
              <a:rPr lang="it-IT" sz="1200" dirty="0" smtClean="0"/>
              <a:t> e residui passivi </a:t>
            </a:r>
            <a:r>
              <a:rPr lang="it-IT" sz="1200" dirty="0" err="1" smtClean="0"/>
              <a:t>reimputati</a:t>
            </a:r>
            <a:r>
              <a:rPr lang="it-IT" sz="1200" dirty="0" smtClean="0"/>
              <a:t>, nel caso in cui ciò non abbia determinato disavanzo, può finanziare spese correnti di competenza dell'anno nel quale vengono </a:t>
            </a:r>
            <a:r>
              <a:rPr lang="it-IT" sz="1200" dirty="0" err="1" smtClean="0"/>
              <a:t>reimputati</a:t>
            </a:r>
            <a:r>
              <a:rPr lang="it-IT" sz="1200" dirty="0" smtClean="0"/>
              <a:t>?</a:t>
            </a:r>
          </a:p>
          <a:p>
            <a:pPr marL="180975" algn="just"/>
            <a:r>
              <a:rPr lang="it-IT" sz="1200" b="1" dirty="0" smtClean="0">
                <a:solidFill>
                  <a:srgbClr val="00833D"/>
                </a:solidFill>
              </a:rPr>
              <a:t>Considerate tutte le premesse fatte, si fornisce risposta affermativa .</a:t>
            </a:r>
          </a:p>
          <a:p>
            <a:pPr marL="180975" algn="just"/>
            <a:r>
              <a:rPr lang="it-IT" sz="1200" dirty="0" smtClean="0"/>
              <a:t>	</a:t>
            </a:r>
          </a:p>
        </p:txBody>
      </p:sp>
      <p:sp>
        <p:nvSpPr>
          <p:cNvPr id="2" name="Segnaposto numero diapositiva 1"/>
          <p:cNvSpPr>
            <a:spLocks noGrp="1"/>
          </p:cNvSpPr>
          <p:nvPr>
            <p:ph type="sldNum" sz="quarter" idx="12"/>
          </p:nvPr>
        </p:nvSpPr>
        <p:spPr/>
        <p:txBody>
          <a:bodyPr/>
          <a:lstStyle/>
          <a:p>
            <a:fld id="{C121BA9E-CF39-5A4C-A796-CE277B4E7A22}" type="slidenum">
              <a:rPr lang="it-IT" smtClean="0"/>
              <a:pPr/>
              <a:t>35</a:t>
            </a:fld>
            <a:endParaRPr lang="it-IT" dirty="0"/>
          </a:p>
        </p:txBody>
      </p:sp>
      <p:sp>
        <p:nvSpPr>
          <p:cNvPr id="6" name="Titolo 5"/>
          <p:cNvSpPr>
            <a:spLocks noGrp="1"/>
          </p:cNvSpPr>
          <p:nvPr>
            <p:ph type="title"/>
          </p:nvPr>
        </p:nvSpPr>
        <p:spPr>
          <a:xfrm>
            <a:off x="1399676" y="591466"/>
            <a:ext cx="7166474" cy="455669"/>
          </a:xfrm>
        </p:spPr>
        <p:txBody>
          <a:bodyPr>
            <a:normAutofit fontScale="90000"/>
          </a:bodyPr>
          <a:lstStyle/>
          <a:p>
            <a:r>
              <a:rPr lang="it-IT" dirty="0" smtClean="0">
                <a:solidFill>
                  <a:srgbClr val="00833D"/>
                </a:solidFill>
              </a:rPr>
              <a:t>Quesito n. </a:t>
            </a:r>
            <a:r>
              <a:rPr lang="it-IT" dirty="0" smtClean="0">
                <a:solidFill>
                  <a:srgbClr val="00833D"/>
                </a:solidFill>
              </a:rPr>
              <a:t>36</a:t>
            </a:r>
            <a:r>
              <a:rPr lang="it-IT" dirty="0" smtClean="0">
                <a:solidFill>
                  <a:srgbClr val="00833D"/>
                </a:solidFill>
              </a:rPr>
              <a:t/>
            </a:r>
            <a:br>
              <a:rPr lang="it-IT" dirty="0" smtClean="0">
                <a:solidFill>
                  <a:srgbClr val="00833D"/>
                </a:solidFill>
              </a:rPr>
            </a:br>
            <a:endParaRPr lang="it-IT" dirty="0">
              <a:solidFill>
                <a:srgbClr val="00833D"/>
              </a:solidFill>
            </a:endParaRPr>
          </a:p>
        </p:txBody>
      </p:sp>
      <p:sp>
        <p:nvSpPr>
          <p:cNvPr id="10" name="Segnaposto piè di pagina 9"/>
          <p:cNvSpPr>
            <a:spLocks noGrp="1"/>
          </p:cNvSpPr>
          <p:nvPr>
            <p:ph type="ftr" sz="quarter" idx="11"/>
          </p:nvPr>
        </p:nvSpPr>
        <p:spPr/>
        <p:txBody>
          <a:bodyPr/>
          <a:lstStyle/>
          <a:p>
            <a:r>
              <a:rPr lang="it-IT" smtClean="0"/>
              <a:t>Ivana Rasi</a:t>
            </a:r>
            <a:endParaRPr lang="it-IT" dirty="0"/>
          </a:p>
        </p:txBody>
      </p:sp>
    </p:spTree>
    <p:extLst>
      <p:ext uri="{BB962C8B-B14F-4D97-AF65-F5344CB8AC3E}">
        <p14:creationId xmlns:p14="http://schemas.microsoft.com/office/powerpoint/2010/main" val="174869515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contenuto 6"/>
          <p:cNvSpPr>
            <a:spLocks noGrp="1"/>
          </p:cNvSpPr>
          <p:nvPr>
            <p:ph idx="1"/>
          </p:nvPr>
        </p:nvSpPr>
        <p:spPr>
          <a:xfrm>
            <a:off x="914400" y="1352550"/>
            <a:ext cx="7651750" cy="5003800"/>
          </a:xfrm>
          <a:noFill/>
        </p:spPr>
        <p:txBody>
          <a:bodyPr numCol="2">
            <a:normAutofit/>
          </a:bodyPr>
          <a:lstStyle/>
          <a:p>
            <a:pPr algn="just"/>
            <a:r>
              <a:rPr lang="it-IT" sz="1300" dirty="0" smtClean="0"/>
              <a:t>Chiedo chiarimenti sul rapporto tra bilancio di previsione e rendiconto. Vorremmo approvare il bilancio prima del rendiconto (quindi prima del riaccertamento) con FPV a zero. Il riaccertamento va deliberato dalla GC subito dopo il rendiconto e trasmesso tempestivamente al consiglio. Cosa si intende per trasmissione al consiglio? Che genere di atto deve adottare il consiglio? Trattasi di una presa d'atto? E' plausibile approvare il bilancio, poi il rendiconto, sospendere la seduta per il riaccertamento e subito riprendere i lavori trasmettendo tempestivamente il riaccertamento stesso?</a:t>
            </a:r>
          </a:p>
          <a:p>
            <a:pPr marL="500063" indent="-228600" algn="just" defTabSz="623888">
              <a:lnSpc>
                <a:spcPct val="130000"/>
              </a:lnSpc>
              <a:tabLst>
                <a:tab pos="2155825" algn="l"/>
              </a:tabLst>
            </a:pPr>
            <a:endParaRPr lang="it-IT" sz="1200" b="1" dirty="0" smtClean="0">
              <a:solidFill>
                <a:srgbClr val="00833D"/>
              </a:solidFill>
            </a:endParaRPr>
          </a:p>
          <a:p>
            <a:pPr marL="271463" algn="just" defTabSz="623888">
              <a:lnSpc>
                <a:spcPct val="130000"/>
              </a:lnSpc>
              <a:tabLst>
                <a:tab pos="2155825" algn="l"/>
              </a:tabLst>
            </a:pPr>
            <a:r>
              <a:rPr lang="it-IT" sz="1200" b="1" dirty="0" smtClean="0">
                <a:solidFill>
                  <a:srgbClr val="00833D"/>
                </a:solidFill>
              </a:rPr>
              <a:t>Il Consiglio dell’Ente deve essere messo a conoscenza dell’approvazione da parte della Giunta del riaccertamento straordinario, a seguito del quale non deve adottare alcun atto.</a:t>
            </a:r>
          </a:p>
          <a:p>
            <a:pPr marL="271463" algn="just" defTabSz="623888">
              <a:lnSpc>
                <a:spcPct val="130000"/>
              </a:lnSpc>
              <a:tabLst>
                <a:tab pos="2155825" algn="l"/>
              </a:tabLst>
            </a:pPr>
            <a:endParaRPr lang="it-IT" sz="1200" b="1" dirty="0" smtClean="0">
              <a:solidFill>
                <a:srgbClr val="00833D"/>
              </a:solidFill>
            </a:endParaRPr>
          </a:p>
          <a:p>
            <a:pPr marL="271463" algn="just" defTabSz="623888">
              <a:lnSpc>
                <a:spcPct val="130000"/>
              </a:lnSpc>
              <a:tabLst>
                <a:tab pos="2155825" algn="l"/>
              </a:tabLst>
            </a:pPr>
            <a:r>
              <a:rPr lang="it-IT" sz="1200" b="1" dirty="0" smtClean="0">
                <a:solidFill>
                  <a:srgbClr val="00833D"/>
                </a:solidFill>
              </a:rPr>
              <a:t>Il principio contabile applicato prevede espressamente l’adozione del riaccertamento straordinario contestualmente all’approvazione del rendiconto.</a:t>
            </a:r>
          </a:p>
          <a:p>
            <a:pPr marL="271463" algn="just" defTabSz="623888">
              <a:lnSpc>
                <a:spcPct val="130000"/>
              </a:lnSpc>
              <a:tabLst>
                <a:tab pos="2155825" algn="l"/>
              </a:tabLst>
            </a:pPr>
            <a:endParaRPr lang="it-IT" sz="1200" b="1" dirty="0" smtClean="0">
              <a:solidFill>
                <a:srgbClr val="00833D"/>
              </a:solidFill>
            </a:endParaRPr>
          </a:p>
          <a:p>
            <a:pPr marL="271463" algn="just" defTabSz="623888">
              <a:lnSpc>
                <a:spcPct val="130000"/>
              </a:lnSpc>
              <a:tabLst>
                <a:tab pos="2155825" algn="l"/>
              </a:tabLst>
            </a:pPr>
            <a:r>
              <a:rPr lang="it-IT" sz="1200" b="1" dirty="0" smtClean="0">
                <a:solidFill>
                  <a:srgbClr val="00833D"/>
                </a:solidFill>
              </a:rPr>
              <a:t>Se l’ente approva il bilancio di previsione prima del rendiconto, il fondo pluriennale in entrata è pari a zero e  la delibera di riaccertamento straordinario iscriverà il fondo pluriennale vincolato in entrata all’1.1.2015.</a:t>
            </a:r>
          </a:p>
          <a:p>
            <a:pPr marL="271463" algn="just" defTabSz="623888">
              <a:lnSpc>
                <a:spcPct val="130000"/>
              </a:lnSpc>
              <a:tabLst>
                <a:tab pos="2155825" algn="l"/>
              </a:tabLst>
            </a:pPr>
            <a:endParaRPr lang="it-IT" sz="1200" b="1" dirty="0" smtClean="0">
              <a:solidFill>
                <a:srgbClr val="00833D"/>
              </a:solidFill>
            </a:endParaRPr>
          </a:p>
        </p:txBody>
      </p:sp>
      <p:sp>
        <p:nvSpPr>
          <p:cNvPr id="2" name="Segnaposto numero diapositiva 1"/>
          <p:cNvSpPr>
            <a:spLocks noGrp="1"/>
          </p:cNvSpPr>
          <p:nvPr>
            <p:ph type="sldNum" sz="quarter" idx="12"/>
          </p:nvPr>
        </p:nvSpPr>
        <p:spPr/>
        <p:txBody>
          <a:bodyPr/>
          <a:lstStyle/>
          <a:p>
            <a:fld id="{C121BA9E-CF39-5A4C-A796-CE277B4E7A22}" type="slidenum">
              <a:rPr lang="it-IT" smtClean="0"/>
              <a:pPr/>
              <a:t>36</a:t>
            </a:fld>
            <a:endParaRPr lang="it-IT" dirty="0"/>
          </a:p>
        </p:txBody>
      </p:sp>
      <p:sp>
        <p:nvSpPr>
          <p:cNvPr id="6" name="Titolo 5"/>
          <p:cNvSpPr>
            <a:spLocks noGrp="1"/>
          </p:cNvSpPr>
          <p:nvPr>
            <p:ph type="title"/>
          </p:nvPr>
        </p:nvSpPr>
        <p:spPr>
          <a:xfrm>
            <a:off x="1399676" y="591466"/>
            <a:ext cx="7166474" cy="455669"/>
          </a:xfrm>
        </p:spPr>
        <p:txBody>
          <a:bodyPr>
            <a:normAutofit fontScale="90000"/>
          </a:bodyPr>
          <a:lstStyle/>
          <a:p>
            <a:r>
              <a:rPr lang="it-IT" dirty="0" smtClean="0">
                <a:solidFill>
                  <a:srgbClr val="00833D"/>
                </a:solidFill>
              </a:rPr>
              <a:t>Quesito n. </a:t>
            </a:r>
            <a:r>
              <a:rPr lang="it-IT" dirty="0" smtClean="0">
                <a:solidFill>
                  <a:srgbClr val="00833D"/>
                </a:solidFill>
              </a:rPr>
              <a:t>37</a:t>
            </a:r>
            <a:r>
              <a:rPr lang="it-IT" dirty="0" smtClean="0">
                <a:solidFill>
                  <a:srgbClr val="00833D"/>
                </a:solidFill>
              </a:rPr>
              <a:t/>
            </a:r>
            <a:br>
              <a:rPr lang="it-IT" dirty="0" smtClean="0">
                <a:solidFill>
                  <a:srgbClr val="00833D"/>
                </a:solidFill>
              </a:rPr>
            </a:br>
            <a:endParaRPr lang="it-IT" dirty="0">
              <a:solidFill>
                <a:srgbClr val="00833D"/>
              </a:solidFill>
            </a:endParaRPr>
          </a:p>
        </p:txBody>
      </p:sp>
      <p:sp>
        <p:nvSpPr>
          <p:cNvPr id="10" name="Segnaposto piè di pagina 9"/>
          <p:cNvSpPr>
            <a:spLocks noGrp="1"/>
          </p:cNvSpPr>
          <p:nvPr>
            <p:ph type="ftr" sz="quarter" idx="11"/>
          </p:nvPr>
        </p:nvSpPr>
        <p:spPr/>
        <p:txBody>
          <a:bodyPr/>
          <a:lstStyle/>
          <a:p>
            <a:r>
              <a:rPr lang="it-IT" smtClean="0"/>
              <a:t>Ivana Rasi</a:t>
            </a:r>
            <a:endParaRPr lang="it-IT" dirty="0"/>
          </a:p>
        </p:txBody>
      </p:sp>
    </p:spTree>
    <p:extLst>
      <p:ext uri="{BB962C8B-B14F-4D97-AF65-F5344CB8AC3E}">
        <p14:creationId xmlns:p14="http://schemas.microsoft.com/office/powerpoint/2010/main" val="17486951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contenuto 6"/>
          <p:cNvSpPr>
            <a:spLocks noGrp="1"/>
          </p:cNvSpPr>
          <p:nvPr>
            <p:ph idx="1"/>
          </p:nvPr>
        </p:nvSpPr>
        <p:spPr>
          <a:xfrm>
            <a:off x="914400" y="1352550"/>
            <a:ext cx="7651750" cy="5003800"/>
          </a:xfrm>
          <a:noFill/>
        </p:spPr>
        <p:txBody>
          <a:bodyPr numCol="2">
            <a:normAutofit/>
          </a:bodyPr>
          <a:lstStyle/>
          <a:p>
            <a:pPr marL="271463" algn="just" defTabSz="623888">
              <a:lnSpc>
                <a:spcPct val="130000"/>
              </a:lnSpc>
              <a:tabLst>
                <a:tab pos="2155825" algn="l"/>
              </a:tabLst>
            </a:pPr>
            <a:r>
              <a:rPr lang="it-IT" sz="1200" dirty="0" smtClean="0"/>
              <a:t>Nel caso in cui al 31.12.2014 ho in entrata un accertamento corrispondente ad un contributo regionale destinato agli investimenti (a rendicontazione) per il quale la Regione ha anticipato una % in sede di affidamento lavori che al 31.12.2014 risulta essere maggiore rispetto ai lavori effettivamente pagati/ eseguiti, di conseguenza con il riaccertamento straordinario re imputo una quota di entrata inferiore alla corrispondente spesa, dell'opera finanziata dalla Regione, da re imputare, in questo caso al 31.12.2014 prima del riaccertamento straordinario non avevo necessità di vincolare quote di avanzo, con il riaccertamento straordinario devo vincolare l'avanzo per un importo pari alla somma anticipata dalla Regione rispetto alle spese effettivamente sostenute (vincolo pari al vincolo di cassa all'1/</a:t>
            </a:r>
            <a:r>
              <a:rPr lang="it-IT" sz="1200" dirty="0" err="1" smtClean="0"/>
              <a:t>1</a:t>
            </a:r>
            <a:r>
              <a:rPr lang="it-IT" sz="1200" dirty="0" smtClean="0"/>
              <a:t>/2015). Chiedo conferma se così facendo viene correttamente vincolato l'avanzo?</a:t>
            </a:r>
          </a:p>
          <a:p>
            <a:pPr marL="271463" algn="just" defTabSz="623888">
              <a:lnSpc>
                <a:spcPct val="130000"/>
              </a:lnSpc>
              <a:tabLst>
                <a:tab pos="2155825" algn="l"/>
              </a:tabLst>
            </a:pPr>
            <a:endParaRPr lang="it-IT" sz="1200" dirty="0" smtClean="0"/>
          </a:p>
          <a:p>
            <a:pPr marL="271463" lvl="0" algn="just" defTabSz="623888">
              <a:lnSpc>
                <a:spcPct val="130000"/>
              </a:lnSpc>
              <a:tabLst>
                <a:tab pos="2155825" algn="l"/>
              </a:tabLst>
            </a:pPr>
            <a:r>
              <a:rPr lang="it-IT" sz="1200" b="1" dirty="0" smtClean="0">
                <a:solidFill>
                  <a:srgbClr val="00833D"/>
                </a:solidFill>
              </a:rPr>
              <a:t>A seguito dell’anticipo del contributo a rendicontazione ricevuto dalla regione, che risulta essere di importo maggiore dei corrispondenti lavori eseguiti, si </a:t>
            </a:r>
            <a:r>
              <a:rPr lang="it-IT" sz="1200" b="1" dirty="0" err="1" smtClean="0">
                <a:solidFill>
                  <a:srgbClr val="00833D"/>
                </a:solidFill>
              </a:rPr>
              <a:t>reimputa</a:t>
            </a:r>
            <a:r>
              <a:rPr lang="it-IT" sz="1200" b="1" dirty="0" smtClean="0">
                <a:solidFill>
                  <a:srgbClr val="00833D"/>
                </a:solidFill>
              </a:rPr>
              <a:t> un residuo attivo a fronte di un correlato residuo passivo, quest’ultimo di importo superiore. Si forma il fondo pluriennale vincolato che, come posta contabile, non entra nel calcolo del risultato di amministrazione. </a:t>
            </a:r>
          </a:p>
          <a:p>
            <a:pPr marL="271463" lvl="0" algn="just" defTabSz="623888">
              <a:lnSpc>
                <a:spcPct val="130000"/>
              </a:lnSpc>
              <a:tabLst>
                <a:tab pos="2155825" algn="l"/>
              </a:tabLst>
            </a:pPr>
            <a:r>
              <a:rPr lang="it-IT" sz="1200" b="1" dirty="0" smtClean="0">
                <a:solidFill>
                  <a:srgbClr val="00833D"/>
                </a:solidFill>
              </a:rPr>
              <a:t>Pertanto l’importo anticipato dalla Regione che eccede le spese effettivamente sostenute al 31.12.2014, non deve essere vincolato ma contribuisce alla costituzione del fondo pluriennale vincolato.</a:t>
            </a:r>
          </a:p>
        </p:txBody>
      </p:sp>
      <p:sp>
        <p:nvSpPr>
          <p:cNvPr id="2" name="Segnaposto numero diapositiva 1"/>
          <p:cNvSpPr>
            <a:spLocks noGrp="1"/>
          </p:cNvSpPr>
          <p:nvPr>
            <p:ph type="sldNum" sz="quarter" idx="12"/>
          </p:nvPr>
        </p:nvSpPr>
        <p:spPr/>
        <p:txBody>
          <a:bodyPr/>
          <a:lstStyle/>
          <a:p>
            <a:fld id="{C121BA9E-CF39-5A4C-A796-CE277B4E7A22}" type="slidenum">
              <a:rPr lang="it-IT" smtClean="0"/>
              <a:pPr/>
              <a:t>4</a:t>
            </a:fld>
            <a:endParaRPr lang="it-IT" dirty="0"/>
          </a:p>
        </p:txBody>
      </p:sp>
      <p:sp>
        <p:nvSpPr>
          <p:cNvPr id="6" name="Titolo 5"/>
          <p:cNvSpPr>
            <a:spLocks noGrp="1"/>
          </p:cNvSpPr>
          <p:nvPr>
            <p:ph type="title"/>
          </p:nvPr>
        </p:nvSpPr>
        <p:spPr>
          <a:xfrm>
            <a:off x="1399676" y="591466"/>
            <a:ext cx="7166474" cy="455669"/>
          </a:xfrm>
        </p:spPr>
        <p:txBody>
          <a:bodyPr>
            <a:normAutofit fontScale="90000"/>
          </a:bodyPr>
          <a:lstStyle/>
          <a:p>
            <a:r>
              <a:rPr lang="it-IT" dirty="0" smtClean="0">
                <a:solidFill>
                  <a:srgbClr val="00833D"/>
                </a:solidFill>
              </a:rPr>
              <a:t>Quesito n. 3</a:t>
            </a:r>
            <a:br>
              <a:rPr lang="it-IT" dirty="0" smtClean="0">
                <a:solidFill>
                  <a:srgbClr val="00833D"/>
                </a:solidFill>
              </a:rPr>
            </a:br>
            <a:endParaRPr lang="it-IT" dirty="0">
              <a:solidFill>
                <a:srgbClr val="00833D"/>
              </a:solidFill>
            </a:endParaRPr>
          </a:p>
        </p:txBody>
      </p:sp>
      <p:sp>
        <p:nvSpPr>
          <p:cNvPr id="10" name="Segnaposto piè di pagina 9"/>
          <p:cNvSpPr>
            <a:spLocks noGrp="1"/>
          </p:cNvSpPr>
          <p:nvPr>
            <p:ph type="ftr" sz="quarter" idx="11"/>
          </p:nvPr>
        </p:nvSpPr>
        <p:spPr/>
        <p:txBody>
          <a:bodyPr/>
          <a:lstStyle/>
          <a:p>
            <a:r>
              <a:rPr lang="it-IT" smtClean="0"/>
              <a:t>Ivana Rasi</a:t>
            </a:r>
            <a:endParaRPr lang="it-IT" dirty="0"/>
          </a:p>
        </p:txBody>
      </p:sp>
    </p:spTree>
    <p:extLst>
      <p:ext uri="{BB962C8B-B14F-4D97-AF65-F5344CB8AC3E}">
        <p14:creationId xmlns:p14="http://schemas.microsoft.com/office/powerpoint/2010/main" val="17486951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contenuto 6"/>
          <p:cNvSpPr>
            <a:spLocks noGrp="1"/>
          </p:cNvSpPr>
          <p:nvPr>
            <p:ph idx="1"/>
          </p:nvPr>
        </p:nvSpPr>
        <p:spPr>
          <a:xfrm>
            <a:off x="914400" y="1352550"/>
            <a:ext cx="7651750" cy="5003800"/>
          </a:xfrm>
          <a:noFill/>
        </p:spPr>
        <p:txBody>
          <a:bodyPr numCol="2">
            <a:normAutofit/>
          </a:bodyPr>
          <a:lstStyle/>
          <a:p>
            <a:pPr marL="271463" algn="just" defTabSz="623888">
              <a:lnSpc>
                <a:spcPct val="130000"/>
              </a:lnSpc>
              <a:tabLst>
                <a:tab pos="2155825" algn="l"/>
              </a:tabLst>
            </a:pPr>
            <a:r>
              <a:rPr lang="it-IT" sz="1200" dirty="0" smtClean="0"/>
              <a:t>La regione ogni anno assegna ai comuni delle somme per finalità specifiche per funzioni di carattere socio-assistenziale : ESEMPI: 1)fondi per povertà estreme ,2) fondi per cantieri di lavoro,3) fondi per la non autosufficienza. Contabilmente nel 2014  nella parte entrata, è stata accertata tutta la somma , anche se non interamente incassata, mentre per la parte spesa è stato registrato un impegno tecnico in quanto  non sono state perfezionate le obbligazioni.  In sede di  riaccertamento straordinario dei residui si realizza  una economia di gestione e le somme con obbligazioni non perfezionate vanno  nell’avanzo vincolato da trasferimenti. Tutto questo però comporta dei colossali handicap di natura finanziaria  in quanto tali somme hanno un effetto rilevantissimo sul patto di stabilità, basti considerare che il loro ammontare in pratica fa più che raddoppiare l’obiettivo del patto. Si chiede perciò se in questi casi sia possibile portare le somme derivanti da impegni tecnici a </a:t>
            </a:r>
            <a:r>
              <a:rPr lang="it-IT" sz="1200" dirty="0" err="1" smtClean="0"/>
              <a:t>f.p.v.</a:t>
            </a:r>
            <a:r>
              <a:rPr lang="it-IT" sz="1200" dirty="0" smtClean="0"/>
              <a:t> o soluzioni possibile?</a:t>
            </a:r>
          </a:p>
          <a:p>
            <a:pPr marL="271463" algn="just" defTabSz="623888">
              <a:lnSpc>
                <a:spcPct val="130000"/>
              </a:lnSpc>
              <a:tabLst>
                <a:tab pos="2155825" algn="l"/>
              </a:tabLst>
            </a:pPr>
            <a:endParaRPr lang="it-IT" sz="1200" dirty="0" smtClean="0"/>
          </a:p>
          <a:p>
            <a:pPr marL="271463" lvl="0" algn="just" defTabSz="623888">
              <a:lnSpc>
                <a:spcPct val="130000"/>
              </a:lnSpc>
              <a:tabLst>
                <a:tab pos="2155825" algn="l"/>
              </a:tabLst>
            </a:pPr>
            <a:r>
              <a:rPr lang="it-IT" sz="1200" b="1" dirty="0" smtClean="0">
                <a:solidFill>
                  <a:srgbClr val="00833D"/>
                </a:solidFill>
              </a:rPr>
              <a:t>L’iter seguito dall’Ente è corretto: i residui passivi tecnici, in quanto non sorretti da obbligazioni giuridiche perfezionate, vanno  eliminati, </a:t>
            </a:r>
            <a:r>
              <a:rPr lang="it-IT" sz="1200" b="1" dirty="0" err="1" smtClean="0">
                <a:solidFill>
                  <a:srgbClr val="00833D"/>
                </a:solidFill>
              </a:rPr>
              <a:t>riconfluendo</a:t>
            </a:r>
            <a:r>
              <a:rPr lang="it-IT" sz="1200" b="1" dirty="0" smtClean="0">
                <a:solidFill>
                  <a:srgbClr val="00833D"/>
                </a:solidFill>
              </a:rPr>
              <a:t> nell’avanzo tecnico.</a:t>
            </a:r>
          </a:p>
          <a:p>
            <a:pPr marL="271463" lvl="0" algn="just" defTabSz="623888">
              <a:lnSpc>
                <a:spcPct val="130000"/>
              </a:lnSpc>
              <a:tabLst>
                <a:tab pos="2155825" algn="l"/>
              </a:tabLst>
            </a:pPr>
            <a:r>
              <a:rPr lang="it-IT" sz="1200" b="1" dirty="0" smtClean="0">
                <a:solidFill>
                  <a:srgbClr val="00833D"/>
                </a:solidFill>
              </a:rPr>
              <a:t>L’applicazione dell’avanzo vincolato genererà un impegno di competenza, influendo sul patto di stabilità.</a:t>
            </a:r>
          </a:p>
          <a:p>
            <a:pPr marL="271463" lvl="0" algn="just" defTabSz="623888">
              <a:lnSpc>
                <a:spcPct val="130000"/>
              </a:lnSpc>
              <a:tabLst>
                <a:tab pos="2155825" algn="l"/>
              </a:tabLst>
            </a:pPr>
            <a:r>
              <a:rPr lang="it-IT" sz="1200" b="1" dirty="0" smtClean="0">
                <a:solidFill>
                  <a:srgbClr val="00833D"/>
                </a:solidFill>
              </a:rPr>
              <a:t>Ma nel 2015 l’ente è tenuto ad osservare, nella rilevazione dei fatti gestionali, il principio di competenza finanziaria applicando il criterio dell’imputazione della spesa secondo esigibilità. E questo permetterà di bilanciare l’effetto sul patto derivante dalla </a:t>
            </a:r>
            <a:r>
              <a:rPr lang="it-IT" sz="1200" b="1" dirty="0" err="1" smtClean="0">
                <a:solidFill>
                  <a:srgbClr val="00833D"/>
                </a:solidFill>
              </a:rPr>
              <a:t>reimputazione</a:t>
            </a:r>
            <a:r>
              <a:rPr lang="it-IT" sz="1200" b="1" dirty="0" smtClean="0">
                <a:solidFill>
                  <a:srgbClr val="00833D"/>
                </a:solidFill>
              </a:rPr>
              <a:t> o dall’impegno di spese finanziate con avanzo vincolato.</a:t>
            </a:r>
          </a:p>
          <a:p>
            <a:pPr marL="271463" lvl="0" algn="just" defTabSz="623888">
              <a:lnSpc>
                <a:spcPct val="130000"/>
              </a:lnSpc>
              <a:tabLst>
                <a:tab pos="2155825" algn="l"/>
              </a:tabLst>
            </a:pPr>
            <a:endParaRPr lang="it-IT" sz="1200" dirty="0" smtClean="0"/>
          </a:p>
        </p:txBody>
      </p:sp>
      <p:sp>
        <p:nvSpPr>
          <p:cNvPr id="2" name="Segnaposto numero diapositiva 1"/>
          <p:cNvSpPr>
            <a:spLocks noGrp="1"/>
          </p:cNvSpPr>
          <p:nvPr>
            <p:ph type="sldNum" sz="quarter" idx="12"/>
          </p:nvPr>
        </p:nvSpPr>
        <p:spPr/>
        <p:txBody>
          <a:bodyPr/>
          <a:lstStyle/>
          <a:p>
            <a:fld id="{C121BA9E-CF39-5A4C-A796-CE277B4E7A22}" type="slidenum">
              <a:rPr lang="it-IT" smtClean="0"/>
              <a:pPr/>
              <a:t>5</a:t>
            </a:fld>
            <a:endParaRPr lang="it-IT" dirty="0"/>
          </a:p>
        </p:txBody>
      </p:sp>
      <p:sp>
        <p:nvSpPr>
          <p:cNvPr id="6" name="Titolo 5"/>
          <p:cNvSpPr>
            <a:spLocks noGrp="1"/>
          </p:cNvSpPr>
          <p:nvPr>
            <p:ph type="title"/>
          </p:nvPr>
        </p:nvSpPr>
        <p:spPr>
          <a:xfrm>
            <a:off x="1399676" y="591466"/>
            <a:ext cx="7166474" cy="455669"/>
          </a:xfrm>
        </p:spPr>
        <p:txBody>
          <a:bodyPr>
            <a:normAutofit fontScale="90000"/>
          </a:bodyPr>
          <a:lstStyle/>
          <a:p>
            <a:r>
              <a:rPr lang="it-IT" dirty="0" smtClean="0">
                <a:solidFill>
                  <a:srgbClr val="00833D"/>
                </a:solidFill>
              </a:rPr>
              <a:t>Quesito n. 4</a:t>
            </a:r>
            <a:br>
              <a:rPr lang="it-IT" dirty="0" smtClean="0">
                <a:solidFill>
                  <a:srgbClr val="00833D"/>
                </a:solidFill>
              </a:rPr>
            </a:br>
            <a:endParaRPr lang="it-IT" dirty="0">
              <a:solidFill>
                <a:srgbClr val="00833D"/>
              </a:solidFill>
            </a:endParaRPr>
          </a:p>
        </p:txBody>
      </p:sp>
      <p:sp>
        <p:nvSpPr>
          <p:cNvPr id="10" name="Segnaposto piè di pagina 9"/>
          <p:cNvSpPr>
            <a:spLocks noGrp="1"/>
          </p:cNvSpPr>
          <p:nvPr>
            <p:ph type="ftr" sz="quarter" idx="11"/>
          </p:nvPr>
        </p:nvSpPr>
        <p:spPr/>
        <p:txBody>
          <a:bodyPr/>
          <a:lstStyle/>
          <a:p>
            <a:r>
              <a:rPr lang="it-IT" smtClean="0"/>
              <a:t>Ivana Rasi</a:t>
            </a:r>
            <a:endParaRPr lang="it-IT" dirty="0"/>
          </a:p>
        </p:txBody>
      </p:sp>
    </p:spTree>
    <p:extLst>
      <p:ext uri="{BB962C8B-B14F-4D97-AF65-F5344CB8AC3E}">
        <p14:creationId xmlns:p14="http://schemas.microsoft.com/office/powerpoint/2010/main" val="17486951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contenuto 6"/>
          <p:cNvSpPr>
            <a:spLocks noGrp="1"/>
          </p:cNvSpPr>
          <p:nvPr>
            <p:ph idx="1"/>
          </p:nvPr>
        </p:nvSpPr>
        <p:spPr>
          <a:xfrm>
            <a:off x="914400" y="1352550"/>
            <a:ext cx="7651750" cy="5003800"/>
          </a:xfrm>
          <a:noFill/>
        </p:spPr>
        <p:txBody>
          <a:bodyPr numCol="2">
            <a:normAutofit/>
          </a:bodyPr>
          <a:lstStyle/>
          <a:p>
            <a:pPr marL="271463" algn="just" defTabSz="623888">
              <a:lnSpc>
                <a:spcPct val="130000"/>
              </a:lnSpc>
              <a:tabLst>
                <a:tab pos="2155825" algn="l"/>
              </a:tabLst>
            </a:pPr>
            <a:r>
              <a:rPr lang="it-IT" sz="1200" dirty="0" smtClean="0"/>
              <a:t>Come funzionano le spese per legali?</a:t>
            </a:r>
          </a:p>
          <a:p>
            <a:pPr marL="271463" algn="just" defTabSz="623888">
              <a:lnSpc>
                <a:spcPct val="130000"/>
              </a:lnSpc>
              <a:tabLst>
                <a:tab pos="2155825" algn="l"/>
              </a:tabLst>
            </a:pPr>
            <a:endParaRPr lang="it-IT" sz="1200" dirty="0" smtClean="0"/>
          </a:p>
          <a:p>
            <a:pPr marL="271463" algn="just">
              <a:lnSpc>
                <a:spcPct val="150000"/>
              </a:lnSpc>
            </a:pPr>
            <a:r>
              <a:rPr lang="it-IT" sz="1300" b="1" dirty="0" smtClean="0">
                <a:solidFill>
                  <a:srgbClr val="00833D"/>
                </a:solidFill>
              </a:rPr>
              <a:t>Gli impegni derivanti dal conferimento di incarico a legali esterni, la cui esigibilità non è determinabile, sono imputati all'esercizio in cui il contratto è firmato, in deroga al principio della competenza potenziata, al fine di garantire la copertura della spesa. In sede di predisposizione del rendiconto, in occasione della verifica dei residui prevista dall'articolo 3, comma 4 del presente decreto, se l'obbligazione non è esigibile, si provvede alla cancellazione dell'impegno ed alla sua immediata </a:t>
            </a:r>
            <a:r>
              <a:rPr lang="it-IT" sz="1300" b="1" dirty="0" err="1" smtClean="0">
                <a:solidFill>
                  <a:srgbClr val="00833D"/>
                </a:solidFill>
              </a:rPr>
              <a:t>reimputazione</a:t>
            </a:r>
            <a:r>
              <a:rPr lang="it-IT" sz="1300" b="1" dirty="0" smtClean="0">
                <a:solidFill>
                  <a:srgbClr val="00833D"/>
                </a:solidFill>
              </a:rPr>
              <a:t> all'esercizio in cui si prevede che sarà esigibile, anche sulla base delle indicazioni presenti nel contratto di incarico al legale. </a:t>
            </a:r>
          </a:p>
          <a:p>
            <a:pPr marL="271463" algn="just">
              <a:lnSpc>
                <a:spcPct val="150000"/>
              </a:lnSpc>
            </a:pPr>
            <a:r>
              <a:rPr lang="it-IT" sz="1300" b="1" dirty="0" smtClean="0">
                <a:solidFill>
                  <a:srgbClr val="00833D"/>
                </a:solidFill>
              </a:rPr>
              <a:t>Al fine di evitare la formazione di debiti fuori bilancio, l'ente </a:t>
            </a:r>
            <a:r>
              <a:rPr lang="it-IT" sz="1300" b="1" dirty="0" err="1" smtClean="0">
                <a:solidFill>
                  <a:srgbClr val="00833D"/>
                </a:solidFill>
              </a:rPr>
              <a:t>chiedeogni</a:t>
            </a:r>
            <a:r>
              <a:rPr lang="it-IT" sz="1300" b="1" dirty="0" smtClean="0">
                <a:solidFill>
                  <a:srgbClr val="00833D"/>
                </a:solidFill>
              </a:rPr>
              <a:t> anno al legale di confermare o meno il preventivo di spesa sulla base della quale è stato assunto l'impegno e, di conseguenza, provvede ad assumere gli eventuali ulteriori impegni. Nell'esercizio in cui l'impegno è cancellato si iscrive, tra le spese, il fondo pluriennale vincolato al fine di consentire la copertura dell'impegno nell'esercizio in cui l'obbligazione è imputata.</a:t>
            </a:r>
          </a:p>
        </p:txBody>
      </p:sp>
      <p:sp>
        <p:nvSpPr>
          <p:cNvPr id="2" name="Segnaposto numero diapositiva 1"/>
          <p:cNvSpPr>
            <a:spLocks noGrp="1"/>
          </p:cNvSpPr>
          <p:nvPr>
            <p:ph type="sldNum" sz="quarter" idx="12"/>
          </p:nvPr>
        </p:nvSpPr>
        <p:spPr/>
        <p:txBody>
          <a:bodyPr/>
          <a:lstStyle/>
          <a:p>
            <a:fld id="{C121BA9E-CF39-5A4C-A796-CE277B4E7A22}" type="slidenum">
              <a:rPr lang="it-IT" smtClean="0"/>
              <a:pPr/>
              <a:t>6</a:t>
            </a:fld>
            <a:endParaRPr lang="it-IT" dirty="0"/>
          </a:p>
        </p:txBody>
      </p:sp>
      <p:sp>
        <p:nvSpPr>
          <p:cNvPr id="6" name="Titolo 5"/>
          <p:cNvSpPr>
            <a:spLocks noGrp="1"/>
          </p:cNvSpPr>
          <p:nvPr>
            <p:ph type="title"/>
          </p:nvPr>
        </p:nvSpPr>
        <p:spPr>
          <a:xfrm>
            <a:off x="1399676" y="591466"/>
            <a:ext cx="7166474" cy="455669"/>
          </a:xfrm>
        </p:spPr>
        <p:txBody>
          <a:bodyPr>
            <a:normAutofit fontScale="90000"/>
          </a:bodyPr>
          <a:lstStyle/>
          <a:p>
            <a:r>
              <a:rPr lang="it-IT" dirty="0" smtClean="0">
                <a:solidFill>
                  <a:srgbClr val="00833D"/>
                </a:solidFill>
              </a:rPr>
              <a:t>Quesito n. 5</a:t>
            </a:r>
            <a:br>
              <a:rPr lang="it-IT" dirty="0" smtClean="0">
                <a:solidFill>
                  <a:srgbClr val="00833D"/>
                </a:solidFill>
              </a:rPr>
            </a:br>
            <a:endParaRPr lang="it-IT" dirty="0">
              <a:solidFill>
                <a:srgbClr val="00833D"/>
              </a:solidFill>
            </a:endParaRPr>
          </a:p>
        </p:txBody>
      </p:sp>
      <p:sp>
        <p:nvSpPr>
          <p:cNvPr id="10" name="Segnaposto piè di pagina 9"/>
          <p:cNvSpPr>
            <a:spLocks noGrp="1"/>
          </p:cNvSpPr>
          <p:nvPr>
            <p:ph type="ftr" sz="quarter" idx="11"/>
          </p:nvPr>
        </p:nvSpPr>
        <p:spPr/>
        <p:txBody>
          <a:bodyPr/>
          <a:lstStyle/>
          <a:p>
            <a:r>
              <a:rPr lang="it-IT" smtClean="0"/>
              <a:t>Ivana Rasi</a:t>
            </a:r>
            <a:endParaRPr lang="it-IT" dirty="0"/>
          </a:p>
        </p:txBody>
      </p:sp>
    </p:spTree>
    <p:extLst>
      <p:ext uri="{BB962C8B-B14F-4D97-AF65-F5344CB8AC3E}">
        <p14:creationId xmlns:p14="http://schemas.microsoft.com/office/powerpoint/2010/main" val="17486951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contenuto 6"/>
          <p:cNvSpPr>
            <a:spLocks noGrp="1"/>
          </p:cNvSpPr>
          <p:nvPr>
            <p:ph idx="1"/>
          </p:nvPr>
        </p:nvSpPr>
        <p:spPr>
          <a:xfrm>
            <a:off x="914400" y="1352550"/>
            <a:ext cx="7651750" cy="5003800"/>
          </a:xfrm>
          <a:noFill/>
        </p:spPr>
        <p:txBody>
          <a:bodyPr numCol="2">
            <a:normAutofit/>
          </a:bodyPr>
          <a:lstStyle/>
          <a:p>
            <a:pPr algn="just" defTabSz="623888">
              <a:lnSpc>
                <a:spcPct val="130000"/>
              </a:lnSpc>
              <a:tabLst>
                <a:tab pos="2155825" algn="l"/>
              </a:tabLst>
            </a:pPr>
            <a:r>
              <a:rPr lang="it-IT" sz="1200" dirty="0" smtClean="0"/>
              <a:t>Se è stato incassato il 10 % in acconto del finanziamento ma non sono state avviate le procedure cosa fare?</a:t>
            </a:r>
          </a:p>
          <a:p>
            <a:pPr marL="271463" algn="just" defTabSz="623888">
              <a:lnSpc>
                <a:spcPct val="130000"/>
              </a:lnSpc>
              <a:tabLst>
                <a:tab pos="2155825" algn="l"/>
              </a:tabLst>
            </a:pPr>
            <a:endParaRPr lang="it-IT" sz="1200" dirty="0" smtClean="0"/>
          </a:p>
          <a:p>
            <a:pPr algn="just"/>
            <a:r>
              <a:rPr lang="it-IT" sz="1200" b="1" dirty="0" smtClean="0">
                <a:solidFill>
                  <a:srgbClr val="00833D"/>
                </a:solidFill>
              </a:rPr>
              <a:t>Solo l’avvio delle procedure di gara (intendendosi l’indizione formale della gara con la pubblicazione del bando o la spedizione delle lettere di invito) o la registrazione di impegni </a:t>
            </a:r>
            <a:r>
              <a:rPr lang="it-IT" sz="1200" dirty="0" smtClean="0"/>
              <a:t> </a:t>
            </a:r>
            <a:r>
              <a:rPr lang="it-IT" sz="1200" b="1" dirty="0" smtClean="0">
                <a:solidFill>
                  <a:srgbClr val="00833D"/>
                </a:solidFill>
              </a:rPr>
              <a:t>assunti sulla base di obbligazioni giuridicamente perfezionate, imputate secondo esigibilità, ancorché relativi solo ad alcune spese del quadro economico progettuale, escluse le spere di progettazione, permettono di finanziare l’opera con il fondo pluriennale vincolato. </a:t>
            </a:r>
          </a:p>
          <a:p>
            <a:pPr algn="just"/>
            <a:r>
              <a:rPr lang="it-IT" sz="1200" b="1" dirty="0" smtClean="0">
                <a:solidFill>
                  <a:srgbClr val="00833D"/>
                </a:solidFill>
              </a:rPr>
              <a:t>Pertanto il contributo accertato e incassato </a:t>
            </a:r>
            <a:r>
              <a:rPr lang="it-IT" sz="1200" b="1" dirty="0" err="1" smtClean="0">
                <a:solidFill>
                  <a:srgbClr val="00833D"/>
                </a:solidFill>
              </a:rPr>
              <a:t>riconfluisce</a:t>
            </a:r>
            <a:r>
              <a:rPr lang="it-IT" sz="1200" b="1" dirty="0" smtClean="0">
                <a:solidFill>
                  <a:srgbClr val="00833D"/>
                </a:solidFill>
              </a:rPr>
              <a:t> nell’avanzo vincolato da trasferimenti.</a:t>
            </a:r>
          </a:p>
        </p:txBody>
      </p:sp>
      <p:sp>
        <p:nvSpPr>
          <p:cNvPr id="2" name="Segnaposto numero diapositiva 1"/>
          <p:cNvSpPr>
            <a:spLocks noGrp="1"/>
          </p:cNvSpPr>
          <p:nvPr>
            <p:ph type="sldNum" sz="quarter" idx="12"/>
          </p:nvPr>
        </p:nvSpPr>
        <p:spPr/>
        <p:txBody>
          <a:bodyPr/>
          <a:lstStyle/>
          <a:p>
            <a:fld id="{C121BA9E-CF39-5A4C-A796-CE277B4E7A22}" type="slidenum">
              <a:rPr lang="it-IT" smtClean="0"/>
              <a:pPr/>
              <a:t>7</a:t>
            </a:fld>
            <a:endParaRPr lang="it-IT" dirty="0"/>
          </a:p>
        </p:txBody>
      </p:sp>
      <p:sp>
        <p:nvSpPr>
          <p:cNvPr id="6" name="Titolo 5"/>
          <p:cNvSpPr>
            <a:spLocks noGrp="1"/>
          </p:cNvSpPr>
          <p:nvPr>
            <p:ph type="title"/>
          </p:nvPr>
        </p:nvSpPr>
        <p:spPr>
          <a:xfrm>
            <a:off x="1399676" y="591466"/>
            <a:ext cx="7166474" cy="455669"/>
          </a:xfrm>
        </p:spPr>
        <p:txBody>
          <a:bodyPr>
            <a:normAutofit fontScale="90000"/>
          </a:bodyPr>
          <a:lstStyle/>
          <a:p>
            <a:r>
              <a:rPr lang="it-IT" dirty="0" smtClean="0">
                <a:solidFill>
                  <a:srgbClr val="00833D"/>
                </a:solidFill>
              </a:rPr>
              <a:t>Quesito n. 6</a:t>
            </a:r>
            <a:br>
              <a:rPr lang="it-IT" dirty="0" smtClean="0">
                <a:solidFill>
                  <a:srgbClr val="00833D"/>
                </a:solidFill>
              </a:rPr>
            </a:br>
            <a:endParaRPr lang="it-IT" dirty="0">
              <a:solidFill>
                <a:srgbClr val="00833D"/>
              </a:solidFill>
            </a:endParaRPr>
          </a:p>
        </p:txBody>
      </p:sp>
      <p:sp>
        <p:nvSpPr>
          <p:cNvPr id="10" name="Segnaposto piè di pagina 9"/>
          <p:cNvSpPr>
            <a:spLocks noGrp="1"/>
          </p:cNvSpPr>
          <p:nvPr>
            <p:ph type="ftr" sz="quarter" idx="11"/>
          </p:nvPr>
        </p:nvSpPr>
        <p:spPr/>
        <p:txBody>
          <a:bodyPr/>
          <a:lstStyle/>
          <a:p>
            <a:r>
              <a:rPr lang="it-IT" smtClean="0"/>
              <a:t>Ivana Rasi</a:t>
            </a:r>
            <a:endParaRPr lang="it-IT" dirty="0"/>
          </a:p>
        </p:txBody>
      </p:sp>
    </p:spTree>
    <p:extLst>
      <p:ext uri="{BB962C8B-B14F-4D97-AF65-F5344CB8AC3E}">
        <p14:creationId xmlns:p14="http://schemas.microsoft.com/office/powerpoint/2010/main" val="17486951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contenuto 6"/>
          <p:cNvSpPr>
            <a:spLocks noGrp="1"/>
          </p:cNvSpPr>
          <p:nvPr>
            <p:ph idx="1"/>
          </p:nvPr>
        </p:nvSpPr>
        <p:spPr>
          <a:xfrm>
            <a:off x="914400" y="1352550"/>
            <a:ext cx="7651750" cy="5003800"/>
          </a:xfrm>
          <a:noFill/>
        </p:spPr>
        <p:txBody>
          <a:bodyPr numCol="2">
            <a:normAutofit/>
          </a:bodyPr>
          <a:lstStyle/>
          <a:p>
            <a:pPr marL="271463" algn="just" defTabSz="623888">
              <a:lnSpc>
                <a:spcPct val="130000"/>
              </a:lnSpc>
              <a:tabLst>
                <a:tab pos="2155825" algn="l"/>
              </a:tabLst>
            </a:pPr>
            <a:r>
              <a:rPr lang="it-IT" sz="1200" dirty="0" smtClean="0"/>
              <a:t>La quota delle sanzioni amministrative vanno nella quota vincolata per legge</a:t>
            </a:r>
          </a:p>
          <a:p>
            <a:pPr marL="271463" algn="just" defTabSz="623888">
              <a:lnSpc>
                <a:spcPct val="130000"/>
              </a:lnSpc>
              <a:tabLst>
                <a:tab pos="2155825" algn="l"/>
              </a:tabLst>
            </a:pPr>
            <a:r>
              <a:rPr lang="it-IT" sz="1200" dirty="0" smtClean="0"/>
              <a:t> </a:t>
            </a:r>
          </a:p>
          <a:p>
            <a:pPr marL="271463" lvl="0" algn="just" defTabSz="623888">
              <a:lnSpc>
                <a:spcPct val="130000"/>
              </a:lnSpc>
              <a:tabLst>
                <a:tab pos="2155825" algn="l"/>
              </a:tabLst>
            </a:pPr>
            <a:endParaRPr lang="it-IT" sz="1200" dirty="0" smtClean="0"/>
          </a:p>
          <a:p>
            <a:pPr marL="271463" algn="just">
              <a:lnSpc>
                <a:spcPct val="150000"/>
              </a:lnSpc>
            </a:pPr>
            <a:r>
              <a:rPr lang="it-IT" sz="1200" b="1" dirty="0" smtClean="0">
                <a:solidFill>
                  <a:srgbClr val="00833D"/>
                </a:solidFill>
              </a:rPr>
              <a:t>I residui passivi eliminati perché non sorretti da obbligazioni giuridiche perfezionate e relativi ad impegni tecnici finanziati con i proventi delle sanzioni amministrative al codice della strada, </a:t>
            </a:r>
            <a:r>
              <a:rPr lang="it-IT" sz="1200" b="1" dirty="0" err="1" smtClean="0">
                <a:solidFill>
                  <a:srgbClr val="00833D"/>
                </a:solidFill>
              </a:rPr>
              <a:t>riconfluiscono</a:t>
            </a:r>
            <a:r>
              <a:rPr lang="it-IT" sz="1200" b="1" dirty="0" smtClean="0">
                <a:solidFill>
                  <a:srgbClr val="00833D"/>
                </a:solidFill>
              </a:rPr>
              <a:t> nella quota vincolata  del risultato di amministrazione, tra i vincoli di legge.</a:t>
            </a:r>
          </a:p>
        </p:txBody>
      </p:sp>
      <p:sp>
        <p:nvSpPr>
          <p:cNvPr id="2" name="Segnaposto numero diapositiva 1"/>
          <p:cNvSpPr>
            <a:spLocks noGrp="1"/>
          </p:cNvSpPr>
          <p:nvPr>
            <p:ph type="sldNum" sz="quarter" idx="12"/>
          </p:nvPr>
        </p:nvSpPr>
        <p:spPr/>
        <p:txBody>
          <a:bodyPr/>
          <a:lstStyle/>
          <a:p>
            <a:fld id="{C121BA9E-CF39-5A4C-A796-CE277B4E7A22}" type="slidenum">
              <a:rPr lang="it-IT" smtClean="0"/>
              <a:pPr/>
              <a:t>8</a:t>
            </a:fld>
            <a:endParaRPr lang="it-IT" dirty="0"/>
          </a:p>
        </p:txBody>
      </p:sp>
      <p:sp>
        <p:nvSpPr>
          <p:cNvPr id="6" name="Titolo 5"/>
          <p:cNvSpPr>
            <a:spLocks noGrp="1"/>
          </p:cNvSpPr>
          <p:nvPr>
            <p:ph type="title"/>
          </p:nvPr>
        </p:nvSpPr>
        <p:spPr>
          <a:xfrm>
            <a:off x="1399676" y="591466"/>
            <a:ext cx="7166474" cy="455669"/>
          </a:xfrm>
        </p:spPr>
        <p:txBody>
          <a:bodyPr>
            <a:normAutofit fontScale="90000"/>
          </a:bodyPr>
          <a:lstStyle/>
          <a:p>
            <a:r>
              <a:rPr lang="it-IT" dirty="0" smtClean="0">
                <a:solidFill>
                  <a:srgbClr val="00833D"/>
                </a:solidFill>
              </a:rPr>
              <a:t>Quesito n. 7</a:t>
            </a:r>
            <a:br>
              <a:rPr lang="it-IT" dirty="0" smtClean="0">
                <a:solidFill>
                  <a:srgbClr val="00833D"/>
                </a:solidFill>
              </a:rPr>
            </a:br>
            <a:endParaRPr lang="it-IT" dirty="0">
              <a:solidFill>
                <a:srgbClr val="00833D"/>
              </a:solidFill>
            </a:endParaRPr>
          </a:p>
        </p:txBody>
      </p:sp>
      <p:sp>
        <p:nvSpPr>
          <p:cNvPr id="10" name="Segnaposto piè di pagina 9"/>
          <p:cNvSpPr>
            <a:spLocks noGrp="1"/>
          </p:cNvSpPr>
          <p:nvPr>
            <p:ph type="ftr" sz="quarter" idx="11"/>
          </p:nvPr>
        </p:nvSpPr>
        <p:spPr/>
        <p:txBody>
          <a:bodyPr/>
          <a:lstStyle/>
          <a:p>
            <a:r>
              <a:rPr lang="it-IT" smtClean="0"/>
              <a:t>Ivana Rasi</a:t>
            </a:r>
            <a:endParaRPr lang="it-IT" dirty="0"/>
          </a:p>
        </p:txBody>
      </p:sp>
    </p:spTree>
    <p:extLst>
      <p:ext uri="{BB962C8B-B14F-4D97-AF65-F5344CB8AC3E}">
        <p14:creationId xmlns:p14="http://schemas.microsoft.com/office/powerpoint/2010/main" val="17486951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contenuto 6"/>
          <p:cNvSpPr>
            <a:spLocks noGrp="1"/>
          </p:cNvSpPr>
          <p:nvPr>
            <p:ph idx="1"/>
          </p:nvPr>
        </p:nvSpPr>
        <p:spPr>
          <a:xfrm>
            <a:off x="914400" y="1352550"/>
            <a:ext cx="7651750" cy="5003800"/>
          </a:xfrm>
          <a:noFill/>
        </p:spPr>
        <p:txBody>
          <a:bodyPr numCol="2">
            <a:normAutofit/>
          </a:bodyPr>
          <a:lstStyle/>
          <a:p>
            <a:pPr marL="180975" algn="just"/>
            <a:r>
              <a:rPr lang="it-IT" sz="1200" dirty="0" smtClean="0"/>
              <a:t>Riaccertamento straordinario dei residui. Questo ente non ha ancora approvato il bilancio di previsione 2015. Approverà, quindi, prima il rendiconto 2014 e contestualmente farà il riaccertamento straordinario dei residui. Tra le attività necessarie per la procedura del riaccertamento dei residui non sarà quindi necessaria la variazione di bilancio perché non approvato ma occorrerà registrare le </a:t>
            </a:r>
            <a:r>
              <a:rPr lang="it-IT" sz="1200" dirty="0" err="1" smtClean="0"/>
              <a:t>reimputazioni</a:t>
            </a:r>
            <a:r>
              <a:rPr lang="it-IT" sz="1200" dirty="0" smtClean="0"/>
              <a:t> nelle scritture contabili (che poi dovranno essere tenute in considerazione in sede di redazione del bilancio di previsione). Di fatto, questa registrazione non è una variazione al bilancio su cui si sta operando in esercizio provvisorio? </a:t>
            </a:r>
          </a:p>
          <a:p>
            <a:pPr marL="271463" algn="just">
              <a:lnSpc>
                <a:spcPct val="150000"/>
              </a:lnSpc>
            </a:pPr>
            <a:r>
              <a:rPr lang="it-IT" sz="1200" dirty="0" smtClean="0"/>
              <a:t/>
            </a:r>
            <a:br>
              <a:rPr lang="it-IT" sz="1200" dirty="0" smtClean="0"/>
            </a:br>
            <a:r>
              <a:rPr lang="it-IT" sz="1300" b="1" dirty="0" smtClean="0">
                <a:solidFill>
                  <a:srgbClr val="00833D"/>
                </a:solidFill>
              </a:rPr>
              <a:t>Si conferma che, come indicato al principio 8, il riaccertamento dei residui, essendo un'attività di natura gestionale, può essere effettuata anche nel corso dell'esercizio provvisorio, entro i termini previsti per l'approvazione del rendiconto.</a:t>
            </a:r>
          </a:p>
          <a:p>
            <a:pPr marL="266700" algn="just"/>
            <a:r>
              <a:rPr lang="it-IT" sz="1300" b="1" dirty="0" smtClean="0">
                <a:solidFill>
                  <a:srgbClr val="00833D"/>
                </a:solidFill>
              </a:rPr>
              <a:t>In tal caso, la variazione di bilancio necessaria alla </a:t>
            </a:r>
            <a:r>
              <a:rPr lang="it-IT" sz="1300" b="1" dirty="0" err="1" smtClean="0">
                <a:solidFill>
                  <a:srgbClr val="00833D"/>
                </a:solidFill>
              </a:rPr>
              <a:t>reimputazione</a:t>
            </a:r>
            <a:r>
              <a:rPr lang="it-IT" sz="1300" b="1" dirty="0" smtClean="0">
                <a:solidFill>
                  <a:srgbClr val="00833D"/>
                </a:solidFill>
              </a:rPr>
              <a:t> degli impegni e degli accertamenti all'esercizio in cui le obbligazioni sono esigibili, è effettuata, con delibera di Giunta, a valere dell'ultimo bilancio di previsione approvato. </a:t>
            </a:r>
          </a:p>
        </p:txBody>
      </p:sp>
      <p:sp>
        <p:nvSpPr>
          <p:cNvPr id="2" name="Segnaposto numero diapositiva 1"/>
          <p:cNvSpPr>
            <a:spLocks noGrp="1"/>
          </p:cNvSpPr>
          <p:nvPr>
            <p:ph type="sldNum" sz="quarter" idx="12"/>
          </p:nvPr>
        </p:nvSpPr>
        <p:spPr/>
        <p:txBody>
          <a:bodyPr/>
          <a:lstStyle/>
          <a:p>
            <a:fld id="{C121BA9E-CF39-5A4C-A796-CE277B4E7A22}" type="slidenum">
              <a:rPr lang="it-IT" smtClean="0"/>
              <a:pPr/>
              <a:t>9</a:t>
            </a:fld>
            <a:endParaRPr lang="it-IT" dirty="0"/>
          </a:p>
        </p:txBody>
      </p:sp>
      <p:sp>
        <p:nvSpPr>
          <p:cNvPr id="6" name="Titolo 5"/>
          <p:cNvSpPr>
            <a:spLocks noGrp="1"/>
          </p:cNvSpPr>
          <p:nvPr>
            <p:ph type="title"/>
          </p:nvPr>
        </p:nvSpPr>
        <p:spPr>
          <a:xfrm>
            <a:off x="1399676" y="591466"/>
            <a:ext cx="7166474" cy="455669"/>
          </a:xfrm>
        </p:spPr>
        <p:txBody>
          <a:bodyPr>
            <a:normAutofit fontScale="90000"/>
          </a:bodyPr>
          <a:lstStyle/>
          <a:p>
            <a:r>
              <a:rPr lang="it-IT" dirty="0" smtClean="0">
                <a:solidFill>
                  <a:srgbClr val="00833D"/>
                </a:solidFill>
              </a:rPr>
              <a:t>Quesito n. 8</a:t>
            </a:r>
            <a:br>
              <a:rPr lang="it-IT" dirty="0" smtClean="0">
                <a:solidFill>
                  <a:srgbClr val="00833D"/>
                </a:solidFill>
              </a:rPr>
            </a:br>
            <a:endParaRPr lang="it-IT" dirty="0">
              <a:solidFill>
                <a:srgbClr val="00833D"/>
              </a:solidFill>
            </a:endParaRPr>
          </a:p>
        </p:txBody>
      </p:sp>
      <p:sp>
        <p:nvSpPr>
          <p:cNvPr id="10" name="Segnaposto piè di pagina 9"/>
          <p:cNvSpPr>
            <a:spLocks noGrp="1"/>
          </p:cNvSpPr>
          <p:nvPr>
            <p:ph type="ftr" sz="quarter" idx="11"/>
          </p:nvPr>
        </p:nvSpPr>
        <p:spPr/>
        <p:txBody>
          <a:bodyPr/>
          <a:lstStyle/>
          <a:p>
            <a:r>
              <a:rPr lang="it-IT" smtClean="0"/>
              <a:t>Ivana Rasi</a:t>
            </a:r>
            <a:endParaRPr lang="it-IT" dirty="0"/>
          </a:p>
        </p:txBody>
      </p:sp>
    </p:spTree>
    <p:extLst>
      <p:ext uri="{BB962C8B-B14F-4D97-AF65-F5344CB8AC3E}">
        <p14:creationId xmlns:p14="http://schemas.microsoft.com/office/powerpoint/2010/main" val="174869515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5911</TotalTime>
  <Words>5156</Words>
  <Application>Microsoft Office PowerPoint</Application>
  <PresentationFormat>Presentazione su schermo (4:3)</PresentationFormat>
  <Paragraphs>282</Paragraphs>
  <Slides>36</Slides>
  <Notes>0</Notes>
  <HiddenSlides>0</HiddenSlides>
  <MMClips>0</MMClips>
  <ScaleCrop>false</ScaleCrop>
  <HeadingPairs>
    <vt:vector size="4" baseType="variant">
      <vt:variant>
        <vt:lpstr>Tema</vt:lpstr>
      </vt:variant>
      <vt:variant>
        <vt:i4>1</vt:i4>
      </vt:variant>
      <vt:variant>
        <vt:lpstr>Titoli diapositive</vt:lpstr>
      </vt:variant>
      <vt:variant>
        <vt:i4>36</vt:i4>
      </vt:variant>
    </vt:vector>
  </HeadingPairs>
  <TitlesOfParts>
    <vt:vector size="37" baseType="lpstr">
      <vt:lpstr>Tema di Office</vt:lpstr>
      <vt:lpstr>LA COMPETENZA FINANZIARIA POTENZIATA    webinar  20 aprile 2015   </vt:lpstr>
      <vt:lpstr>Quesito n. 1 </vt:lpstr>
      <vt:lpstr>Quesito n. 2 </vt:lpstr>
      <vt:lpstr>Quesito n. 3 </vt:lpstr>
      <vt:lpstr>Quesito n. 4 </vt:lpstr>
      <vt:lpstr>Quesito n. 5 </vt:lpstr>
      <vt:lpstr>Quesito n. 6 </vt:lpstr>
      <vt:lpstr>Quesito n. 7 </vt:lpstr>
      <vt:lpstr>Quesito n. 8 </vt:lpstr>
      <vt:lpstr>Quesito n. 9 </vt:lpstr>
      <vt:lpstr>Quesito n. 10 </vt:lpstr>
      <vt:lpstr>Quesito n. 11 </vt:lpstr>
      <vt:lpstr>Quesito n. 12 </vt:lpstr>
      <vt:lpstr>Quesito n. 13 </vt:lpstr>
      <vt:lpstr>Quesito n. 14 </vt:lpstr>
      <vt:lpstr>Quesito n. 15 </vt:lpstr>
      <vt:lpstr>Quesiti n. 16- 17- 18  </vt:lpstr>
      <vt:lpstr>Quesito n. 19 </vt:lpstr>
      <vt:lpstr>Quesito n. 20 </vt:lpstr>
      <vt:lpstr>Quesito n. 21 </vt:lpstr>
      <vt:lpstr>Quesito n. 22 </vt:lpstr>
      <vt:lpstr>Quesito n. 23 </vt:lpstr>
      <vt:lpstr>Quesito n. 24 </vt:lpstr>
      <vt:lpstr>Quesito n. 25 </vt:lpstr>
      <vt:lpstr>Quesito n. 26 </vt:lpstr>
      <vt:lpstr>Quesito n. 27 </vt:lpstr>
      <vt:lpstr>Quesito n. 28 </vt:lpstr>
      <vt:lpstr>Quesito n. 29 </vt:lpstr>
      <vt:lpstr>Quesito n. 30 </vt:lpstr>
      <vt:lpstr>Quesito n. 31 </vt:lpstr>
      <vt:lpstr>Quesito n. 32 </vt:lpstr>
      <vt:lpstr>Quesito n. 33 </vt:lpstr>
      <vt:lpstr>Quesito n. 34 </vt:lpstr>
      <vt:lpstr>Quesito n. 35 </vt:lpstr>
      <vt:lpstr>Quesito n. 36 </vt:lpstr>
      <vt:lpstr>Quesito n. 37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imac27</dc:creator>
  <cp:lastModifiedBy>Chiodini</cp:lastModifiedBy>
  <cp:revision>535</cp:revision>
  <dcterms:created xsi:type="dcterms:W3CDTF">2012-12-04T17:04:47Z</dcterms:created>
  <dcterms:modified xsi:type="dcterms:W3CDTF">2015-04-20T12:25:30Z</dcterms:modified>
</cp:coreProperties>
</file>